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8803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8000" dirty="0" smtClean="0">
                <a:ln>
                  <a:solidFill>
                    <a:srgbClr val="FF0000"/>
                  </a:solidFill>
                </a:ln>
              </a:rPr>
              <a:t>    МЕСТОИМЕНИЕ</a:t>
            </a:r>
            <a:endParaRPr lang="ru-RU" sz="80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80000"/>
          </a:xfrm>
        </p:spPr>
        <p:txBody>
          <a:bodyPr/>
          <a:lstStyle/>
          <a:p>
            <a:r>
              <a:rPr lang="ru-RU" dirty="0" smtClean="0">
                <a:ln w="6350">
                  <a:solidFill>
                    <a:srgbClr val="FF0000"/>
                  </a:solidFill>
                </a:ln>
              </a:rPr>
              <a:t>УРОК ОБОБЩЕНИЯ И ПРОВЕРКИ ЗНАНИЙ</a:t>
            </a:r>
            <a:endParaRPr lang="ru-RU" dirty="0">
              <a:ln w="6350"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Оцени свою работу за урок: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Задание №1 – 4 балла.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Задание №2 -  4 балла.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Задание №3 -  14 баллов.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ИТОГО:  21 - 22 балла – «5»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17 – 20 баллов – «4»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11 – 16 баллов – «3».</a:t>
            </a:r>
          </a:p>
          <a:p>
            <a:pPr>
              <a:buNone/>
            </a:pPr>
            <a:r>
              <a:rPr lang="ru-RU" dirty="0" smtClean="0"/>
              <a:t>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Хитрые вопросы.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1.Мама пришла с работы и, увидев на столе стопку посуды, спросила: «Эти чашки чистые?» Таня ответила маме четырьмя местоимениями. Какими?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ОНИ ВЫ МЫ ТЫ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Хитрые вопросы.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 Какое местоимение надо добавить к какому местоимению, чтобы получились самые крупные овощи?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3.Какое местоимение составлено из двух предлогов?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4.Какое местоимение превращается в союз при чтении справа налево?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2. ТЫ  к ВЫ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marL="65151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3.  О   НА</a:t>
            </a:r>
          </a:p>
          <a:p>
            <a:pPr marL="651510" indent="-514350">
              <a:buAutoNum type="arabicPeriod" startAt="3"/>
            </a:pPr>
            <a:endParaRPr lang="ru-RU" dirty="0" smtClean="0">
              <a:solidFill>
                <a:srgbClr val="FF0000"/>
              </a:solidFill>
            </a:endParaRPr>
          </a:p>
          <a:p>
            <a:pPr marL="651510" indent="-514350">
              <a:buAutoNum type="arabicPeriod" startAt="3"/>
            </a:pPr>
            <a:endParaRPr lang="ru-RU" dirty="0" smtClean="0">
              <a:solidFill>
                <a:srgbClr val="FF0000"/>
              </a:solidFill>
            </a:endParaRPr>
          </a:p>
          <a:p>
            <a:pPr marL="65151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4. ОН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Хитрые вопросы.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5. Какую букву и за какое местоимение надо спрятать, чтобы получилось название животного?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6. Какие местоимения одинаково читаются справа </a:t>
            </a:r>
            <a:r>
              <a:rPr lang="ru-RU" dirty="0" err="1" smtClean="0">
                <a:solidFill>
                  <a:srgbClr val="002060"/>
                </a:solidFill>
              </a:rPr>
              <a:t>налева</a:t>
            </a:r>
            <a:r>
              <a:rPr lang="ru-RU" dirty="0" smtClean="0">
                <a:solidFill>
                  <a:srgbClr val="002060"/>
                </a:solidFill>
              </a:rPr>
              <a:t> и слева направо?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5. ЗА  -  Я – Ц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6. ОНО     ТОТ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МОЛОДЦЫ!</a:t>
            </a:r>
            <a:endParaRPr lang="ru-RU" sz="60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</a:rPr>
              <a:t>СПАСИБО ЗА УРОК!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9" y="404664"/>
            <a:ext cx="7704856" cy="5688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Продолжи фразы: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Личное местоимение – это…</a:t>
            </a:r>
          </a:p>
          <a:p>
            <a:pPr marL="65151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В предложении личные местоимения бывают…</a:t>
            </a:r>
          </a:p>
          <a:p>
            <a:pPr marL="65151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Личные местоимения с предлогами пишутся…</a:t>
            </a:r>
          </a:p>
          <a:p>
            <a:pPr marL="65151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Личное местоимение начинается при письме с буквы  </a:t>
            </a:r>
            <a:r>
              <a:rPr lang="ru-RU" sz="4000" dirty="0" smtClean="0">
                <a:solidFill>
                  <a:srgbClr val="FF0000"/>
                </a:solidFill>
              </a:rPr>
              <a:t>Н</a:t>
            </a:r>
            <a:r>
              <a:rPr lang="ru-RU" sz="4000" dirty="0" smtClean="0">
                <a:solidFill>
                  <a:srgbClr val="002060"/>
                </a:solidFill>
              </a:rPr>
              <a:t>, если…….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Личное местоимение – это часть речи, </a:t>
            </a:r>
            <a:r>
              <a:rPr lang="ru-RU" dirty="0" smtClean="0">
                <a:solidFill>
                  <a:srgbClr val="FF0000"/>
                </a:solidFill>
              </a:rPr>
              <a:t>которая не называет предмет, а указывает на него.</a:t>
            </a:r>
          </a:p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 предложении личные местоимения бывают </a:t>
            </a:r>
            <a:r>
              <a:rPr lang="ru-RU" dirty="0" smtClean="0">
                <a:solidFill>
                  <a:srgbClr val="FF0000"/>
                </a:solidFill>
              </a:rPr>
              <a:t>подлежащим или второстепенным членом (дополнением).</a:t>
            </a:r>
          </a:p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Личные местоимения с предлогами пишутся </a:t>
            </a:r>
            <a:r>
              <a:rPr lang="ru-RU" dirty="0" smtClean="0">
                <a:solidFill>
                  <a:srgbClr val="FF0000"/>
                </a:solidFill>
              </a:rPr>
              <a:t>раздельно.</a:t>
            </a:r>
          </a:p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Личное местоимение начинается при письме с буквы  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, если </a:t>
            </a:r>
            <a:r>
              <a:rPr lang="ru-RU" dirty="0" smtClean="0">
                <a:solidFill>
                  <a:srgbClr val="FF0000"/>
                </a:solidFill>
              </a:rPr>
              <a:t>перед ним стоит предлог.…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За каждый верный ответ  - 1 балл.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Соедини фразы: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1.Личное местоимение 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2.Личное местоимение </a:t>
            </a:r>
            <a:r>
              <a:rPr lang="ru-RU" dirty="0" smtClean="0">
                <a:solidFill>
                  <a:srgbClr val="FF0000"/>
                </a:solidFill>
              </a:rPr>
              <a:t>ТЫ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3.Личные местоимения </a:t>
            </a:r>
            <a:r>
              <a:rPr lang="ru-RU" dirty="0" smtClean="0">
                <a:solidFill>
                  <a:srgbClr val="FF0000"/>
                </a:solidFill>
              </a:rPr>
              <a:t>ОН,ОНА,ОНО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Указывает на того, к кому (к чему) обращена речь.</a:t>
            </a:r>
          </a:p>
          <a:p>
            <a:pPr marL="651510" indent="-51435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Указывает на того, о ком (или о чём) речь ведут другие.</a:t>
            </a:r>
          </a:p>
          <a:p>
            <a:pPr marL="651510" indent="-51435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Указывает на того, кто (что) говорит о себе.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Проверь себя: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 каждый верный ответ – 1 балл.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1.Личное местоимение 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2.Личное местоимение </a:t>
            </a:r>
            <a:r>
              <a:rPr lang="ru-RU" dirty="0" smtClean="0">
                <a:solidFill>
                  <a:srgbClr val="FF0000"/>
                </a:solidFill>
              </a:rPr>
              <a:t>ТЫ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3.Личные местоимения </a:t>
            </a:r>
            <a:r>
              <a:rPr lang="ru-RU" dirty="0" smtClean="0">
                <a:solidFill>
                  <a:srgbClr val="FF0000"/>
                </a:solidFill>
              </a:rPr>
              <a:t>ОН,ОНА,ОНО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Font typeface="Wingdings 2"/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651510" indent="-514350">
              <a:buFont typeface="Wingdings 2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Указывает на того, кто (что) говорит о себе.</a:t>
            </a:r>
          </a:p>
          <a:p>
            <a:pPr marL="651510" indent="-51435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651510" indent="-51435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651510" indent="-51435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Указывает на того, к кому (к чему) обращена речь.</a:t>
            </a:r>
          </a:p>
          <a:p>
            <a:pPr marL="651510" indent="-51435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65151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Указывает на того, о ком (или о чём) речь ведут другие.</a:t>
            </a:r>
          </a:p>
          <a:p>
            <a:pPr marL="651510" indent="-514350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Дополни текст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Интересная загадка.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Однажды  … шёл по лугу. Ко…пристала ласточка.  …кружила около  …  .Ласточка задевала  …  за плечо, кричала жалобно, словно … отнял у … птенца и просила отдать … обратно.   …  не понимал, что … нужно. Я рассказал об  этом деду.   … посмеялся надо … и всё  …  объяснил.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Человек идёт по лугу и спугивает кузнечиков и жучков. Ласточка уже не ищет … в траве, а летает около человека и ловит  …  на лету. 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Интересная загадка.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Однажды 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>
                <a:solidFill>
                  <a:srgbClr val="002060"/>
                </a:solidFill>
              </a:rPr>
              <a:t> шёл по лугу. Ко </a:t>
            </a:r>
            <a:r>
              <a:rPr lang="ru-RU" dirty="0" smtClean="0">
                <a:solidFill>
                  <a:srgbClr val="FF0000"/>
                </a:solidFill>
              </a:rPr>
              <a:t>мне</a:t>
            </a:r>
            <a:r>
              <a:rPr lang="ru-RU" dirty="0" smtClean="0">
                <a:solidFill>
                  <a:srgbClr val="002060"/>
                </a:solidFill>
              </a:rPr>
              <a:t> пристала ласточка.  </a:t>
            </a:r>
            <a:r>
              <a:rPr lang="ru-RU" dirty="0" smtClean="0">
                <a:solidFill>
                  <a:srgbClr val="FF0000"/>
                </a:solidFill>
              </a:rPr>
              <a:t>Она</a:t>
            </a:r>
            <a:r>
              <a:rPr lang="ru-RU" dirty="0" smtClean="0">
                <a:solidFill>
                  <a:srgbClr val="002060"/>
                </a:solidFill>
              </a:rPr>
              <a:t> кружила около  </a:t>
            </a:r>
            <a:r>
              <a:rPr lang="ru-RU" dirty="0" smtClean="0">
                <a:solidFill>
                  <a:srgbClr val="FF0000"/>
                </a:solidFill>
              </a:rPr>
              <a:t>меня</a:t>
            </a:r>
            <a:r>
              <a:rPr lang="ru-RU" dirty="0" smtClean="0">
                <a:solidFill>
                  <a:srgbClr val="002060"/>
                </a:solidFill>
              </a:rPr>
              <a:t>  .Ласточка задевала  </a:t>
            </a:r>
            <a:r>
              <a:rPr lang="ru-RU" dirty="0" smtClean="0">
                <a:solidFill>
                  <a:srgbClr val="FF0000"/>
                </a:solidFill>
              </a:rPr>
              <a:t>меня </a:t>
            </a:r>
            <a:r>
              <a:rPr lang="ru-RU" dirty="0" smtClean="0">
                <a:solidFill>
                  <a:srgbClr val="002060"/>
                </a:solidFill>
              </a:rPr>
              <a:t> за плечо, кричала жалобно, словно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>
                <a:solidFill>
                  <a:srgbClr val="002060"/>
                </a:solidFill>
              </a:rPr>
              <a:t> отнял у </a:t>
            </a:r>
            <a:r>
              <a:rPr lang="ru-RU" dirty="0" smtClean="0">
                <a:solidFill>
                  <a:srgbClr val="FF0000"/>
                </a:solidFill>
              </a:rPr>
              <a:t>неё</a:t>
            </a:r>
            <a:r>
              <a:rPr lang="ru-RU" dirty="0" smtClean="0">
                <a:solidFill>
                  <a:srgbClr val="002060"/>
                </a:solidFill>
              </a:rPr>
              <a:t> птенца и просила отдать </a:t>
            </a:r>
            <a:r>
              <a:rPr lang="ru-RU" dirty="0" smtClean="0">
                <a:solidFill>
                  <a:srgbClr val="FF0000"/>
                </a:solidFill>
              </a:rPr>
              <a:t>его </a:t>
            </a:r>
            <a:r>
              <a:rPr lang="ru-RU" dirty="0" smtClean="0">
                <a:solidFill>
                  <a:srgbClr val="002060"/>
                </a:solidFill>
              </a:rPr>
              <a:t>обратно. 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>
                <a:solidFill>
                  <a:srgbClr val="002060"/>
                </a:solidFill>
              </a:rPr>
              <a:t>  не понимал, что </a:t>
            </a:r>
            <a:r>
              <a:rPr lang="ru-RU" dirty="0" smtClean="0">
                <a:solidFill>
                  <a:srgbClr val="FF0000"/>
                </a:solidFill>
              </a:rPr>
              <a:t>ей</a:t>
            </a:r>
            <a:r>
              <a:rPr lang="ru-RU" dirty="0" smtClean="0">
                <a:solidFill>
                  <a:srgbClr val="002060"/>
                </a:solidFill>
              </a:rPr>
              <a:t> нужно. Я рассказал об  этом деду.   </a:t>
            </a:r>
            <a:r>
              <a:rPr lang="ru-RU" dirty="0" smtClean="0">
                <a:solidFill>
                  <a:srgbClr val="FF0000"/>
                </a:solidFill>
              </a:rPr>
              <a:t>Он</a:t>
            </a:r>
            <a:r>
              <a:rPr lang="ru-RU" dirty="0" smtClean="0">
                <a:solidFill>
                  <a:srgbClr val="002060"/>
                </a:solidFill>
              </a:rPr>
              <a:t> посмеялся надо </a:t>
            </a:r>
            <a:r>
              <a:rPr lang="ru-RU" dirty="0" smtClean="0">
                <a:solidFill>
                  <a:srgbClr val="FF0000"/>
                </a:solidFill>
              </a:rPr>
              <a:t>мной</a:t>
            </a:r>
            <a:r>
              <a:rPr lang="ru-RU" dirty="0" smtClean="0">
                <a:solidFill>
                  <a:srgbClr val="002060"/>
                </a:solidFill>
              </a:rPr>
              <a:t> и всё  </a:t>
            </a:r>
            <a:r>
              <a:rPr lang="ru-RU" dirty="0" smtClean="0">
                <a:solidFill>
                  <a:srgbClr val="FF0000"/>
                </a:solidFill>
              </a:rPr>
              <a:t>мне </a:t>
            </a:r>
            <a:r>
              <a:rPr lang="ru-RU" dirty="0" smtClean="0">
                <a:solidFill>
                  <a:srgbClr val="002060"/>
                </a:solidFill>
              </a:rPr>
              <a:t>объяснил.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Человек идёт по лугу и спугивает кузнечиков и жучков. Ласточка уже не ищет насекомых в траве, а летает около человека и ловит  </a:t>
            </a:r>
            <a:r>
              <a:rPr lang="ru-RU" dirty="0" smtClean="0">
                <a:solidFill>
                  <a:srgbClr val="FF0000"/>
                </a:solidFill>
              </a:rPr>
              <a:t>их</a:t>
            </a:r>
            <a:r>
              <a:rPr lang="ru-RU" dirty="0" smtClean="0">
                <a:solidFill>
                  <a:srgbClr val="002060"/>
                </a:solidFill>
              </a:rPr>
              <a:t>  на лету. 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Оцени себя: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Я</a:t>
            </a:r>
          </a:p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МНЕ</a:t>
            </a:r>
          </a:p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ОНА, МЕНЯ</a:t>
            </a:r>
          </a:p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МЕНЯ, Я, НЕЁ, ЕГО</a:t>
            </a:r>
          </a:p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Я, ЕЙ</a:t>
            </a:r>
          </a:p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----</a:t>
            </a:r>
          </a:p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ОН, МНОЙ, МНЕ</a:t>
            </a:r>
          </a:p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----</a:t>
            </a:r>
          </a:p>
          <a:p>
            <a:pPr marL="65151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ИХ</a:t>
            </a:r>
          </a:p>
          <a:p>
            <a:pPr marL="651510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За каждый верный ответ – 1 балл.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612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УРОК ОБОБЩЕНИЯ И ПРОВЕРКИ ЗНАНИЙ</vt:lpstr>
      <vt:lpstr>Слайд 2</vt:lpstr>
      <vt:lpstr>Продолжи фразы:</vt:lpstr>
      <vt:lpstr>Проверь себя:</vt:lpstr>
      <vt:lpstr>Соедини фразы:</vt:lpstr>
      <vt:lpstr> Проверь себя: За каждый верный ответ – 1 балл. </vt:lpstr>
      <vt:lpstr>Дополни текст</vt:lpstr>
      <vt:lpstr>Проверь себя:</vt:lpstr>
      <vt:lpstr>Оцени себя:</vt:lpstr>
      <vt:lpstr>Оцени свою работу за урок:</vt:lpstr>
      <vt:lpstr>Хитрые вопросы.</vt:lpstr>
      <vt:lpstr>Хитрые вопросы.</vt:lpstr>
      <vt:lpstr>Хитрые вопросы.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ОБОБЩЕНИЯ И ПРОВЕРКИ ЗНАНИЙ</dc:title>
  <dc:creator>Пользователь</dc:creator>
  <cp:lastModifiedBy>Пользователь</cp:lastModifiedBy>
  <cp:revision>13</cp:revision>
  <dcterms:created xsi:type="dcterms:W3CDTF">2012-02-04T09:16:33Z</dcterms:created>
  <dcterms:modified xsi:type="dcterms:W3CDTF">2012-02-04T12:31:59Z</dcterms:modified>
</cp:coreProperties>
</file>