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73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42" autoAdjust="0"/>
    <p:restoredTop sz="94660"/>
  </p:normalViewPr>
  <p:slideViewPr>
    <p:cSldViewPr>
      <p:cViewPr varScale="1">
        <p:scale>
          <a:sx n="38" d="100"/>
          <a:sy n="38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5EB92-72D5-42A3-B86A-B4BE04BB59C3}" type="datetimeFigureOut">
              <a:rPr lang="ru-RU" smtClean="0"/>
              <a:pPr/>
              <a:t>09.04.2012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189FA-4539-475B-976B-7EE40DC73C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5EB92-72D5-42A3-B86A-B4BE04BB59C3}" type="datetimeFigureOut">
              <a:rPr lang="ru-RU" smtClean="0"/>
              <a:pPr/>
              <a:t>09.04.2012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189FA-4539-475B-976B-7EE40DC73C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5EB92-72D5-42A3-B86A-B4BE04BB59C3}" type="datetimeFigureOut">
              <a:rPr lang="ru-RU" smtClean="0"/>
              <a:pPr/>
              <a:t>09.04.2012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189FA-4539-475B-976B-7EE40DC73C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5EB92-72D5-42A3-B86A-B4BE04BB59C3}" type="datetimeFigureOut">
              <a:rPr lang="ru-RU" smtClean="0"/>
              <a:pPr/>
              <a:t>09.04.2012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189FA-4539-475B-976B-7EE40DC73C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5EB92-72D5-42A3-B86A-B4BE04BB59C3}" type="datetimeFigureOut">
              <a:rPr lang="ru-RU" smtClean="0"/>
              <a:pPr/>
              <a:t>09.04.2012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189FA-4539-475B-976B-7EE40DC73C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5EB92-72D5-42A3-B86A-B4BE04BB59C3}" type="datetimeFigureOut">
              <a:rPr lang="ru-RU" smtClean="0"/>
              <a:pPr/>
              <a:t>09.04.2012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189FA-4539-475B-976B-7EE40DC73C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5EB92-72D5-42A3-B86A-B4BE04BB59C3}" type="datetimeFigureOut">
              <a:rPr lang="ru-RU" smtClean="0"/>
              <a:pPr/>
              <a:t>09.04.2012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189FA-4539-475B-976B-7EE40DC73C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5EB92-72D5-42A3-B86A-B4BE04BB59C3}" type="datetimeFigureOut">
              <a:rPr lang="ru-RU" smtClean="0"/>
              <a:pPr/>
              <a:t>09.04.2012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189FA-4539-475B-976B-7EE40DC73C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5EB92-72D5-42A3-B86A-B4BE04BB59C3}" type="datetimeFigureOut">
              <a:rPr lang="ru-RU" smtClean="0"/>
              <a:pPr/>
              <a:t>09.04.2012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2F189FA-4539-475B-976B-7EE40DC73C1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5EB92-72D5-42A3-B86A-B4BE04BB59C3}" type="datetimeFigureOut">
              <a:rPr lang="ru-RU" smtClean="0"/>
              <a:pPr/>
              <a:t>09.04.2012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189FA-4539-475B-976B-7EE40DC73C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5EB92-72D5-42A3-B86A-B4BE04BB59C3}" type="datetimeFigureOut">
              <a:rPr lang="ru-RU" smtClean="0"/>
              <a:pPr/>
              <a:t>09.04.2012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189FA-4539-475B-976B-7EE40DC73C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755EB92-72D5-42A3-B86A-B4BE04BB59C3}" type="datetimeFigureOut">
              <a:rPr lang="ru-RU" smtClean="0"/>
              <a:pPr/>
              <a:t>09.04.2012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2F189FA-4539-475B-976B-7EE40DC73C17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Relationship Id="rId5" Type="http://schemas.openxmlformats.org/officeDocument/2006/relationships/slide" Target="slide7.xml"/><Relationship Id="rId4" Type="http://schemas.openxmlformats.org/officeDocument/2006/relationships/slide" Target="slide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slide" Target="slide9.xml"/><Relationship Id="rId1" Type="http://schemas.openxmlformats.org/officeDocument/2006/relationships/slideLayout" Target="../slideLayouts/slideLayout2.xml"/><Relationship Id="rId4" Type="http://schemas.openxmlformats.org/officeDocument/2006/relationships/slide" Target="slide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slide" Target="slide1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mtClean="0"/>
              <a:t>Словообразование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морфемика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pPr algn="ctr"/>
            <a:r>
              <a:rPr lang="ru-RU" dirty="0" smtClean="0"/>
              <a:t>Основные понятия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911741"/>
          </a:xfrm>
        </p:spPr>
        <p:txBody>
          <a:bodyPr>
            <a:normAutofit fontScale="85000" lnSpcReduction="20000"/>
          </a:bodyPr>
          <a:lstStyle/>
          <a:p>
            <a:r>
              <a:rPr lang="ru-RU" dirty="0" err="1" smtClean="0"/>
              <a:t>Морфемика</a:t>
            </a:r>
            <a:r>
              <a:rPr lang="ru-RU" dirty="0" smtClean="0"/>
              <a:t> – раздел науки о языке, в котором изучается, из каких частей состоит слово.</a:t>
            </a:r>
          </a:p>
          <a:p>
            <a:r>
              <a:rPr lang="ru-RU" dirty="0" smtClean="0"/>
              <a:t>Окончание – это значимая часть слова, которая образует форму слова и служит для связи слов в словосочетании и предложении. Окончание может быть нулевым.</a:t>
            </a:r>
          </a:p>
          <a:p>
            <a:r>
              <a:rPr lang="ru-RU" dirty="0" smtClean="0"/>
              <a:t>Основа – это часть изменяемого слова без окончания или все изменяемое слово. В основе слова заключено его лексическое значение.</a:t>
            </a:r>
          </a:p>
          <a:p>
            <a:r>
              <a:rPr lang="ru-RU" dirty="0" smtClean="0"/>
              <a:t>Корень – это главная значимая часть слова, в которой заключено общее значение всех однокоренных слов.</a:t>
            </a:r>
          </a:p>
          <a:p>
            <a:r>
              <a:rPr lang="ru-RU" dirty="0" smtClean="0"/>
              <a:t>Суффикс – это значимая часть слова, которая находится после корня или после другого суффикса и служит для образования слов.</a:t>
            </a:r>
          </a:p>
          <a:p>
            <a:r>
              <a:rPr lang="ru-RU" dirty="0" smtClean="0"/>
              <a:t>Приставка – это значимая часть слова, которая находится перед корнем или перед другой приставкой и служит для образования слов.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642918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Чередование гласных в корне зависит от: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hlinkClick r:id="rId2" action="ppaction://hlinksldjump"/>
              </a:rPr>
              <a:t>От места ударения</a:t>
            </a:r>
            <a:endParaRPr lang="ru-RU" sz="3600" dirty="0" smtClean="0"/>
          </a:p>
          <a:p>
            <a:r>
              <a:rPr lang="ru-RU" sz="3600" dirty="0" smtClean="0">
                <a:hlinkClick r:id="rId3" action="ppaction://hlinksldjump"/>
              </a:rPr>
              <a:t>От наличия после корня суффикса –а- </a:t>
            </a:r>
            <a:endParaRPr lang="ru-RU" sz="3600" dirty="0" smtClean="0"/>
          </a:p>
          <a:p>
            <a:r>
              <a:rPr lang="ru-RU" sz="3600" dirty="0" smtClean="0">
                <a:hlinkClick r:id="rId4" action="ppaction://hlinksldjump"/>
              </a:rPr>
              <a:t>От конечной согласной корня</a:t>
            </a:r>
            <a:endParaRPr lang="ru-RU" sz="3600" dirty="0" smtClean="0"/>
          </a:p>
          <a:p>
            <a:r>
              <a:rPr lang="ru-RU" sz="3600" dirty="0" smtClean="0">
                <a:hlinkClick r:id="rId5" action="ppaction://hlinksldjump"/>
              </a:rPr>
              <a:t>От значения корня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 smtClean="0"/>
              <a:t>Правописание чередующихся гласных в корне зависит от места ударения 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85926"/>
            <a:ext cx="8229600" cy="4340237"/>
          </a:xfrm>
        </p:spPr>
        <p:txBody>
          <a:bodyPr/>
          <a:lstStyle/>
          <a:p>
            <a:r>
              <a:rPr lang="ru-RU" sz="3600" dirty="0" smtClean="0"/>
              <a:t>- </a:t>
            </a:r>
            <a:r>
              <a:rPr lang="ru-RU" sz="3600" dirty="0" err="1" smtClean="0"/>
              <a:t>г</a:t>
            </a:r>
            <a:r>
              <a:rPr lang="ru-RU" sz="3600" dirty="0" err="1" smtClean="0">
                <a:solidFill>
                  <a:srgbClr val="FF0000"/>
                </a:solidFill>
              </a:rPr>
              <a:t>а</a:t>
            </a:r>
            <a:r>
              <a:rPr lang="ru-RU" sz="3600" dirty="0" err="1" smtClean="0"/>
              <a:t>р</a:t>
            </a:r>
            <a:r>
              <a:rPr lang="ru-RU" sz="3600" dirty="0" smtClean="0"/>
              <a:t>- - - г</a:t>
            </a:r>
            <a:r>
              <a:rPr lang="ru-RU" sz="3600" dirty="0" smtClean="0">
                <a:solidFill>
                  <a:srgbClr val="FF0000"/>
                </a:solidFill>
              </a:rPr>
              <a:t>о</a:t>
            </a:r>
            <a:r>
              <a:rPr lang="ru-RU" sz="3600" dirty="0" smtClean="0"/>
              <a:t>р-            заг</a:t>
            </a:r>
            <a:r>
              <a:rPr lang="ru-RU" sz="3600" dirty="0" smtClean="0">
                <a:solidFill>
                  <a:srgbClr val="FF0000"/>
                </a:solidFill>
              </a:rPr>
              <a:t>а</a:t>
            </a:r>
            <a:r>
              <a:rPr lang="ru-RU" sz="3600" dirty="0" smtClean="0"/>
              <a:t>р – заг</a:t>
            </a:r>
            <a:r>
              <a:rPr lang="ru-RU" sz="3600" dirty="0" smtClean="0">
                <a:solidFill>
                  <a:srgbClr val="FF0000"/>
                </a:solidFill>
              </a:rPr>
              <a:t>о</a:t>
            </a:r>
            <a:r>
              <a:rPr lang="ru-RU" sz="3600" dirty="0" smtClean="0"/>
              <a:t>р</a:t>
            </a:r>
            <a:r>
              <a:rPr lang="ru-RU" sz="3600" dirty="0" smtClean="0">
                <a:solidFill>
                  <a:srgbClr val="00B0F0"/>
                </a:solidFill>
              </a:rPr>
              <a:t>е</a:t>
            </a:r>
            <a:r>
              <a:rPr lang="ru-RU" sz="3600" dirty="0" smtClean="0"/>
              <a:t>ть</a:t>
            </a:r>
          </a:p>
          <a:p>
            <a:r>
              <a:rPr lang="ru-RU" sz="3600" dirty="0" smtClean="0"/>
              <a:t>- кл</a:t>
            </a:r>
            <a:r>
              <a:rPr lang="ru-RU" sz="3600" dirty="0" smtClean="0">
                <a:solidFill>
                  <a:srgbClr val="FF0000"/>
                </a:solidFill>
              </a:rPr>
              <a:t>а</a:t>
            </a:r>
            <a:r>
              <a:rPr lang="ru-RU" sz="3600" dirty="0" smtClean="0"/>
              <a:t>н - - - кл</a:t>
            </a:r>
            <a:r>
              <a:rPr lang="ru-RU" sz="3600" dirty="0" smtClean="0">
                <a:solidFill>
                  <a:srgbClr val="FF0000"/>
                </a:solidFill>
              </a:rPr>
              <a:t>о</a:t>
            </a:r>
            <a:r>
              <a:rPr lang="ru-RU" sz="3600" dirty="0" smtClean="0"/>
              <a:t>н –   кл</a:t>
            </a:r>
            <a:r>
              <a:rPr lang="ru-RU" sz="3600" dirty="0" smtClean="0">
                <a:solidFill>
                  <a:srgbClr val="FF0000"/>
                </a:solidFill>
              </a:rPr>
              <a:t>а</a:t>
            </a:r>
            <a:r>
              <a:rPr lang="ru-RU" sz="3600" dirty="0" smtClean="0"/>
              <a:t>няться – накл</a:t>
            </a:r>
            <a:r>
              <a:rPr lang="ru-RU" sz="3600" dirty="0" smtClean="0">
                <a:solidFill>
                  <a:srgbClr val="FF0000"/>
                </a:solidFill>
              </a:rPr>
              <a:t>о</a:t>
            </a:r>
            <a:r>
              <a:rPr lang="ru-RU" sz="3600" dirty="0" smtClean="0"/>
              <a:t>н</a:t>
            </a:r>
            <a:r>
              <a:rPr lang="ru-RU" sz="3600" dirty="0" smtClean="0">
                <a:solidFill>
                  <a:srgbClr val="00B0F0"/>
                </a:solidFill>
              </a:rPr>
              <a:t>и</a:t>
            </a:r>
            <a:r>
              <a:rPr lang="ru-RU" sz="3600" dirty="0" smtClean="0"/>
              <a:t>ться</a:t>
            </a:r>
          </a:p>
          <a:p>
            <a:r>
              <a:rPr lang="ru-RU" sz="3600" dirty="0" smtClean="0"/>
              <a:t>- </a:t>
            </a:r>
            <a:r>
              <a:rPr lang="ru-RU" sz="3600" dirty="0" err="1" smtClean="0"/>
              <a:t>з</a:t>
            </a:r>
            <a:r>
              <a:rPr lang="ru-RU" sz="3600" dirty="0" err="1" smtClean="0">
                <a:solidFill>
                  <a:srgbClr val="FF0000"/>
                </a:solidFill>
              </a:rPr>
              <a:t>о</a:t>
            </a:r>
            <a:r>
              <a:rPr lang="ru-RU" sz="3600" dirty="0" err="1" smtClean="0"/>
              <a:t>р</a:t>
            </a:r>
            <a:r>
              <a:rPr lang="ru-RU" sz="3600" dirty="0" smtClean="0"/>
              <a:t> - - - </a:t>
            </a:r>
            <a:r>
              <a:rPr lang="ru-RU" sz="3600" dirty="0" err="1" smtClean="0"/>
              <a:t>з</a:t>
            </a:r>
            <a:r>
              <a:rPr lang="ru-RU" sz="3600" dirty="0" err="1" smtClean="0">
                <a:solidFill>
                  <a:srgbClr val="FF0000"/>
                </a:solidFill>
              </a:rPr>
              <a:t>а</a:t>
            </a:r>
            <a:r>
              <a:rPr lang="ru-RU" sz="3600" dirty="0" err="1" smtClean="0"/>
              <a:t>р</a:t>
            </a:r>
            <a:r>
              <a:rPr lang="ru-RU" sz="3600" dirty="0" smtClean="0"/>
              <a:t> –        з</a:t>
            </a:r>
            <a:r>
              <a:rPr lang="ru-RU" sz="3600" dirty="0" smtClean="0">
                <a:solidFill>
                  <a:srgbClr val="FF0000"/>
                </a:solidFill>
              </a:rPr>
              <a:t>о</a:t>
            </a:r>
            <a:r>
              <a:rPr lang="ru-RU" sz="3600" dirty="0" smtClean="0"/>
              <a:t>ри – з</a:t>
            </a:r>
            <a:r>
              <a:rPr lang="ru-RU" sz="3600" dirty="0" smtClean="0">
                <a:solidFill>
                  <a:srgbClr val="FF0000"/>
                </a:solidFill>
              </a:rPr>
              <a:t>а</a:t>
            </a:r>
            <a:r>
              <a:rPr lang="ru-RU" sz="3600" dirty="0" smtClean="0"/>
              <a:t>р</a:t>
            </a:r>
            <a:r>
              <a:rPr lang="ru-RU" sz="3600" dirty="0" smtClean="0">
                <a:solidFill>
                  <a:srgbClr val="00B0F0"/>
                </a:solidFill>
              </a:rPr>
              <a:t>я</a:t>
            </a:r>
          </a:p>
          <a:p>
            <a:r>
              <a:rPr lang="ru-RU" sz="3600" dirty="0" smtClean="0"/>
              <a:t>Исключения: приг</a:t>
            </a:r>
            <a:r>
              <a:rPr lang="ru-RU" sz="3600" dirty="0" smtClean="0">
                <a:solidFill>
                  <a:srgbClr val="FF0000"/>
                </a:solidFill>
              </a:rPr>
              <a:t>а</a:t>
            </a:r>
            <a:r>
              <a:rPr lang="ru-RU" sz="3600" dirty="0" smtClean="0"/>
              <a:t>р, </a:t>
            </a:r>
            <a:r>
              <a:rPr lang="ru-RU" sz="3600" dirty="0" err="1" smtClean="0"/>
              <a:t>з</a:t>
            </a:r>
            <a:r>
              <a:rPr lang="ru-RU" sz="3600" dirty="0" err="1" smtClean="0">
                <a:solidFill>
                  <a:srgbClr val="FF0000"/>
                </a:solidFill>
              </a:rPr>
              <a:t>о</a:t>
            </a:r>
            <a:r>
              <a:rPr lang="ru-RU" sz="3600" dirty="0" err="1" smtClean="0"/>
              <a:t>рянка</a:t>
            </a:r>
            <a:r>
              <a:rPr lang="ru-RU" sz="3600" dirty="0" smtClean="0"/>
              <a:t>, з</a:t>
            </a:r>
            <a:r>
              <a:rPr lang="ru-RU" sz="3600" dirty="0" smtClean="0">
                <a:solidFill>
                  <a:srgbClr val="FF0000"/>
                </a:solidFill>
              </a:rPr>
              <a:t>о</a:t>
            </a:r>
            <a:r>
              <a:rPr lang="ru-RU" sz="3600" dirty="0" smtClean="0"/>
              <a:t>ревать.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632798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/>
              <a:t>Правописание чередующихся гласных в корне зависит от наличия после корня суффикса –а-  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85926"/>
            <a:ext cx="8229600" cy="4340237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-к</a:t>
            </a:r>
            <a:r>
              <a:rPr lang="ru-RU" dirty="0" smtClean="0">
                <a:solidFill>
                  <a:srgbClr val="FF0000"/>
                </a:solidFill>
              </a:rPr>
              <a:t>о</a:t>
            </a:r>
            <a:r>
              <a:rPr lang="ru-RU" dirty="0" smtClean="0"/>
              <a:t>с- - -</a:t>
            </a:r>
            <a:r>
              <a:rPr lang="ru-RU" dirty="0" err="1" smtClean="0"/>
              <a:t>к</a:t>
            </a:r>
            <a:r>
              <a:rPr lang="ru-RU" dirty="0" err="1" smtClean="0">
                <a:solidFill>
                  <a:srgbClr val="FF0000"/>
                </a:solidFill>
              </a:rPr>
              <a:t>а</a:t>
            </a:r>
            <a:r>
              <a:rPr lang="ru-RU" dirty="0" err="1" smtClean="0"/>
              <a:t>с</a:t>
            </a:r>
            <a:r>
              <a:rPr lang="ru-RU" dirty="0" smtClean="0"/>
              <a:t>-                                     к</a:t>
            </a:r>
            <a:r>
              <a:rPr lang="ru-RU" dirty="0" smtClean="0">
                <a:solidFill>
                  <a:srgbClr val="FF0000"/>
                </a:solidFill>
              </a:rPr>
              <a:t>о</a:t>
            </a:r>
            <a:r>
              <a:rPr lang="ru-RU" dirty="0" smtClean="0"/>
              <a:t>снуться – к</a:t>
            </a:r>
            <a:r>
              <a:rPr lang="ru-RU" dirty="0" smtClean="0">
                <a:solidFill>
                  <a:srgbClr val="FF0000"/>
                </a:solidFill>
              </a:rPr>
              <a:t>а</a:t>
            </a:r>
            <a:r>
              <a:rPr lang="ru-RU" dirty="0" smtClean="0"/>
              <a:t>с</a:t>
            </a:r>
            <a:r>
              <a:rPr lang="ru-RU" dirty="0" smtClean="0">
                <a:solidFill>
                  <a:srgbClr val="FF0000"/>
                </a:solidFill>
              </a:rPr>
              <a:t>а</a:t>
            </a:r>
            <a:r>
              <a:rPr lang="ru-RU" dirty="0" smtClean="0"/>
              <a:t>ться</a:t>
            </a:r>
          </a:p>
          <a:p>
            <a:r>
              <a:rPr lang="ru-RU" dirty="0" smtClean="0"/>
              <a:t>-</a:t>
            </a:r>
            <a:r>
              <a:rPr lang="ru-RU" dirty="0" err="1" smtClean="0"/>
              <a:t>б</a:t>
            </a:r>
            <a:r>
              <a:rPr lang="ru-RU" dirty="0" err="1" smtClean="0">
                <a:solidFill>
                  <a:srgbClr val="FF0000"/>
                </a:solidFill>
              </a:rPr>
              <a:t>е</a:t>
            </a:r>
            <a:r>
              <a:rPr lang="ru-RU" dirty="0" err="1" smtClean="0"/>
              <a:t>р</a:t>
            </a:r>
            <a:r>
              <a:rPr lang="ru-RU" dirty="0" smtClean="0"/>
              <a:t>- - -</a:t>
            </a:r>
            <a:r>
              <a:rPr lang="ru-RU" dirty="0" err="1" smtClean="0"/>
              <a:t>б</a:t>
            </a:r>
            <a:r>
              <a:rPr lang="ru-RU" dirty="0" err="1" smtClean="0">
                <a:solidFill>
                  <a:srgbClr val="FF0000"/>
                </a:solidFill>
              </a:rPr>
              <a:t>и</a:t>
            </a:r>
            <a:r>
              <a:rPr lang="ru-RU" dirty="0" err="1" smtClean="0"/>
              <a:t>р</a:t>
            </a:r>
            <a:r>
              <a:rPr lang="ru-RU" dirty="0" smtClean="0"/>
              <a:t>-                                   соб</a:t>
            </a:r>
            <a:r>
              <a:rPr lang="ru-RU" dirty="0" smtClean="0">
                <a:solidFill>
                  <a:srgbClr val="FF0000"/>
                </a:solidFill>
              </a:rPr>
              <a:t>е</a:t>
            </a:r>
            <a:r>
              <a:rPr lang="ru-RU" dirty="0" smtClean="0"/>
              <a:t>ру -  соб</a:t>
            </a:r>
            <a:r>
              <a:rPr lang="ru-RU" dirty="0" smtClean="0">
                <a:solidFill>
                  <a:srgbClr val="FF0000"/>
                </a:solidFill>
              </a:rPr>
              <a:t>и</a:t>
            </a:r>
            <a:r>
              <a:rPr lang="ru-RU" dirty="0" smtClean="0"/>
              <a:t>р</a:t>
            </a:r>
            <a:r>
              <a:rPr lang="ru-RU" dirty="0" smtClean="0">
                <a:solidFill>
                  <a:srgbClr val="FF0000"/>
                </a:solidFill>
              </a:rPr>
              <a:t>а</a:t>
            </a:r>
            <a:r>
              <a:rPr lang="ru-RU" dirty="0" smtClean="0"/>
              <a:t>ть</a:t>
            </a:r>
          </a:p>
          <a:p>
            <a:r>
              <a:rPr lang="ru-RU" dirty="0" smtClean="0"/>
              <a:t>-</a:t>
            </a:r>
            <a:r>
              <a:rPr lang="ru-RU" dirty="0" err="1" smtClean="0"/>
              <a:t>д</a:t>
            </a:r>
            <a:r>
              <a:rPr lang="ru-RU" dirty="0" err="1" smtClean="0">
                <a:solidFill>
                  <a:srgbClr val="FF0000"/>
                </a:solidFill>
              </a:rPr>
              <a:t>е</a:t>
            </a:r>
            <a:r>
              <a:rPr lang="ru-RU" dirty="0" err="1" smtClean="0"/>
              <a:t>р</a:t>
            </a:r>
            <a:r>
              <a:rPr lang="ru-RU" dirty="0" smtClean="0"/>
              <a:t>- - -</a:t>
            </a:r>
            <a:r>
              <a:rPr lang="ru-RU" dirty="0" err="1" smtClean="0"/>
              <a:t>д</a:t>
            </a:r>
            <a:r>
              <a:rPr lang="ru-RU" dirty="0" err="1" smtClean="0">
                <a:solidFill>
                  <a:srgbClr val="FF0000"/>
                </a:solidFill>
              </a:rPr>
              <a:t>и</a:t>
            </a:r>
            <a:r>
              <a:rPr lang="ru-RU" dirty="0" err="1" smtClean="0"/>
              <a:t>р</a:t>
            </a:r>
            <a:r>
              <a:rPr lang="ru-RU" dirty="0" smtClean="0"/>
              <a:t>-                                   разд</a:t>
            </a:r>
            <a:r>
              <a:rPr lang="ru-RU" dirty="0" smtClean="0">
                <a:solidFill>
                  <a:srgbClr val="FF0000"/>
                </a:solidFill>
              </a:rPr>
              <a:t>е</a:t>
            </a:r>
            <a:r>
              <a:rPr lang="ru-RU" dirty="0" smtClean="0"/>
              <a:t>ру – отд</a:t>
            </a:r>
            <a:r>
              <a:rPr lang="ru-RU" dirty="0" smtClean="0">
                <a:solidFill>
                  <a:srgbClr val="FF0000"/>
                </a:solidFill>
              </a:rPr>
              <a:t>и</a:t>
            </a:r>
            <a:r>
              <a:rPr lang="ru-RU" dirty="0" smtClean="0"/>
              <a:t>р</a:t>
            </a:r>
            <a:r>
              <a:rPr lang="ru-RU" dirty="0" smtClean="0">
                <a:solidFill>
                  <a:srgbClr val="FF0000"/>
                </a:solidFill>
              </a:rPr>
              <a:t>а</a:t>
            </a:r>
            <a:r>
              <a:rPr lang="ru-RU" dirty="0" smtClean="0"/>
              <a:t>ть</a:t>
            </a:r>
          </a:p>
          <a:p>
            <a:r>
              <a:rPr lang="ru-RU" dirty="0" smtClean="0"/>
              <a:t>-м</a:t>
            </a:r>
            <a:r>
              <a:rPr lang="ru-RU" dirty="0" smtClean="0">
                <a:solidFill>
                  <a:srgbClr val="FF0000"/>
                </a:solidFill>
              </a:rPr>
              <a:t>е</a:t>
            </a:r>
            <a:r>
              <a:rPr lang="ru-RU" dirty="0" smtClean="0"/>
              <a:t>р- - -м</a:t>
            </a:r>
            <a:r>
              <a:rPr lang="ru-RU" dirty="0" smtClean="0">
                <a:solidFill>
                  <a:srgbClr val="FF0000"/>
                </a:solidFill>
              </a:rPr>
              <a:t>и</a:t>
            </a:r>
            <a:r>
              <a:rPr lang="ru-RU" dirty="0" smtClean="0"/>
              <a:t>р-                                  ум</a:t>
            </a:r>
            <a:r>
              <a:rPr lang="ru-RU" dirty="0" smtClean="0">
                <a:solidFill>
                  <a:srgbClr val="FF0000"/>
                </a:solidFill>
              </a:rPr>
              <a:t>е</a:t>
            </a:r>
            <a:r>
              <a:rPr lang="ru-RU" dirty="0" smtClean="0"/>
              <a:t>р – ум</a:t>
            </a:r>
            <a:r>
              <a:rPr lang="ru-RU" dirty="0" smtClean="0">
                <a:solidFill>
                  <a:srgbClr val="FF0000"/>
                </a:solidFill>
              </a:rPr>
              <a:t>и</a:t>
            </a:r>
            <a:r>
              <a:rPr lang="ru-RU" dirty="0" smtClean="0"/>
              <a:t>р</a:t>
            </a:r>
            <a:r>
              <a:rPr lang="ru-RU" dirty="0" smtClean="0">
                <a:solidFill>
                  <a:srgbClr val="FF0000"/>
                </a:solidFill>
              </a:rPr>
              <a:t>а</a:t>
            </a:r>
            <a:r>
              <a:rPr lang="ru-RU" dirty="0" smtClean="0"/>
              <a:t>ть</a:t>
            </a:r>
          </a:p>
          <a:p>
            <a:r>
              <a:rPr lang="ru-RU" dirty="0" smtClean="0"/>
              <a:t>-п</a:t>
            </a:r>
            <a:r>
              <a:rPr lang="ru-RU" dirty="0" smtClean="0">
                <a:solidFill>
                  <a:srgbClr val="FF0000"/>
                </a:solidFill>
              </a:rPr>
              <a:t>е</a:t>
            </a:r>
            <a:r>
              <a:rPr lang="ru-RU" dirty="0" smtClean="0"/>
              <a:t>р- - -п</a:t>
            </a:r>
            <a:r>
              <a:rPr lang="ru-RU" dirty="0" smtClean="0">
                <a:solidFill>
                  <a:srgbClr val="FF0000"/>
                </a:solidFill>
              </a:rPr>
              <a:t>и</a:t>
            </a:r>
            <a:r>
              <a:rPr lang="ru-RU" dirty="0" smtClean="0"/>
              <a:t>р-                                    зап</a:t>
            </a:r>
            <a:r>
              <a:rPr lang="ru-RU" dirty="0" smtClean="0">
                <a:solidFill>
                  <a:srgbClr val="FF0000"/>
                </a:solidFill>
              </a:rPr>
              <a:t>е</a:t>
            </a:r>
            <a:r>
              <a:rPr lang="ru-RU" dirty="0" smtClean="0"/>
              <a:t>реть – зап</a:t>
            </a:r>
            <a:r>
              <a:rPr lang="ru-RU" dirty="0" smtClean="0">
                <a:solidFill>
                  <a:srgbClr val="FF0000"/>
                </a:solidFill>
              </a:rPr>
              <a:t>и</a:t>
            </a:r>
            <a:r>
              <a:rPr lang="ru-RU" dirty="0" smtClean="0"/>
              <a:t>р</a:t>
            </a:r>
            <a:r>
              <a:rPr lang="ru-RU" dirty="0" smtClean="0">
                <a:solidFill>
                  <a:srgbClr val="FF0000"/>
                </a:solidFill>
              </a:rPr>
              <a:t>а</a:t>
            </a:r>
            <a:r>
              <a:rPr lang="ru-RU" dirty="0" smtClean="0"/>
              <a:t>ть</a:t>
            </a:r>
          </a:p>
          <a:p>
            <a:r>
              <a:rPr lang="ru-RU" dirty="0" smtClean="0"/>
              <a:t>-т</a:t>
            </a:r>
            <a:r>
              <a:rPr lang="ru-RU" dirty="0" smtClean="0">
                <a:solidFill>
                  <a:srgbClr val="FF0000"/>
                </a:solidFill>
              </a:rPr>
              <a:t>е</a:t>
            </a:r>
            <a:r>
              <a:rPr lang="ru-RU" dirty="0" smtClean="0"/>
              <a:t>р- - -т</a:t>
            </a:r>
            <a:r>
              <a:rPr lang="ru-RU" dirty="0" smtClean="0">
                <a:solidFill>
                  <a:srgbClr val="FF0000"/>
                </a:solidFill>
              </a:rPr>
              <a:t>и</a:t>
            </a:r>
            <a:r>
              <a:rPr lang="ru-RU" dirty="0" smtClean="0"/>
              <a:t>р-                                     раст</a:t>
            </a:r>
            <a:r>
              <a:rPr lang="ru-RU" dirty="0" smtClean="0">
                <a:solidFill>
                  <a:srgbClr val="FF0000"/>
                </a:solidFill>
              </a:rPr>
              <a:t>е</a:t>
            </a:r>
            <a:r>
              <a:rPr lang="ru-RU" dirty="0" smtClean="0"/>
              <a:t>реть – раст</a:t>
            </a:r>
            <a:r>
              <a:rPr lang="ru-RU" dirty="0" smtClean="0">
                <a:solidFill>
                  <a:srgbClr val="FF0000"/>
                </a:solidFill>
              </a:rPr>
              <a:t>и</a:t>
            </a:r>
            <a:r>
              <a:rPr lang="ru-RU" dirty="0" smtClean="0"/>
              <a:t>р</a:t>
            </a:r>
            <a:r>
              <a:rPr lang="ru-RU" dirty="0" smtClean="0">
                <a:solidFill>
                  <a:srgbClr val="FF0000"/>
                </a:solidFill>
              </a:rPr>
              <a:t>а</a:t>
            </a:r>
            <a:r>
              <a:rPr lang="ru-RU" dirty="0" smtClean="0"/>
              <a:t>ть</a:t>
            </a:r>
          </a:p>
          <a:p>
            <a:r>
              <a:rPr lang="ru-RU" dirty="0" smtClean="0"/>
              <a:t>-</a:t>
            </a:r>
            <a:r>
              <a:rPr lang="ru-RU" dirty="0" err="1" smtClean="0"/>
              <a:t>бл</a:t>
            </a:r>
            <a:r>
              <a:rPr lang="ru-RU" dirty="0" err="1" smtClean="0">
                <a:solidFill>
                  <a:srgbClr val="FF0000"/>
                </a:solidFill>
              </a:rPr>
              <a:t>е</a:t>
            </a:r>
            <a:r>
              <a:rPr lang="ru-RU" dirty="0" err="1" smtClean="0"/>
              <a:t>ст</a:t>
            </a:r>
            <a:r>
              <a:rPr lang="ru-RU" dirty="0" smtClean="0"/>
              <a:t>- - -</a:t>
            </a:r>
            <a:r>
              <a:rPr lang="ru-RU" dirty="0" err="1" smtClean="0"/>
              <a:t>бл</a:t>
            </a:r>
            <a:r>
              <a:rPr lang="ru-RU" dirty="0" err="1" smtClean="0">
                <a:solidFill>
                  <a:srgbClr val="FF0000"/>
                </a:solidFill>
              </a:rPr>
              <a:t>и</a:t>
            </a:r>
            <a:r>
              <a:rPr lang="ru-RU" dirty="0" err="1" smtClean="0"/>
              <a:t>ст</a:t>
            </a:r>
            <a:r>
              <a:rPr lang="ru-RU" dirty="0" smtClean="0"/>
              <a:t>-                             бл</a:t>
            </a:r>
            <a:r>
              <a:rPr lang="ru-RU" dirty="0" smtClean="0">
                <a:solidFill>
                  <a:srgbClr val="FF0000"/>
                </a:solidFill>
              </a:rPr>
              <a:t>е</a:t>
            </a:r>
            <a:r>
              <a:rPr lang="ru-RU" dirty="0" smtClean="0"/>
              <a:t>стеть – бл</a:t>
            </a:r>
            <a:r>
              <a:rPr lang="ru-RU" dirty="0" smtClean="0">
                <a:solidFill>
                  <a:srgbClr val="FF0000"/>
                </a:solidFill>
              </a:rPr>
              <a:t>и</a:t>
            </a:r>
            <a:r>
              <a:rPr lang="ru-RU" dirty="0" smtClean="0"/>
              <a:t>ст</a:t>
            </a:r>
            <a:r>
              <a:rPr lang="ru-RU" dirty="0" smtClean="0">
                <a:solidFill>
                  <a:srgbClr val="FF0000"/>
                </a:solidFill>
              </a:rPr>
              <a:t>а</a:t>
            </a:r>
            <a:r>
              <a:rPr lang="ru-RU" dirty="0" smtClean="0"/>
              <a:t>ть</a:t>
            </a:r>
          </a:p>
          <a:p>
            <a:r>
              <a:rPr lang="ru-RU" dirty="0" smtClean="0"/>
              <a:t>-ж</a:t>
            </a:r>
            <a:r>
              <a:rPr lang="ru-RU" dirty="0" smtClean="0">
                <a:solidFill>
                  <a:srgbClr val="FF0000"/>
                </a:solidFill>
              </a:rPr>
              <a:t>е</a:t>
            </a:r>
            <a:r>
              <a:rPr lang="ru-RU" dirty="0" smtClean="0"/>
              <a:t>г- - -ж</a:t>
            </a:r>
            <a:r>
              <a:rPr lang="ru-RU" dirty="0" smtClean="0">
                <a:solidFill>
                  <a:srgbClr val="FF0000"/>
                </a:solidFill>
              </a:rPr>
              <a:t>и</a:t>
            </a:r>
            <a:r>
              <a:rPr lang="ru-RU" dirty="0" smtClean="0"/>
              <a:t>г-                                    подж</a:t>
            </a:r>
            <a:r>
              <a:rPr lang="ru-RU" dirty="0" smtClean="0">
                <a:solidFill>
                  <a:srgbClr val="FF0000"/>
                </a:solidFill>
              </a:rPr>
              <a:t>е</a:t>
            </a:r>
            <a:r>
              <a:rPr lang="ru-RU" dirty="0" smtClean="0"/>
              <a:t>чь – подж</a:t>
            </a:r>
            <a:r>
              <a:rPr lang="ru-RU" dirty="0" smtClean="0">
                <a:solidFill>
                  <a:srgbClr val="FF0000"/>
                </a:solidFill>
              </a:rPr>
              <a:t>и</a:t>
            </a:r>
            <a:r>
              <a:rPr lang="ru-RU" dirty="0" smtClean="0"/>
              <a:t>г</a:t>
            </a:r>
            <a:r>
              <a:rPr lang="ru-RU" dirty="0" smtClean="0">
                <a:solidFill>
                  <a:srgbClr val="FF0000"/>
                </a:solidFill>
              </a:rPr>
              <a:t>а</a:t>
            </a:r>
            <a:r>
              <a:rPr lang="ru-RU" dirty="0" smtClean="0"/>
              <a:t>ть</a:t>
            </a:r>
          </a:p>
          <a:p>
            <a:r>
              <a:rPr lang="ru-RU" dirty="0" smtClean="0"/>
              <a:t>-ст</a:t>
            </a:r>
            <a:r>
              <a:rPr lang="ru-RU" dirty="0" smtClean="0">
                <a:solidFill>
                  <a:srgbClr val="FF0000"/>
                </a:solidFill>
              </a:rPr>
              <a:t>е</a:t>
            </a:r>
            <a:r>
              <a:rPr lang="ru-RU" dirty="0" smtClean="0"/>
              <a:t>л- - -</a:t>
            </a:r>
            <a:r>
              <a:rPr lang="ru-RU" dirty="0" err="1" smtClean="0"/>
              <a:t>ст</a:t>
            </a:r>
            <a:r>
              <a:rPr lang="ru-RU" dirty="0" err="1" smtClean="0">
                <a:solidFill>
                  <a:srgbClr val="FF0000"/>
                </a:solidFill>
              </a:rPr>
              <a:t>и</a:t>
            </a:r>
            <a:r>
              <a:rPr lang="ru-RU" dirty="0" err="1" smtClean="0"/>
              <a:t>л</a:t>
            </a:r>
            <a:r>
              <a:rPr lang="ru-RU" dirty="0" smtClean="0"/>
              <a:t>-                                 ст</a:t>
            </a:r>
            <a:r>
              <a:rPr lang="ru-RU" dirty="0" smtClean="0">
                <a:solidFill>
                  <a:srgbClr val="FF0000"/>
                </a:solidFill>
              </a:rPr>
              <a:t>е</a:t>
            </a:r>
            <a:r>
              <a:rPr lang="ru-RU" dirty="0" smtClean="0"/>
              <a:t>лить – расст</a:t>
            </a:r>
            <a:r>
              <a:rPr lang="ru-RU" dirty="0" smtClean="0">
                <a:solidFill>
                  <a:srgbClr val="FF0000"/>
                </a:solidFill>
              </a:rPr>
              <a:t>и</a:t>
            </a:r>
            <a:r>
              <a:rPr lang="ru-RU" dirty="0" smtClean="0"/>
              <a:t>л</a:t>
            </a:r>
            <a:r>
              <a:rPr lang="ru-RU" dirty="0" smtClean="0">
                <a:solidFill>
                  <a:srgbClr val="FF0000"/>
                </a:solidFill>
              </a:rPr>
              <a:t>а</a:t>
            </a:r>
            <a:r>
              <a:rPr lang="ru-RU" dirty="0" smtClean="0"/>
              <a:t>ть</a:t>
            </a:r>
          </a:p>
          <a:p>
            <a:r>
              <a:rPr lang="ru-RU" dirty="0" smtClean="0"/>
              <a:t>-ч</a:t>
            </a:r>
            <a:r>
              <a:rPr lang="ru-RU" dirty="0" smtClean="0">
                <a:solidFill>
                  <a:srgbClr val="FF0000"/>
                </a:solidFill>
              </a:rPr>
              <a:t>е</a:t>
            </a:r>
            <a:r>
              <a:rPr lang="ru-RU" dirty="0" smtClean="0"/>
              <a:t>т- - -</a:t>
            </a:r>
            <a:r>
              <a:rPr lang="ru-RU" dirty="0" err="1" smtClean="0"/>
              <a:t>ч</a:t>
            </a:r>
            <a:r>
              <a:rPr lang="ru-RU" dirty="0" err="1" smtClean="0">
                <a:solidFill>
                  <a:srgbClr val="FF0000"/>
                </a:solidFill>
              </a:rPr>
              <a:t>и</a:t>
            </a:r>
            <a:r>
              <a:rPr lang="ru-RU" dirty="0" err="1" smtClean="0"/>
              <a:t>т</a:t>
            </a:r>
            <a:r>
              <a:rPr lang="ru-RU" dirty="0" smtClean="0"/>
              <a:t>-                                     выч</a:t>
            </a:r>
            <a:r>
              <a:rPr lang="ru-RU" dirty="0" smtClean="0">
                <a:solidFill>
                  <a:srgbClr val="FF0000"/>
                </a:solidFill>
              </a:rPr>
              <a:t>е</a:t>
            </a:r>
            <a:r>
              <a:rPr lang="ru-RU" dirty="0" smtClean="0"/>
              <a:t>л – выч</a:t>
            </a:r>
            <a:r>
              <a:rPr lang="ru-RU" dirty="0" smtClean="0">
                <a:solidFill>
                  <a:srgbClr val="FF0000"/>
                </a:solidFill>
              </a:rPr>
              <a:t>и</a:t>
            </a:r>
            <a:r>
              <a:rPr lang="ru-RU" dirty="0" smtClean="0"/>
              <a:t>т</a:t>
            </a:r>
            <a:r>
              <a:rPr lang="ru-RU" dirty="0" smtClean="0">
                <a:solidFill>
                  <a:srgbClr val="FF0000"/>
                </a:solidFill>
              </a:rPr>
              <a:t>а</a:t>
            </a:r>
            <a:r>
              <a:rPr lang="ru-RU" dirty="0" smtClean="0"/>
              <a:t>ть</a:t>
            </a:r>
          </a:p>
          <a:p>
            <a:r>
              <a:rPr lang="ru-RU" dirty="0" smtClean="0"/>
              <a:t>             Исключения: соч</a:t>
            </a:r>
            <a:r>
              <a:rPr lang="ru-RU" dirty="0" smtClean="0">
                <a:solidFill>
                  <a:srgbClr val="FF0000"/>
                </a:solidFill>
              </a:rPr>
              <a:t>е</a:t>
            </a:r>
            <a:r>
              <a:rPr lang="ru-RU" dirty="0" smtClean="0"/>
              <a:t>тать, соч</a:t>
            </a:r>
            <a:r>
              <a:rPr lang="ru-RU" dirty="0" smtClean="0">
                <a:solidFill>
                  <a:srgbClr val="FF0000"/>
                </a:solidFill>
              </a:rPr>
              <a:t>е</a:t>
            </a:r>
            <a:r>
              <a:rPr lang="ru-RU" dirty="0" smtClean="0"/>
              <a:t>тание.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 smtClean="0"/>
              <a:t>Правописание гласной в корне зависит от конечной согласной корня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-</a:t>
            </a:r>
            <a:r>
              <a:rPr lang="ru-RU" sz="3200" dirty="0" err="1" smtClean="0"/>
              <a:t>р</a:t>
            </a:r>
            <a:r>
              <a:rPr lang="ru-RU" sz="3200" dirty="0" err="1" smtClean="0">
                <a:solidFill>
                  <a:srgbClr val="FF0000"/>
                </a:solidFill>
              </a:rPr>
              <a:t>а</a:t>
            </a:r>
            <a:r>
              <a:rPr lang="ru-RU" sz="3200" dirty="0" err="1" smtClean="0">
                <a:solidFill>
                  <a:srgbClr val="00B0F0"/>
                </a:solidFill>
              </a:rPr>
              <a:t>ст</a:t>
            </a:r>
            <a:r>
              <a:rPr lang="ru-RU" sz="3200" dirty="0" smtClean="0"/>
              <a:t>- - -р</a:t>
            </a:r>
            <a:r>
              <a:rPr lang="ru-RU" sz="3200" dirty="0" smtClean="0">
                <a:solidFill>
                  <a:srgbClr val="FF0000"/>
                </a:solidFill>
              </a:rPr>
              <a:t>о</a:t>
            </a:r>
            <a:r>
              <a:rPr lang="ru-RU" sz="3200" dirty="0" smtClean="0">
                <a:solidFill>
                  <a:srgbClr val="00B0F0"/>
                </a:solidFill>
              </a:rPr>
              <a:t>с</a:t>
            </a:r>
            <a:r>
              <a:rPr lang="ru-RU" sz="3200" dirty="0" smtClean="0"/>
              <a:t>-       выр</a:t>
            </a:r>
            <a:r>
              <a:rPr lang="ru-RU" sz="3200" dirty="0" smtClean="0">
                <a:solidFill>
                  <a:srgbClr val="FF0000"/>
                </a:solidFill>
              </a:rPr>
              <a:t>а</a:t>
            </a:r>
            <a:r>
              <a:rPr lang="ru-RU" sz="3200" dirty="0" smtClean="0">
                <a:solidFill>
                  <a:srgbClr val="00B0F0"/>
                </a:solidFill>
              </a:rPr>
              <a:t>ст</a:t>
            </a:r>
            <a:r>
              <a:rPr lang="ru-RU" sz="3200" dirty="0" smtClean="0"/>
              <a:t>и – выр</a:t>
            </a:r>
            <a:r>
              <a:rPr lang="ru-RU" sz="3200" dirty="0" smtClean="0">
                <a:solidFill>
                  <a:srgbClr val="FF0000"/>
                </a:solidFill>
              </a:rPr>
              <a:t>о</a:t>
            </a:r>
            <a:r>
              <a:rPr lang="ru-RU" sz="3200" dirty="0" smtClean="0">
                <a:solidFill>
                  <a:srgbClr val="00B0F0"/>
                </a:solidFill>
              </a:rPr>
              <a:t>с</a:t>
            </a:r>
          </a:p>
          <a:p>
            <a:r>
              <a:rPr lang="ru-RU" sz="3200" dirty="0" smtClean="0"/>
              <a:t>-</a:t>
            </a:r>
            <a:r>
              <a:rPr lang="ru-RU" sz="3200" dirty="0" err="1" smtClean="0"/>
              <a:t>р</a:t>
            </a:r>
            <a:r>
              <a:rPr lang="ru-RU" sz="3200" dirty="0" err="1" smtClean="0">
                <a:solidFill>
                  <a:srgbClr val="FF0000"/>
                </a:solidFill>
              </a:rPr>
              <a:t>а</a:t>
            </a:r>
            <a:r>
              <a:rPr lang="ru-RU" sz="3200" dirty="0" err="1" smtClean="0">
                <a:solidFill>
                  <a:srgbClr val="00B0F0"/>
                </a:solidFill>
              </a:rPr>
              <a:t>щ</a:t>
            </a:r>
            <a:r>
              <a:rPr lang="ru-RU" sz="3200" dirty="0" smtClean="0"/>
              <a:t>- - -р</a:t>
            </a:r>
            <a:r>
              <a:rPr lang="ru-RU" sz="3200" dirty="0" smtClean="0">
                <a:solidFill>
                  <a:srgbClr val="FF0000"/>
                </a:solidFill>
              </a:rPr>
              <a:t>о</a:t>
            </a:r>
            <a:r>
              <a:rPr lang="ru-RU" sz="3200" dirty="0" smtClean="0">
                <a:solidFill>
                  <a:srgbClr val="00B0F0"/>
                </a:solidFill>
              </a:rPr>
              <a:t>с</a:t>
            </a:r>
            <a:r>
              <a:rPr lang="ru-RU" sz="3200" dirty="0" smtClean="0"/>
              <a:t>-       выр</a:t>
            </a:r>
            <a:r>
              <a:rPr lang="ru-RU" sz="3200" dirty="0" smtClean="0">
                <a:solidFill>
                  <a:srgbClr val="FF0000"/>
                </a:solidFill>
              </a:rPr>
              <a:t>а</a:t>
            </a:r>
            <a:r>
              <a:rPr lang="ru-RU" sz="3200" dirty="0" smtClean="0">
                <a:solidFill>
                  <a:srgbClr val="00B0F0"/>
                </a:solidFill>
              </a:rPr>
              <a:t>щ</a:t>
            </a:r>
            <a:r>
              <a:rPr lang="ru-RU" sz="3200" dirty="0" smtClean="0"/>
              <a:t>ивать – р</a:t>
            </a:r>
            <a:r>
              <a:rPr lang="ru-RU" sz="3200" dirty="0" smtClean="0">
                <a:solidFill>
                  <a:srgbClr val="FF0000"/>
                </a:solidFill>
              </a:rPr>
              <a:t>о</a:t>
            </a:r>
            <a:r>
              <a:rPr lang="ru-RU" sz="3200" dirty="0" smtClean="0">
                <a:solidFill>
                  <a:srgbClr val="00B0F0"/>
                </a:solidFill>
              </a:rPr>
              <a:t>с</a:t>
            </a:r>
            <a:r>
              <a:rPr lang="ru-RU" sz="3200" dirty="0" smtClean="0"/>
              <a:t>ли</a:t>
            </a:r>
          </a:p>
          <a:p>
            <a:r>
              <a:rPr lang="ru-RU" sz="3200" dirty="0" smtClean="0"/>
              <a:t>-л</a:t>
            </a:r>
            <a:r>
              <a:rPr lang="ru-RU" sz="3200" dirty="0" smtClean="0">
                <a:solidFill>
                  <a:srgbClr val="FF0000"/>
                </a:solidFill>
              </a:rPr>
              <a:t>а</a:t>
            </a:r>
            <a:r>
              <a:rPr lang="ru-RU" sz="3200" dirty="0" smtClean="0">
                <a:solidFill>
                  <a:srgbClr val="00B0F0"/>
                </a:solidFill>
              </a:rPr>
              <a:t>г</a:t>
            </a:r>
            <a:r>
              <a:rPr lang="ru-RU" sz="3200" dirty="0" smtClean="0"/>
              <a:t>- - -л</a:t>
            </a:r>
            <a:r>
              <a:rPr lang="ru-RU" sz="3200" dirty="0" smtClean="0">
                <a:solidFill>
                  <a:srgbClr val="FF0000"/>
                </a:solidFill>
              </a:rPr>
              <a:t>о</a:t>
            </a:r>
            <a:r>
              <a:rPr lang="ru-RU" sz="3200" dirty="0" smtClean="0">
                <a:solidFill>
                  <a:srgbClr val="00B0F0"/>
                </a:solidFill>
              </a:rPr>
              <a:t>ж</a:t>
            </a:r>
            <a:r>
              <a:rPr lang="ru-RU" sz="3200" dirty="0" smtClean="0"/>
              <a:t>-        предл</a:t>
            </a:r>
            <a:r>
              <a:rPr lang="ru-RU" sz="3200" dirty="0" smtClean="0">
                <a:solidFill>
                  <a:srgbClr val="FF0000"/>
                </a:solidFill>
              </a:rPr>
              <a:t>а</a:t>
            </a:r>
            <a:r>
              <a:rPr lang="ru-RU" sz="3200" dirty="0" smtClean="0">
                <a:solidFill>
                  <a:srgbClr val="00B0F0"/>
                </a:solidFill>
              </a:rPr>
              <a:t>г</a:t>
            </a:r>
            <a:r>
              <a:rPr lang="ru-RU" sz="3200" dirty="0" smtClean="0"/>
              <a:t>ать – предл</a:t>
            </a:r>
            <a:r>
              <a:rPr lang="ru-RU" sz="3200" dirty="0" smtClean="0">
                <a:solidFill>
                  <a:srgbClr val="FF0000"/>
                </a:solidFill>
              </a:rPr>
              <a:t>о</a:t>
            </a:r>
            <a:r>
              <a:rPr lang="ru-RU" sz="3200" dirty="0" smtClean="0">
                <a:solidFill>
                  <a:srgbClr val="00B0F0"/>
                </a:solidFill>
              </a:rPr>
              <a:t>ж</a:t>
            </a:r>
            <a:r>
              <a:rPr lang="ru-RU" sz="3200" dirty="0" smtClean="0"/>
              <a:t>ение</a:t>
            </a:r>
          </a:p>
          <a:p>
            <a:r>
              <a:rPr lang="ru-RU" sz="3200" dirty="0" smtClean="0"/>
              <a:t>-</a:t>
            </a:r>
            <a:r>
              <a:rPr lang="ru-RU" sz="3200" dirty="0" err="1" smtClean="0"/>
              <a:t>ск</a:t>
            </a:r>
            <a:r>
              <a:rPr lang="ru-RU" sz="3200" dirty="0" err="1" smtClean="0">
                <a:solidFill>
                  <a:srgbClr val="FF0000"/>
                </a:solidFill>
              </a:rPr>
              <a:t>а</a:t>
            </a:r>
            <a:r>
              <a:rPr lang="ru-RU" sz="3200" dirty="0" err="1" smtClean="0">
                <a:solidFill>
                  <a:srgbClr val="00B0F0"/>
                </a:solidFill>
              </a:rPr>
              <a:t>к</a:t>
            </a:r>
            <a:r>
              <a:rPr lang="ru-RU" sz="3200" dirty="0" smtClean="0"/>
              <a:t>- - -</a:t>
            </a:r>
            <a:r>
              <a:rPr lang="ru-RU" sz="3200" dirty="0" err="1" smtClean="0"/>
              <a:t>ск</a:t>
            </a:r>
            <a:r>
              <a:rPr lang="ru-RU" sz="3200" dirty="0" err="1" smtClean="0">
                <a:solidFill>
                  <a:srgbClr val="FF0000"/>
                </a:solidFill>
              </a:rPr>
              <a:t>о</a:t>
            </a:r>
            <a:r>
              <a:rPr lang="ru-RU" sz="3200" dirty="0" err="1" smtClean="0">
                <a:solidFill>
                  <a:srgbClr val="00B0F0"/>
                </a:solidFill>
              </a:rPr>
              <a:t>ч</a:t>
            </a:r>
            <a:r>
              <a:rPr lang="ru-RU" sz="3200" dirty="0" smtClean="0"/>
              <a:t>-     ск</a:t>
            </a:r>
            <a:r>
              <a:rPr lang="ru-RU" sz="3200" dirty="0" smtClean="0">
                <a:solidFill>
                  <a:srgbClr val="FF0000"/>
                </a:solidFill>
              </a:rPr>
              <a:t>а</a:t>
            </a:r>
            <a:r>
              <a:rPr lang="ru-RU" sz="3200" dirty="0" smtClean="0">
                <a:solidFill>
                  <a:srgbClr val="00B0F0"/>
                </a:solidFill>
              </a:rPr>
              <a:t>к</a:t>
            </a:r>
            <a:r>
              <a:rPr lang="ru-RU" sz="3200" dirty="0" smtClean="0"/>
              <a:t>ать – подск</a:t>
            </a:r>
            <a:r>
              <a:rPr lang="ru-RU" sz="3200" dirty="0" smtClean="0">
                <a:solidFill>
                  <a:srgbClr val="FF0000"/>
                </a:solidFill>
              </a:rPr>
              <a:t>о</a:t>
            </a:r>
            <a:r>
              <a:rPr lang="ru-RU" sz="3200" dirty="0" smtClean="0">
                <a:solidFill>
                  <a:srgbClr val="00B0F0"/>
                </a:solidFill>
              </a:rPr>
              <a:t>ч</a:t>
            </a:r>
            <a:r>
              <a:rPr lang="ru-RU" sz="3200" dirty="0" smtClean="0"/>
              <a:t>ить</a:t>
            </a:r>
          </a:p>
          <a:p>
            <a:r>
              <a:rPr lang="ru-RU" sz="3200" dirty="0" smtClean="0"/>
              <a:t>Исключения: р</a:t>
            </a:r>
            <a:r>
              <a:rPr lang="ru-RU" sz="3200" dirty="0" smtClean="0">
                <a:solidFill>
                  <a:srgbClr val="FF0000"/>
                </a:solidFill>
              </a:rPr>
              <a:t>о</a:t>
            </a:r>
            <a:r>
              <a:rPr lang="ru-RU" sz="3200" dirty="0" smtClean="0">
                <a:solidFill>
                  <a:srgbClr val="00B0F0"/>
                </a:solidFill>
              </a:rPr>
              <a:t>ст</a:t>
            </a:r>
            <a:r>
              <a:rPr lang="ru-RU" sz="3200" dirty="0" smtClean="0"/>
              <a:t>ок, Р</a:t>
            </a:r>
            <a:r>
              <a:rPr lang="ru-RU" sz="3200" dirty="0" smtClean="0">
                <a:solidFill>
                  <a:srgbClr val="FF0000"/>
                </a:solidFill>
              </a:rPr>
              <a:t>о</a:t>
            </a:r>
            <a:r>
              <a:rPr lang="ru-RU" sz="3200" dirty="0" smtClean="0">
                <a:solidFill>
                  <a:srgbClr val="00B0F0"/>
                </a:solidFill>
              </a:rPr>
              <a:t>ст</a:t>
            </a:r>
            <a:r>
              <a:rPr lang="ru-RU" sz="3200" dirty="0" smtClean="0"/>
              <a:t>ов, Р</a:t>
            </a:r>
            <a:r>
              <a:rPr lang="ru-RU" sz="3200" dirty="0" smtClean="0">
                <a:solidFill>
                  <a:srgbClr val="FF0000"/>
                </a:solidFill>
              </a:rPr>
              <a:t>о</a:t>
            </a:r>
            <a:r>
              <a:rPr lang="ru-RU" sz="3200" dirty="0" smtClean="0">
                <a:solidFill>
                  <a:srgbClr val="00B0F0"/>
                </a:solidFill>
              </a:rPr>
              <a:t>ст</a:t>
            </a:r>
            <a:r>
              <a:rPr lang="ru-RU" sz="3200" dirty="0" smtClean="0"/>
              <a:t>ислав, р</a:t>
            </a:r>
            <a:r>
              <a:rPr lang="ru-RU" sz="3200" dirty="0" smtClean="0">
                <a:solidFill>
                  <a:srgbClr val="FF0000"/>
                </a:solidFill>
              </a:rPr>
              <a:t>о</a:t>
            </a:r>
            <a:r>
              <a:rPr lang="ru-RU" sz="3200" dirty="0" smtClean="0">
                <a:solidFill>
                  <a:srgbClr val="00B0F0"/>
                </a:solidFill>
              </a:rPr>
              <a:t>ст</a:t>
            </a:r>
            <a:r>
              <a:rPr lang="ru-RU" sz="3200" dirty="0" smtClean="0"/>
              <a:t>овщик, отр</a:t>
            </a:r>
            <a:r>
              <a:rPr lang="ru-RU" sz="3200" dirty="0" smtClean="0">
                <a:solidFill>
                  <a:srgbClr val="FF0000"/>
                </a:solidFill>
              </a:rPr>
              <a:t>а</a:t>
            </a:r>
            <a:r>
              <a:rPr lang="ru-RU" sz="3200" dirty="0" smtClean="0">
                <a:solidFill>
                  <a:srgbClr val="00B0F0"/>
                </a:solidFill>
              </a:rPr>
              <a:t>с</a:t>
            </a:r>
            <a:r>
              <a:rPr lang="ru-RU" sz="3200" dirty="0" smtClean="0"/>
              <a:t>ль, пол</a:t>
            </a:r>
            <a:r>
              <a:rPr lang="ru-RU" sz="3200" dirty="0" smtClean="0">
                <a:solidFill>
                  <a:srgbClr val="FF0000"/>
                </a:solidFill>
              </a:rPr>
              <a:t>о</a:t>
            </a:r>
            <a:r>
              <a:rPr lang="ru-RU" sz="3200" dirty="0" smtClean="0">
                <a:solidFill>
                  <a:srgbClr val="00B0F0"/>
                </a:solidFill>
              </a:rPr>
              <a:t>г</a:t>
            </a:r>
            <a:r>
              <a:rPr lang="ru-RU" sz="3200" dirty="0" smtClean="0"/>
              <a:t>, ск</a:t>
            </a:r>
            <a:r>
              <a:rPr lang="ru-RU" sz="3200" dirty="0" smtClean="0">
                <a:solidFill>
                  <a:srgbClr val="FF0000"/>
                </a:solidFill>
              </a:rPr>
              <a:t>а</a:t>
            </a:r>
            <a:r>
              <a:rPr lang="ru-RU" sz="3200" dirty="0" smtClean="0">
                <a:solidFill>
                  <a:srgbClr val="00B0F0"/>
                </a:solidFill>
              </a:rPr>
              <a:t>ч</a:t>
            </a:r>
            <a:r>
              <a:rPr lang="ru-RU" sz="3200" dirty="0" smtClean="0"/>
              <a:t>у, ск</a:t>
            </a:r>
            <a:r>
              <a:rPr lang="ru-RU" sz="3200" dirty="0" smtClean="0">
                <a:solidFill>
                  <a:srgbClr val="FF0000"/>
                </a:solidFill>
              </a:rPr>
              <a:t>а</a:t>
            </a:r>
            <a:r>
              <a:rPr lang="ru-RU" sz="3200" dirty="0" smtClean="0">
                <a:solidFill>
                  <a:srgbClr val="00B0F0"/>
                </a:solidFill>
              </a:rPr>
              <a:t>ч</a:t>
            </a:r>
            <a:r>
              <a:rPr lang="ru-RU" sz="3200" dirty="0" smtClean="0"/>
              <a:t>ок.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847088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/>
              <a:t>Правописание чередующихся гласных в корне зависит от значения корня.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-</a:t>
            </a:r>
            <a:r>
              <a:rPr lang="ru-RU" dirty="0" err="1" smtClean="0"/>
              <a:t>пл</a:t>
            </a:r>
            <a:r>
              <a:rPr lang="ru-RU" dirty="0" err="1" smtClean="0">
                <a:solidFill>
                  <a:srgbClr val="FF0000"/>
                </a:solidFill>
              </a:rPr>
              <a:t>а</a:t>
            </a:r>
            <a:r>
              <a:rPr lang="ru-RU" dirty="0" err="1" smtClean="0"/>
              <a:t>в</a:t>
            </a:r>
            <a:r>
              <a:rPr lang="ru-RU" dirty="0" smtClean="0"/>
              <a:t>- - -пл</a:t>
            </a:r>
            <a:r>
              <a:rPr lang="ru-RU" dirty="0" smtClean="0">
                <a:solidFill>
                  <a:srgbClr val="FF0000"/>
                </a:solidFill>
              </a:rPr>
              <a:t>о</a:t>
            </a:r>
            <a:r>
              <a:rPr lang="ru-RU" dirty="0" smtClean="0"/>
              <a:t>в-  всегда </a:t>
            </a:r>
            <a:r>
              <a:rPr lang="ru-RU" dirty="0" smtClean="0">
                <a:solidFill>
                  <a:srgbClr val="FF0000"/>
                </a:solidFill>
              </a:rPr>
              <a:t>а</a:t>
            </a:r>
            <a:r>
              <a:rPr lang="ru-RU" dirty="0" smtClean="0"/>
              <a:t>:      пл</a:t>
            </a:r>
            <a:r>
              <a:rPr lang="ru-RU" dirty="0" smtClean="0">
                <a:solidFill>
                  <a:srgbClr val="FF0000"/>
                </a:solidFill>
              </a:rPr>
              <a:t>а</a:t>
            </a:r>
            <a:r>
              <a:rPr lang="ru-RU" dirty="0" smtClean="0"/>
              <a:t>вучий, пл</a:t>
            </a:r>
            <a:r>
              <a:rPr lang="ru-RU" dirty="0" smtClean="0">
                <a:solidFill>
                  <a:srgbClr val="FF0000"/>
                </a:solidFill>
              </a:rPr>
              <a:t>а</a:t>
            </a:r>
            <a:r>
              <a:rPr lang="ru-RU" dirty="0" smtClean="0"/>
              <a:t>вать;</a:t>
            </a:r>
          </a:p>
          <a:p>
            <a:r>
              <a:rPr lang="ru-RU" dirty="0" smtClean="0"/>
              <a:t>-м</a:t>
            </a:r>
            <a:r>
              <a:rPr lang="ru-RU" dirty="0" smtClean="0">
                <a:solidFill>
                  <a:srgbClr val="FF0000"/>
                </a:solidFill>
              </a:rPr>
              <a:t>а</a:t>
            </a:r>
            <a:r>
              <a:rPr lang="ru-RU" dirty="0" smtClean="0"/>
              <a:t>к- </a:t>
            </a:r>
            <a:r>
              <a:rPr lang="ru-RU" dirty="0" smtClean="0">
                <a:solidFill>
                  <a:srgbClr val="7030A0"/>
                </a:solidFill>
              </a:rPr>
              <a:t>«погружать в жидкость» </a:t>
            </a:r>
            <a:r>
              <a:rPr lang="ru-RU" dirty="0" smtClean="0"/>
              <a:t>– обм</a:t>
            </a:r>
            <a:r>
              <a:rPr lang="ru-RU" dirty="0" smtClean="0">
                <a:solidFill>
                  <a:srgbClr val="FF0000"/>
                </a:solidFill>
              </a:rPr>
              <a:t>а</a:t>
            </a:r>
            <a:r>
              <a:rPr lang="ru-RU" dirty="0" smtClean="0"/>
              <a:t>кнуть;</a:t>
            </a:r>
          </a:p>
          <a:p>
            <a:r>
              <a:rPr lang="ru-RU" dirty="0" smtClean="0"/>
              <a:t>-м</a:t>
            </a:r>
            <a:r>
              <a:rPr lang="ru-RU" dirty="0" smtClean="0">
                <a:solidFill>
                  <a:srgbClr val="FF0000"/>
                </a:solidFill>
              </a:rPr>
              <a:t>о</a:t>
            </a:r>
            <a:r>
              <a:rPr lang="ru-RU" dirty="0" smtClean="0"/>
              <a:t>к- </a:t>
            </a:r>
            <a:r>
              <a:rPr lang="ru-RU" dirty="0" smtClean="0">
                <a:solidFill>
                  <a:srgbClr val="7030A0"/>
                </a:solidFill>
              </a:rPr>
              <a:t>«пропускать жидкость» </a:t>
            </a:r>
            <a:r>
              <a:rPr lang="ru-RU" dirty="0" smtClean="0"/>
              <a:t>– непром</a:t>
            </a:r>
            <a:r>
              <a:rPr lang="ru-RU" dirty="0" smtClean="0">
                <a:solidFill>
                  <a:srgbClr val="FF0000"/>
                </a:solidFill>
              </a:rPr>
              <a:t>о</a:t>
            </a:r>
            <a:r>
              <a:rPr lang="ru-RU" dirty="0" smtClean="0"/>
              <a:t>каемый;</a:t>
            </a:r>
          </a:p>
          <a:p>
            <a:r>
              <a:rPr lang="ru-RU" dirty="0" smtClean="0"/>
              <a:t>-</a:t>
            </a:r>
            <a:r>
              <a:rPr lang="ru-RU" dirty="0" err="1" smtClean="0"/>
              <a:t>р</a:t>
            </a:r>
            <a:r>
              <a:rPr lang="ru-RU" dirty="0" err="1" smtClean="0">
                <a:solidFill>
                  <a:srgbClr val="FF0000"/>
                </a:solidFill>
              </a:rPr>
              <a:t>а</a:t>
            </a:r>
            <a:r>
              <a:rPr lang="ru-RU" dirty="0" err="1" smtClean="0"/>
              <a:t>вн</a:t>
            </a:r>
            <a:r>
              <a:rPr lang="ru-RU" dirty="0" smtClean="0"/>
              <a:t>- </a:t>
            </a:r>
            <a:r>
              <a:rPr lang="ru-RU" dirty="0" smtClean="0">
                <a:solidFill>
                  <a:srgbClr val="7030A0"/>
                </a:solidFill>
              </a:rPr>
              <a:t>«равный, одинаковый» </a:t>
            </a:r>
            <a:r>
              <a:rPr lang="ru-RU" dirty="0" smtClean="0"/>
              <a:t>– ур</a:t>
            </a:r>
            <a:r>
              <a:rPr lang="ru-RU" dirty="0" smtClean="0">
                <a:solidFill>
                  <a:srgbClr val="FF0000"/>
                </a:solidFill>
              </a:rPr>
              <a:t>а</a:t>
            </a:r>
            <a:r>
              <a:rPr lang="ru-RU" dirty="0" smtClean="0"/>
              <a:t>внение, ср</a:t>
            </a:r>
            <a:r>
              <a:rPr lang="ru-RU" dirty="0" smtClean="0">
                <a:solidFill>
                  <a:srgbClr val="FF0000"/>
                </a:solidFill>
              </a:rPr>
              <a:t>а</a:t>
            </a:r>
            <a:r>
              <a:rPr lang="ru-RU" dirty="0" smtClean="0"/>
              <a:t>внить;</a:t>
            </a:r>
          </a:p>
          <a:p>
            <a:r>
              <a:rPr lang="ru-RU" dirty="0" smtClean="0"/>
              <a:t>-</a:t>
            </a:r>
            <a:r>
              <a:rPr lang="ru-RU" dirty="0" err="1" smtClean="0"/>
              <a:t>р</a:t>
            </a:r>
            <a:r>
              <a:rPr lang="ru-RU" dirty="0" err="1" smtClean="0">
                <a:solidFill>
                  <a:srgbClr val="FF0000"/>
                </a:solidFill>
              </a:rPr>
              <a:t>о</a:t>
            </a:r>
            <a:r>
              <a:rPr lang="ru-RU" dirty="0" err="1" smtClean="0"/>
              <a:t>вн</a:t>
            </a:r>
            <a:r>
              <a:rPr lang="ru-RU" dirty="0" smtClean="0"/>
              <a:t>- </a:t>
            </a:r>
            <a:r>
              <a:rPr lang="ru-RU" dirty="0" smtClean="0">
                <a:solidFill>
                  <a:srgbClr val="7030A0"/>
                </a:solidFill>
              </a:rPr>
              <a:t>«ровный, гладкий, прямой» </a:t>
            </a:r>
            <a:r>
              <a:rPr lang="ru-RU" dirty="0" smtClean="0"/>
              <a:t>- ср</a:t>
            </a:r>
            <a:r>
              <a:rPr lang="ru-RU" dirty="0" smtClean="0">
                <a:solidFill>
                  <a:srgbClr val="FF0000"/>
                </a:solidFill>
              </a:rPr>
              <a:t>о</a:t>
            </a:r>
            <a:r>
              <a:rPr lang="ru-RU" dirty="0" smtClean="0"/>
              <a:t>внять с землей, подр</a:t>
            </a:r>
            <a:r>
              <a:rPr lang="ru-RU" dirty="0" smtClean="0">
                <a:solidFill>
                  <a:srgbClr val="FF0000"/>
                </a:solidFill>
              </a:rPr>
              <a:t>о</a:t>
            </a:r>
            <a:r>
              <a:rPr lang="ru-RU" dirty="0" smtClean="0"/>
              <a:t>внять края.</a:t>
            </a:r>
          </a:p>
          <a:p>
            <a:r>
              <a:rPr lang="ru-RU" dirty="0" smtClean="0"/>
              <a:t>Исключения: пор</a:t>
            </a:r>
            <a:r>
              <a:rPr lang="ru-RU" dirty="0" smtClean="0">
                <a:solidFill>
                  <a:srgbClr val="FF0000"/>
                </a:solidFill>
              </a:rPr>
              <a:t>а</a:t>
            </a:r>
            <a:r>
              <a:rPr lang="ru-RU" dirty="0" smtClean="0"/>
              <a:t>внять, р</a:t>
            </a:r>
            <a:r>
              <a:rPr lang="ru-RU" dirty="0" smtClean="0">
                <a:solidFill>
                  <a:srgbClr val="FF0000"/>
                </a:solidFill>
              </a:rPr>
              <a:t>а</a:t>
            </a:r>
            <a:r>
              <a:rPr lang="ru-RU" dirty="0" smtClean="0"/>
              <a:t>вняйсь! ур</a:t>
            </a:r>
            <a:r>
              <a:rPr lang="ru-RU" dirty="0" smtClean="0">
                <a:solidFill>
                  <a:srgbClr val="FF0000"/>
                </a:solidFill>
              </a:rPr>
              <a:t>о</a:t>
            </a:r>
            <a:r>
              <a:rPr lang="ru-RU" dirty="0" smtClean="0"/>
              <a:t>вень, р</a:t>
            </a:r>
            <a:r>
              <a:rPr lang="ru-RU" dirty="0" smtClean="0">
                <a:solidFill>
                  <a:srgbClr val="FF0000"/>
                </a:solidFill>
              </a:rPr>
              <a:t>о</a:t>
            </a:r>
            <a:r>
              <a:rPr lang="ru-RU" dirty="0" smtClean="0"/>
              <a:t>вня, пор</a:t>
            </a:r>
            <a:r>
              <a:rPr lang="ru-RU" dirty="0" smtClean="0">
                <a:solidFill>
                  <a:srgbClr val="FF0000"/>
                </a:solidFill>
              </a:rPr>
              <a:t>о</a:t>
            </a:r>
            <a:r>
              <a:rPr lang="ru-RU" dirty="0" smtClean="0"/>
              <a:t>вну, р</a:t>
            </a:r>
            <a:r>
              <a:rPr lang="ru-RU" dirty="0" smtClean="0">
                <a:solidFill>
                  <a:srgbClr val="FF0000"/>
                </a:solidFill>
              </a:rPr>
              <a:t>а</a:t>
            </a:r>
            <a:r>
              <a:rPr lang="ru-RU" dirty="0" smtClean="0"/>
              <a:t>внина, пл</a:t>
            </a:r>
            <a:r>
              <a:rPr lang="ru-RU" dirty="0" smtClean="0">
                <a:solidFill>
                  <a:srgbClr val="FF0000"/>
                </a:solidFill>
              </a:rPr>
              <a:t>о</a:t>
            </a:r>
            <a:r>
              <a:rPr lang="ru-RU" dirty="0" smtClean="0"/>
              <a:t>вец, пл</a:t>
            </a:r>
            <a:r>
              <a:rPr lang="ru-RU" dirty="0" smtClean="0">
                <a:solidFill>
                  <a:srgbClr val="FF0000"/>
                </a:solidFill>
              </a:rPr>
              <a:t>ы</a:t>
            </a:r>
            <a:r>
              <a:rPr lang="ru-RU" dirty="0" smtClean="0"/>
              <a:t>вун, пл</a:t>
            </a:r>
            <a:r>
              <a:rPr lang="ru-RU" dirty="0" smtClean="0">
                <a:solidFill>
                  <a:srgbClr val="FF0000"/>
                </a:solidFill>
              </a:rPr>
              <a:t>о</a:t>
            </a:r>
            <a:r>
              <a:rPr lang="ru-RU" dirty="0" smtClean="0"/>
              <a:t>вчиха.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Правописание приставок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400" dirty="0" smtClean="0">
                <a:hlinkClick r:id="rId2" action="ppaction://hlinksldjump"/>
              </a:rPr>
              <a:t>Неизменяемые приставки</a:t>
            </a:r>
            <a:endParaRPr lang="ru-RU" sz="4400" dirty="0" smtClean="0"/>
          </a:p>
          <a:p>
            <a:r>
              <a:rPr lang="ru-RU" sz="4400" dirty="0" smtClean="0">
                <a:hlinkClick r:id="rId3" action="ppaction://hlinksldjump"/>
              </a:rPr>
              <a:t>Изменяемые приставки</a:t>
            </a:r>
            <a:endParaRPr lang="ru-RU" sz="4400" dirty="0" smtClean="0"/>
          </a:p>
          <a:p>
            <a:r>
              <a:rPr lang="ru-RU" sz="4400" dirty="0" smtClean="0">
                <a:hlinkClick r:id="rId4" action="ppaction://hlinksldjump"/>
              </a:rPr>
              <a:t>Приставки пре- и при- 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Неизменяемые приставки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numCol="2">
            <a:normAutofit fontScale="92500" lnSpcReduction="10000"/>
          </a:bodyPr>
          <a:lstStyle/>
          <a:p>
            <a:r>
              <a:rPr lang="ru-RU" dirty="0" smtClean="0"/>
              <a:t>Всегда пишутся одинаково:</a:t>
            </a:r>
          </a:p>
          <a:p>
            <a:r>
              <a:rPr lang="ru-RU" dirty="0" smtClean="0"/>
              <a:t>За- </a:t>
            </a:r>
            <a:r>
              <a:rPr lang="ru-RU" dirty="0" smtClean="0">
                <a:solidFill>
                  <a:srgbClr val="FF0000"/>
                </a:solidFill>
              </a:rPr>
              <a:t>за</a:t>
            </a:r>
            <a:r>
              <a:rPr lang="ru-RU" dirty="0" smtClean="0"/>
              <a:t>писка</a:t>
            </a:r>
          </a:p>
          <a:p>
            <a:r>
              <a:rPr lang="ru-RU" dirty="0" smtClean="0"/>
              <a:t> на- </a:t>
            </a:r>
            <a:r>
              <a:rPr lang="ru-RU" dirty="0" smtClean="0">
                <a:solidFill>
                  <a:srgbClr val="FF0000"/>
                </a:solidFill>
              </a:rPr>
              <a:t>на</a:t>
            </a:r>
            <a:r>
              <a:rPr lang="ru-RU" dirty="0" smtClean="0"/>
              <a:t>лить</a:t>
            </a:r>
          </a:p>
          <a:p>
            <a:r>
              <a:rPr lang="ru-RU" dirty="0" smtClean="0"/>
              <a:t> над- </a:t>
            </a:r>
            <a:r>
              <a:rPr lang="ru-RU" dirty="0" smtClean="0">
                <a:solidFill>
                  <a:srgbClr val="FF0000"/>
                </a:solidFill>
              </a:rPr>
              <a:t>над</a:t>
            </a:r>
            <a:r>
              <a:rPr lang="ru-RU" dirty="0" smtClean="0"/>
              <a:t>резал</a:t>
            </a:r>
          </a:p>
          <a:p>
            <a:r>
              <a:rPr lang="ru-RU" dirty="0" smtClean="0"/>
              <a:t> по- </a:t>
            </a:r>
            <a:r>
              <a:rPr lang="ru-RU" dirty="0" smtClean="0">
                <a:solidFill>
                  <a:srgbClr val="FF0000"/>
                </a:solidFill>
              </a:rPr>
              <a:t>по</a:t>
            </a:r>
            <a:r>
              <a:rPr lang="ru-RU" dirty="0" smtClean="0"/>
              <a:t>ездка</a:t>
            </a:r>
          </a:p>
          <a:p>
            <a:r>
              <a:rPr lang="ru-RU" dirty="0" smtClean="0"/>
              <a:t> под- </a:t>
            </a:r>
            <a:r>
              <a:rPr lang="ru-RU" dirty="0" smtClean="0">
                <a:solidFill>
                  <a:srgbClr val="FF0000"/>
                </a:solidFill>
              </a:rPr>
              <a:t>под</a:t>
            </a:r>
            <a:r>
              <a:rPr lang="ru-RU" dirty="0" smtClean="0"/>
              <a:t>писал</a:t>
            </a:r>
          </a:p>
          <a:p>
            <a:r>
              <a:rPr lang="ru-RU" dirty="0" smtClean="0"/>
              <a:t> про- </a:t>
            </a:r>
            <a:r>
              <a:rPr lang="ru-RU" dirty="0" smtClean="0">
                <a:solidFill>
                  <a:srgbClr val="FF0000"/>
                </a:solidFill>
              </a:rPr>
              <a:t>про</a:t>
            </a:r>
            <a:r>
              <a:rPr lang="ru-RU" dirty="0" smtClean="0"/>
              <a:t>писал</a:t>
            </a:r>
          </a:p>
          <a:p>
            <a:r>
              <a:rPr lang="ru-RU" dirty="0" smtClean="0"/>
              <a:t> до- </a:t>
            </a:r>
            <a:r>
              <a:rPr lang="ru-RU" dirty="0" smtClean="0">
                <a:solidFill>
                  <a:srgbClr val="FF0000"/>
                </a:solidFill>
              </a:rPr>
              <a:t>до</a:t>
            </a:r>
            <a:r>
              <a:rPr lang="ru-RU" dirty="0" smtClean="0"/>
              <a:t>пустил</a:t>
            </a:r>
          </a:p>
          <a:p>
            <a:r>
              <a:rPr lang="ru-RU" dirty="0" smtClean="0"/>
              <a:t> о- </a:t>
            </a:r>
            <a:r>
              <a:rPr lang="ru-RU" dirty="0" smtClean="0">
                <a:solidFill>
                  <a:srgbClr val="FF0000"/>
                </a:solidFill>
              </a:rPr>
              <a:t>о</a:t>
            </a:r>
            <a:r>
              <a:rPr lang="ru-RU" dirty="0" smtClean="0"/>
              <a:t>круглый</a:t>
            </a:r>
          </a:p>
          <a:p>
            <a:endParaRPr lang="ru-RU" dirty="0" smtClean="0"/>
          </a:p>
          <a:p>
            <a:endParaRPr lang="ru-RU" dirty="0" smtClean="0"/>
          </a:p>
          <a:p>
            <a:pPr>
              <a:buNone/>
            </a:pPr>
            <a:r>
              <a:rPr lang="ru-RU" dirty="0" smtClean="0"/>
              <a:t> </a:t>
            </a:r>
          </a:p>
          <a:p>
            <a:r>
              <a:rPr lang="ru-RU" dirty="0" smtClean="0"/>
              <a:t>об- </a:t>
            </a:r>
            <a:r>
              <a:rPr lang="ru-RU" dirty="0" smtClean="0">
                <a:solidFill>
                  <a:srgbClr val="FF0000"/>
                </a:solidFill>
              </a:rPr>
              <a:t>об</a:t>
            </a:r>
            <a:r>
              <a:rPr lang="ru-RU" dirty="0" smtClean="0"/>
              <a:t>хватил</a:t>
            </a:r>
          </a:p>
          <a:p>
            <a:r>
              <a:rPr lang="ru-RU" dirty="0" smtClean="0"/>
              <a:t> обо- </a:t>
            </a:r>
            <a:r>
              <a:rPr lang="ru-RU" dirty="0" smtClean="0">
                <a:solidFill>
                  <a:srgbClr val="FF0000"/>
                </a:solidFill>
              </a:rPr>
              <a:t>обо</a:t>
            </a:r>
            <a:r>
              <a:rPr lang="ru-RU" dirty="0" smtClean="0"/>
              <a:t>рвал</a:t>
            </a:r>
          </a:p>
          <a:p>
            <a:r>
              <a:rPr lang="ru-RU" dirty="0" smtClean="0"/>
              <a:t> от- </a:t>
            </a:r>
            <a:r>
              <a:rPr lang="ru-RU" dirty="0" smtClean="0">
                <a:solidFill>
                  <a:srgbClr val="FF0000"/>
                </a:solidFill>
              </a:rPr>
              <a:t>от</a:t>
            </a:r>
            <a:r>
              <a:rPr lang="ru-RU" dirty="0" smtClean="0"/>
              <a:t>бил</a:t>
            </a:r>
          </a:p>
          <a:p>
            <a:r>
              <a:rPr lang="ru-RU" dirty="0" smtClean="0"/>
              <a:t> с- </a:t>
            </a:r>
            <a:r>
              <a:rPr lang="ru-RU" dirty="0" smtClean="0">
                <a:solidFill>
                  <a:srgbClr val="FF0000"/>
                </a:solidFill>
              </a:rPr>
              <a:t>с</a:t>
            </a:r>
            <a:r>
              <a:rPr lang="ru-RU" dirty="0" smtClean="0"/>
              <a:t>прыгнул</a:t>
            </a:r>
          </a:p>
          <a:p>
            <a:r>
              <a:rPr lang="ru-RU" dirty="0" smtClean="0"/>
              <a:t> в- </a:t>
            </a:r>
            <a:r>
              <a:rPr lang="ru-RU" dirty="0" smtClean="0">
                <a:solidFill>
                  <a:srgbClr val="FF0000"/>
                </a:solidFill>
              </a:rPr>
              <a:t>в</a:t>
            </a:r>
            <a:r>
              <a:rPr lang="ru-RU" dirty="0" smtClean="0"/>
              <a:t>бежал</a:t>
            </a:r>
          </a:p>
          <a:p>
            <a:r>
              <a:rPr lang="ru-RU" dirty="0" smtClean="0"/>
              <a:t> во- </a:t>
            </a:r>
            <a:r>
              <a:rPr lang="ru-RU" dirty="0" smtClean="0">
                <a:solidFill>
                  <a:srgbClr val="FF0000"/>
                </a:solidFill>
              </a:rPr>
              <a:t>во</a:t>
            </a:r>
            <a:r>
              <a:rPr lang="ru-RU" dirty="0" smtClean="0"/>
              <a:t>йти</a:t>
            </a:r>
          </a:p>
          <a:p>
            <a:r>
              <a:rPr lang="ru-RU" dirty="0" smtClean="0"/>
              <a:t> пред- </a:t>
            </a:r>
            <a:r>
              <a:rPr lang="ru-RU" dirty="0" smtClean="0">
                <a:solidFill>
                  <a:srgbClr val="FF0000"/>
                </a:solidFill>
              </a:rPr>
              <a:t>пред</a:t>
            </a:r>
            <a:r>
              <a:rPr lang="ru-RU" dirty="0" smtClean="0"/>
              <a:t>ложение </a:t>
            </a:r>
          </a:p>
          <a:p>
            <a:r>
              <a:rPr lang="ru-RU" dirty="0" smtClean="0"/>
              <a:t> пере- </a:t>
            </a:r>
            <a:r>
              <a:rPr lang="ru-RU" dirty="0" smtClean="0">
                <a:solidFill>
                  <a:srgbClr val="FF0000"/>
                </a:solidFill>
              </a:rPr>
              <a:t>пере</a:t>
            </a:r>
            <a:r>
              <a:rPr lang="ru-RU" dirty="0" smtClean="0"/>
              <a:t>писать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63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68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3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8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83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88" dur="5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93" dur="500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98" dur="500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Изменяемые приставки</a:t>
            </a:r>
            <a:br>
              <a:rPr lang="ru-RU" dirty="0" smtClean="0"/>
            </a:br>
            <a:r>
              <a:rPr lang="ru-RU" dirty="0" smtClean="0"/>
              <a:t>приставки на –</a:t>
            </a:r>
            <a:r>
              <a:rPr lang="ru-RU" dirty="0" err="1" smtClean="0"/>
              <a:t>з</a:t>
            </a:r>
            <a:r>
              <a:rPr lang="ru-RU" dirty="0" smtClean="0"/>
              <a:t> (-с)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numCol="2">
            <a:noAutofit/>
          </a:bodyPr>
          <a:lstStyle/>
          <a:p>
            <a:r>
              <a:rPr lang="ru-RU" sz="3200" dirty="0" smtClean="0"/>
              <a:t>-</a:t>
            </a:r>
            <a:r>
              <a:rPr lang="ru-RU" sz="3200" dirty="0" err="1" smtClean="0"/>
              <a:t>з</a:t>
            </a:r>
            <a:r>
              <a:rPr lang="ru-RU" sz="3200" dirty="0" smtClean="0"/>
              <a:t> перед гласными и звонкими согласными</a:t>
            </a:r>
          </a:p>
          <a:p>
            <a:r>
              <a:rPr lang="ru-RU" sz="3200" dirty="0" smtClean="0">
                <a:solidFill>
                  <a:srgbClr val="FF0000"/>
                </a:solidFill>
              </a:rPr>
              <a:t>Раз</a:t>
            </a:r>
            <a:r>
              <a:rPr lang="ru-RU" sz="3200" dirty="0" smtClean="0">
                <a:solidFill>
                  <a:srgbClr val="00B0F0"/>
                </a:solidFill>
              </a:rPr>
              <a:t>б</a:t>
            </a:r>
            <a:r>
              <a:rPr lang="ru-RU" sz="3200" dirty="0" smtClean="0"/>
              <a:t>ежаться</a:t>
            </a:r>
          </a:p>
          <a:p>
            <a:r>
              <a:rPr lang="ru-RU" sz="3200" dirty="0" smtClean="0">
                <a:solidFill>
                  <a:srgbClr val="FF0000"/>
                </a:solidFill>
              </a:rPr>
              <a:t>Без</a:t>
            </a:r>
            <a:r>
              <a:rPr lang="ru-RU" sz="3200" dirty="0" smtClean="0">
                <a:solidFill>
                  <a:srgbClr val="00B0F0"/>
                </a:solidFill>
              </a:rPr>
              <a:t>д</a:t>
            </a:r>
            <a:r>
              <a:rPr lang="ru-RU" sz="3200" dirty="0" smtClean="0"/>
              <a:t>омный</a:t>
            </a:r>
          </a:p>
          <a:p>
            <a:r>
              <a:rPr lang="ru-RU" sz="3200" dirty="0" smtClean="0">
                <a:solidFill>
                  <a:srgbClr val="FF0000"/>
                </a:solidFill>
              </a:rPr>
              <a:t>Воз</a:t>
            </a:r>
            <a:r>
              <a:rPr lang="ru-RU" sz="3200" dirty="0" smtClean="0">
                <a:solidFill>
                  <a:srgbClr val="00B0F0"/>
                </a:solidFill>
              </a:rPr>
              <a:t>г</a:t>
            </a:r>
            <a:r>
              <a:rPr lang="ru-RU" sz="3200" dirty="0" smtClean="0"/>
              <a:t>лавить</a:t>
            </a:r>
          </a:p>
          <a:p>
            <a:r>
              <a:rPr lang="ru-RU" sz="3200" dirty="0" smtClean="0">
                <a:solidFill>
                  <a:srgbClr val="FF0000"/>
                </a:solidFill>
              </a:rPr>
              <a:t>Из</a:t>
            </a:r>
            <a:r>
              <a:rPr lang="ru-RU" sz="3200" dirty="0" smtClean="0">
                <a:solidFill>
                  <a:srgbClr val="00B0F0"/>
                </a:solidFill>
              </a:rPr>
              <a:t>г</a:t>
            </a:r>
            <a:r>
              <a:rPr lang="ru-RU" sz="3200" dirty="0" smtClean="0"/>
              <a:t>нать</a:t>
            </a:r>
          </a:p>
          <a:p>
            <a:r>
              <a:rPr lang="ru-RU" sz="3200" dirty="0" smtClean="0">
                <a:solidFill>
                  <a:srgbClr val="FF0000"/>
                </a:solidFill>
              </a:rPr>
              <a:t>Низ</a:t>
            </a:r>
            <a:r>
              <a:rPr lang="ru-RU" sz="3200" dirty="0" smtClean="0">
                <a:solidFill>
                  <a:srgbClr val="00B0F0"/>
                </a:solidFill>
              </a:rPr>
              <a:t>в</a:t>
            </a:r>
            <a:r>
              <a:rPr lang="ru-RU" sz="3200" dirty="0" smtClean="0"/>
              <a:t>ергать</a:t>
            </a:r>
          </a:p>
          <a:p>
            <a:endParaRPr lang="ru-RU" sz="3200" dirty="0" smtClean="0"/>
          </a:p>
          <a:p>
            <a:pPr>
              <a:buNone/>
            </a:pPr>
            <a:endParaRPr lang="ru-RU" sz="3200" dirty="0" smtClean="0"/>
          </a:p>
          <a:p>
            <a:r>
              <a:rPr lang="ru-RU" sz="3200" dirty="0" smtClean="0"/>
              <a:t>-с перед глухими согласными</a:t>
            </a:r>
          </a:p>
          <a:p>
            <a:r>
              <a:rPr lang="ru-RU" sz="3200" dirty="0" smtClean="0">
                <a:solidFill>
                  <a:srgbClr val="FF0000"/>
                </a:solidFill>
              </a:rPr>
              <a:t>Рас</a:t>
            </a:r>
            <a:r>
              <a:rPr lang="ru-RU" sz="3200" dirty="0" smtClean="0">
                <a:solidFill>
                  <a:srgbClr val="00B0F0"/>
                </a:solidFill>
              </a:rPr>
              <a:t>п</a:t>
            </a:r>
            <a:r>
              <a:rPr lang="ru-RU" sz="3200" dirty="0" smtClean="0"/>
              <a:t>исаться</a:t>
            </a:r>
          </a:p>
          <a:p>
            <a:r>
              <a:rPr lang="ru-RU" sz="3200" dirty="0" smtClean="0">
                <a:solidFill>
                  <a:srgbClr val="FF0000"/>
                </a:solidFill>
              </a:rPr>
              <a:t>Бес</a:t>
            </a:r>
            <a:r>
              <a:rPr lang="ru-RU" sz="3200" dirty="0" smtClean="0">
                <a:solidFill>
                  <a:srgbClr val="00B0F0"/>
                </a:solidFill>
              </a:rPr>
              <a:t>к</a:t>
            </a:r>
            <a:r>
              <a:rPr lang="ru-RU" sz="3200" dirty="0" smtClean="0"/>
              <a:t>онечный</a:t>
            </a:r>
          </a:p>
          <a:p>
            <a:r>
              <a:rPr lang="ru-RU" sz="3200" dirty="0" smtClean="0">
                <a:solidFill>
                  <a:srgbClr val="FF0000"/>
                </a:solidFill>
              </a:rPr>
              <a:t>Вос</a:t>
            </a:r>
            <a:r>
              <a:rPr lang="ru-RU" sz="3200" dirty="0" smtClean="0">
                <a:solidFill>
                  <a:srgbClr val="00B0F0"/>
                </a:solidFill>
              </a:rPr>
              <a:t>п</a:t>
            </a:r>
            <a:r>
              <a:rPr lang="ru-RU" sz="3200" dirty="0" smtClean="0"/>
              <a:t>еть</a:t>
            </a:r>
          </a:p>
          <a:p>
            <a:r>
              <a:rPr lang="ru-RU" sz="3200" dirty="0" smtClean="0">
                <a:solidFill>
                  <a:srgbClr val="FF0000"/>
                </a:solidFill>
              </a:rPr>
              <a:t>Ис</a:t>
            </a:r>
            <a:r>
              <a:rPr lang="ru-RU" sz="3200" dirty="0" smtClean="0">
                <a:solidFill>
                  <a:srgbClr val="00B0F0"/>
                </a:solidFill>
              </a:rPr>
              <a:t>т</a:t>
            </a:r>
            <a:r>
              <a:rPr lang="ru-RU" sz="3200" dirty="0" smtClean="0"/>
              <a:t>ратить</a:t>
            </a:r>
          </a:p>
          <a:p>
            <a:r>
              <a:rPr lang="ru-RU" sz="3200" dirty="0" smtClean="0">
                <a:solidFill>
                  <a:srgbClr val="FF0000"/>
                </a:solidFill>
              </a:rPr>
              <a:t>Нис</a:t>
            </a:r>
            <a:r>
              <a:rPr lang="ru-RU" sz="3200" dirty="0" smtClean="0">
                <a:solidFill>
                  <a:srgbClr val="00B0F0"/>
                </a:solidFill>
              </a:rPr>
              <a:t>п</a:t>
            </a:r>
            <a:r>
              <a:rPr lang="ru-RU" sz="3200" dirty="0" smtClean="0"/>
              <a:t>адать 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071570"/>
          </a:xfrm>
        </p:spPr>
        <p:txBody>
          <a:bodyPr/>
          <a:lstStyle/>
          <a:p>
            <a:pPr algn="ctr"/>
            <a:r>
              <a:rPr lang="ru-RU" dirty="0" smtClean="0"/>
              <a:t>Приставки пре- и при-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71612"/>
            <a:ext cx="8229600" cy="4752988"/>
          </a:xfrm>
        </p:spPr>
        <p:txBody>
          <a:bodyPr numCol="2">
            <a:normAutofit/>
          </a:bodyPr>
          <a:lstStyle/>
          <a:p>
            <a:r>
              <a:rPr lang="ru-RU" sz="2000" dirty="0" smtClean="0"/>
              <a:t>ПРИ-</a:t>
            </a:r>
          </a:p>
          <a:p>
            <a:r>
              <a:rPr lang="ru-RU" sz="2400" dirty="0" smtClean="0">
                <a:solidFill>
                  <a:srgbClr val="7030A0"/>
                </a:solidFill>
              </a:rPr>
              <a:t>Приближение</a:t>
            </a:r>
            <a:r>
              <a:rPr lang="ru-RU" sz="2400" dirty="0" smtClean="0"/>
              <a:t> – </a:t>
            </a:r>
            <a:r>
              <a:rPr lang="ru-RU" sz="2400" dirty="0" smtClean="0">
                <a:solidFill>
                  <a:srgbClr val="FF0000"/>
                </a:solidFill>
              </a:rPr>
              <a:t>при</a:t>
            </a:r>
            <a:r>
              <a:rPr lang="ru-RU" sz="2400" dirty="0" smtClean="0"/>
              <a:t>ехать</a:t>
            </a:r>
          </a:p>
          <a:p>
            <a:r>
              <a:rPr lang="ru-RU" sz="2400" dirty="0" smtClean="0">
                <a:solidFill>
                  <a:srgbClr val="7030A0"/>
                </a:solidFill>
              </a:rPr>
              <a:t>Присоединение</a:t>
            </a:r>
            <a:r>
              <a:rPr lang="ru-RU" sz="2400" dirty="0" smtClean="0"/>
              <a:t> – </a:t>
            </a:r>
            <a:r>
              <a:rPr lang="ru-RU" sz="2400" dirty="0" smtClean="0">
                <a:solidFill>
                  <a:srgbClr val="FF0000"/>
                </a:solidFill>
              </a:rPr>
              <a:t>при</a:t>
            </a:r>
            <a:r>
              <a:rPr lang="ru-RU" sz="2400" dirty="0" smtClean="0"/>
              <a:t>шить</a:t>
            </a:r>
          </a:p>
          <a:p>
            <a:r>
              <a:rPr lang="ru-RU" sz="2400" dirty="0" smtClean="0">
                <a:solidFill>
                  <a:srgbClr val="7030A0"/>
                </a:solidFill>
              </a:rPr>
              <a:t>Близость к чему-то </a:t>
            </a:r>
            <a:r>
              <a:rPr lang="ru-RU" sz="2400" dirty="0" smtClean="0"/>
              <a:t>– </a:t>
            </a:r>
            <a:r>
              <a:rPr lang="ru-RU" sz="2400" dirty="0" smtClean="0">
                <a:solidFill>
                  <a:srgbClr val="FF0000"/>
                </a:solidFill>
              </a:rPr>
              <a:t>при</a:t>
            </a:r>
            <a:r>
              <a:rPr lang="ru-RU" sz="2400" dirty="0" smtClean="0"/>
              <a:t>брежный</a:t>
            </a:r>
          </a:p>
          <a:p>
            <a:r>
              <a:rPr lang="ru-RU" sz="2400" dirty="0" smtClean="0">
                <a:solidFill>
                  <a:srgbClr val="7030A0"/>
                </a:solidFill>
              </a:rPr>
              <a:t>Неполное действие </a:t>
            </a:r>
            <a:r>
              <a:rPr lang="ru-RU" sz="2400" dirty="0" smtClean="0"/>
              <a:t>– </a:t>
            </a:r>
            <a:r>
              <a:rPr lang="ru-RU" sz="2400" dirty="0" smtClean="0">
                <a:solidFill>
                  <a:srgbClr val="FF0000"/>
                </a:solidFill>
              </a:rPr>
              <a:t>при</a:t>
            </a:r>
            <a:r>
              <a:rPr lang="ru-RU" sz="2400" dirty="0" smtClean="0"/>
              <a:t>открыть</a:t>
            </a:r>
          </a:p>
          <a:p>
            <a:r>
              <a:rPr lang="ru-RU" sz="2400" dirty="0" smtClean="0">
                <a:solidFill>
                  <a:srgbClr val="7030A0"/>
                </a:solidFill>
              </a:rPr>
              <a:t>Добавочное или законченное действие -  </a:t>
            </a:r>
            <a:r>
              <a:rPr lang="ru-RU" sz="2400" dirty="0" smtClean="0">
                <a:solidFill>
                  <a:srgbClr val="FF0000"/>
                </a:solidFill>
              </a:rPr>
              <a:t>при</a:t>
            </a:r>
            <a:r>
              <a:rPr lang="ru-RU" sz="2400" dirty="0" smtClean="0"/>
              <a:t>готовить, </a:t>
            </a:r>
            <a:r>
              <a:rPr lang="ru-RU" sz="2400" dirty="0" smtClean="0">
                <a:solidFill>
                  <a:srgbClr val="FF0000"/>
                </a:solidFill>
              </a:rPr>
              <a:t>при</a:t>
            </a:r>
            <a:r>
              <a:rPr lang="ru-RU" sz="2400" dirty="0" smtClean="0"/>
              <a:t>купить.</a:t>
            </a:r>
          </a:p>
          <a:p>
            <a:r>
              <a:rPr lang="ru-RU" sz="2000" dirty="0" smtClean="0"/>
              <a:t>ПРЕ-</a:t>
            </a:r>
          </a:p>
          <a:p>
            <a:r>
              <a:rPr lang="ru-RU" sz="2400" dirty="0" smtClean="0">
                <a:solidFill>
                  <a:srgbClr val="7030A0"/>
                </a:solidFill>
              </a:rPr>
              <a:t>В значении очень </a:t>
            </a:r>
            <a:r>
              <a:rPr lang="ru-RU" sz="2400" dirty="0" smtClean="0"/>
              <a:t>– </a:t>
            </a:r>
            <a:r>
              <a:rPr lang="ru-RU" sz="2400" dirty="0" smtClean="0">
                <a:solidFill>
                  <a:srgbClr val="FF0000"/>
                </a:solidFill>
              </a:rPr>
              <a:t>пре</a:t>
            </a:r>
            <a:r>
              <a:rPr lang="ru-RU" sz="2400" dirty="0" smtClean="0"/>
              <a:t>красный</a:t>
            </a:r>
          </a:p>
          <a:p>
            <a:r>
              <a:rPr lang="ru-RU" sz="2400" dirty="0" smtClean="0">
                <a:solidFill>
                  <a:srgbClr val="7030A0"/>
                </a:solidFill>
              </a:rPr>
              <a:t>Близко по значению к пере- </a:t>
            </a:r>
            <a:r>
              <a:rPr lang="ru-RU" sz="2400" dirty="0" smtClean="0"/>
              <a:t>- </a:t>
            </a:r>
            <a:r>
              <a:rPr lang="ru-RU" sz="2400" dirty="0" smtClean="0">
                <a:solidFill>
                  <a:srgbClr val="FF0000"/>
                </a:solidFill>
              </a:rPr>
              <a:t>пре</a:t>
            </a:r>
            <a:r>
              <a:rPr lang="ru-RU" sz="2400" dirty="0" smtClean="0"/>
              <a:t>градить. </a:t>
            </a:r>
          </a:p>
          <a:p>
            <a:endParaRPr lang="ru-RU" sz="2400" dirty="0" smtClean="0"/>
          </a:p>
          <a:p>
            <a:endParaRPr lang="ru-RU" sz="2400" dirty="0" smtClean="0"/>
          </a:p>
          <a:p>
            <a:endParaRPr lang="ru-RU" sz="2400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9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9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900" decel="100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900" decel="100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/>
              <a:t>Запомните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При</a:t>
            </a:r>
            <a:r>
              <a:rPr lang="ru-RU" dirty="0" smtClean="0"/>
              <a:t>бывать в город – </a:t>
            </a:r>
            <a:r>
              <a:rPr lang="ru-RU" dirty="0" smtClean="0">
                <a:solidFill>
                  <a:srgbClr val="FF0000"/>
                </a:solidFill>
              </a:rPr>
              <a:t>пре</a:t>
            </a:r>
            <a:r>
              <a:rPr lang="ru-RU" dirty="0" smtClean="0"/>
              <a:t>бывать в горах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При</a:t>
            </a:r>
            <a:r>
              <a:rPr lang="ru-RU" dirty="0" smtClean="0"/>
              <a:t>емник (радио) – </a:t>
            </a:r>
            <a:r>
              <a:rPr lang="ru-RU" dirty="0" smtClean="0">
                <a:solidFill>
                  <a:srgbClr val="FF0000"/>
                </a:solidFill>
              </a:rPr>
              <a:t>пре</a:t>
            </a:r>
            <a:r>
              <a:rPr lang="ru-RU" dirty="0" smtClean="0"/>
              <a:t>емник поэта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При</a:t>
            </a:r>
            <a:r>
              <a:rPr lang="ru-RU" dirty="0" smtClean="0"/>
              <a:t>ступить к делу – </a:t>
            </a:r>
            <a:r>
              <a:rPr lang="ru-RU" dirty="0" smtClean="0">
                <a:solidFill>
                  <a:srgbClr val="FF0000"/>
                </a:solidFill>
              </a:rPr>
              <a:t>пре</a:t>
            </a:r>
            <a:r>
              <a:rPr lang="ru-RU" dirty="0" smtClean="0"/>
              <a:t>ступить закон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При</a:t>
            </a:r>
            <a:r>
              <a:rPr lang="ru-RU" dirty="0" smtClean="0"/>
              <a:t>клониться к стене – </a:t>
            </a:r>
            <a:r>
              <a:rPr lang="ru-RU" dirty="0" smtClean="0">
                <a:solidFill>
                  <a:srgbClr val="FF0000"/>
                </a:solidFill>
              </a:rPr>
              <a:t>пре</a:t>
            </a:r>
            <a:r>
              <a:rPr lang="ru-RU" dirty="0" smtClean="0"/>
              <a:t>клоняться перед кем-то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При</a:t>
            </a:r>
            <a:r>
              <a:rPr lang="ru-RU" dirty="0" smtClean="0"/>
              <a:t>дать значение – </a:t>
            </a:r>
            <a:r>
              <a:rPr lang="ru-RU" dirty="0" smtClean="0">
                <a:solidFill>
                  <a:srgbClr val="FF0000"/>
                </a:solidFill>
              </a:rPr>
              <a:t>пре</a:t>
            </a:r>
            <a:r>
              <a:rPr lang="ru-RU" dirty="0" smtClean="0"/>
              <a:t>дать друга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При</a:t>
            </a:r>
            <a:r>
              <a:rPr lang="ru-RU" dirty="0" smtClean="0"/>
              <a:t>дел к дому – </a:t>
            </a:r>
            <a:r>
              <a:rPr lang="ru-RU" dirty="0" smtClean="0">
                <a:solidFill>
                  <a:srgbClr val="FF0000"/>
                </a:solidFill>
              </a:rPr>
              <a:t>пре</a:t>
            </a:r>
            <a:r>
              <a:rPr lang="ru-RU" dirty="0" smtClean="0"/>
              <a:t>дел мечтаний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При</a:t>
            </a:r>
            <a:r>
              <a:rPr lang="ru-RU" dirty="0" smtClean="0"/>
              <a:t>творить дверь – </a:t>
            </a:r>
            <a:r>
              <a:rPr lang="ru-RU" dirty="0" smtClean="0">
                <a:solidFill>
                  <a:srgbClr val="FF0000"/>
                </a:solidFill>
              </a:rPr>
              <a:t>пре</a:t>
            </a:r>
            <a:r>
              <a:rPr lang="ru-RU" dirty="0" smtClean="0"/>
              <a:t>творить в жизнь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При</a:t>
            </a:r>
            <a:r>
              <a:rPr lang="ru-RU" dirty="0" smtClean="0"/>
              <a:t>зреть сироту – </a:t>
            </a:r>
            <a:r>
              <a:rPr lang="ru-RU" dirty="0" smtClean="0">
                <a:solidFill>
                  <a:srgbClr val="FF0000"/>
                </a:solidFill>
              </a:rPr>
              <a:t>пре</a:t>
            </a:r>
            <a:r>
              <a:rPr lang="ru-RU" dirty="0" smtClean="0"/>
              <a:t>зреть врага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Основные способы образования слов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400" dirty="0" smtClean="0">
                <a:hlinkClick r:id="rId2" action="ppaction://hlinksldjump"/>
              </a:rPr>
              <a:t>Морфологический способ</a:t>
            </a:r>
            <a:endParaRPr lang="ru-RU" sz="4400" dirty="0" smtClean="0"/>
          </a:p>
          <a:p>
            <a:r>
              <a:rPr lang="ru-RU" sz="4400" dirty="0" smtClean="0">
                <a:hlinkClick r:id="rId3" action="ppaction://hlinksldjump"/>
              </a:rPr>
              <a:t>Неморфологический способ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Морфологический способ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70C0"/>
                </a:solidFill>
              </a:rPr>
              <a:t>Приставочный </a:t>
            </a:r>
            <a:r>
              <a:rPr lang="ru-RU" sz="3200" dirty="0" smtClean="0"/>
              <a:t>– читать →</a:t>
            </a:r>
            <a:r>
              <a:rPr lang="ru-RU" sz="3200" dirty="0" smtClean="0">
                <a:solidFill>
                  <a:srgbClr val="FF0000"/>
                </a:solidFill>
              </a:rPr>
              <a:t>про</a:t>
            </a:r>
            <a:r>
              <a:rPr lang="ru-RU" sz="3200" dirty="0" smtClean="0"/>
              <a:t>читать</a:t>
            </a:r>
          </a:p>
          <a:p>
            <a:r>
              <a:rPr lang="ru-RU" sz="3200" dirty="0" smtClean="0">
                <a:solidFill>
                  <a:srgbClr val="0070C0"/>
                </a:solidFill>
              </a:rPr>
              <a:t>Суффиксальный </a:t>
            </a:r>
            <a:r>
              <a:rPr lang="ru-RU" sz="3200" dirty="0" smtClean="0"/>
              <a:t>– стол → стол</a:t>
            </a:r>
            <a:r>
              <a:rPr lang="ru-RU" sz="3200" dirty="0" smtClean="0">
                <a:solidFill>
                  <a:srgbClr val="FF0000"/>
                </a:solidFill>
              </a:rPr>
              <a:t>ов</a:t>
            </a:r>
            <a:r>
              <a:rPr lang="ru-RU" sz="3200" dirty="0" smtClean="0"/>
              <a:t>ый</a:t>
            </a:r>
          </a:p>
          <a:p>
            <a:r>
              <a:rPr lang="ru-RU" sz="3200" dirty="0" smtClean="0">
                <a:solidFill>
                  <a:srgbClr val="0070C0"/>
                </a:solidFill>
              </a:rPr>
              <a:t>Приставочно-суффиксальный</a:t>
            </a:r>
            <a:r>
              <a:rPr lang="ru-RU" sz="3200" dirty="0" smtClean="0"/>
              <a:t> – окно → </a:t>
            </a:r>
            <a:r>
              <a:rPr lang="ru-RU" sz="3200" dirty="0" smtClean="0">
                <a:solidFill>
                  <a:srgbClr val="FF0000"/>
                </a:solidFill>
              </a:rPr>
              <a:t>под</a:t>
            </a:r>
            <a:r>
              <a:rPr lang="ru-RU" sz="3200" dirty="0" smtClean="0"/>
              <a:t>окон</a:t>
            </a:r>
            <a:r>
              <a:rPr lang="ru-RU" sz="3200" dirty="0" smtClean="0">
                <a:solidFill>
                  <a:srgbClr val="FF0000"/>
                </a:solidFill>
              </a:rPr>
              <a:t>ник</a:t>
            </a:r>
          </a:p>
          <a:p>
            <a:r>
              <a:rPr lang="ru-RU" sz="3200" dirty="0" smtClean="0">
                <a:solidFill>
                  <a:srgbClr val="0070C0"/>
                </a:solidFill>
              </a:rPr>
              <a:t>Бессуффиксный</a:t>
            </a:r>
            <a:r>
              <a:rPr lang="ru-RU" sz="3200" dirty="0" smtClean="0"/>
              <a:t> – припев</a:t>
            </a:r>
            <a:r>
              <a:rPr lang="ru-RU" sz="3200" dirty="0" smtClean="0">
                <a:solidFill>
                  <a:srgbClr val="FF0000"/>
                </a:solidFill>
              </a:rPr>
              <a:t>а</a:t>
            </a:r>
            <a:r>
              <a:rPr lang="ru-RU" sz="3200" dirty="0" smtClean="0"/>
              <a:t>ть → припев</a:t>
            </a:r>
          </a:p>
          <a:p>
            <a:r>
              <a:rPr lang="ru-RU" sz="3200" dirty="0" smtClean="0">
                <a:solidFill>
                  <a:srgbClr val="0070C0"/>
                </a:solidFill>
              </a:rPr>
              <a:t>Сложение основ </a:t>
            </a:r>
            <a:r>
              <a:rPr lang="ru-RU" sz="3200" dirty="0" smtClean="0"/>
              <a:t>– гром отводить → громоотвод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Неморфологический способ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0070C0"/>
                </a:solidFill>
              </a:rPr>
              <a:t>Образование слов из словосочетаний </a:t>
            </a:r>
            <a:r>
              <a:rPr lang="ru-RU" sz="3200" dirty="0" smtClean="0"/>
              <a:t>– </a:t>
            </a:r>
            <a:r>
              <a:rPr lang="ru-RU" sz="3200" dirty="0" smtClean="0">
                <a:solidFill>
                  <a:srgbClr val="FF0000"/>
                </a:solidFill>
              </a:rPr>
              <a:t>дикорастущий, сейчас</a:t>
            </a:r>
          </a:p>
          <a:p>
            <a:r>
              <a:rPr lang="ru-RU" sz="3200" dirty="0" smtClean="0">
                <a:solidFill>
                  <a:srgbClr val="0070C0"/>
                </a:solidFill>
              </a:rPr>
              <a:t>Переход слов из одной части речи в другую </a:t>
            </a:r>
            <a:r>
              <a:rPr lang="ru-RU" sz="3200" dirty="0" smtClean="0"/>
              <a:t>– </a:t>
            </a:r>
            <a:r>
              <a:rPr lang="ru-RU" sz="3200" dirty="0" smtClean="0">
                <a:solidFill>
                  <a:srgbClr val="FF0000"/>
                </a:solidFill>
              </a:rPr>
              <a:t>больной, военный, столовая</a:t>
            </a:r>
          </a:p>
          <a:p>
            <a:r>
              <a:rPr lang="ru-RU" sz="3200" dirty="0" smtClean="0">
                <a:solidFill>
                  <a:srgbClr val="0070C0"/>
                </a:solidFill>
              </a:rPr>
              <a:t>Употребление слов в новом значении </a:t>
            </a:r>
            <a:r>
              <a:rPr lang="ru-RU" sz="3200" dirty="0" smtClean="0"/>
              <a:t>– </a:t>
            </a:r>
            <a:r>
              <a:rPr lang="ru-RU" sz="3200" dirty="0" smtClean="0">
                <a:solidFill>
                  <a:srgbClr val="FF0000"/>
                </a:solidFill>
              </a:rPr>
              <a:t>язык</a:t>
            </a:r>
            <a:r>
              <a:rPr lang="ru-RU" sz="3200" dirty="0" smtClean="0"/>
              <a:t> (орган речи) – </a:t>
            </a:r>
            <a:r>
              <a:rPr lang="ru-RU" sz="3200" dirty="0" smtClean="0">
                <a:solidFill>
                  <a:srgbClr val="FF0000"/>
                </a:solidFill>
              </a:rPr>
              <a:t>язык</a:t>
            </a:r>
            <a:r>
              <a:rPr lang="ru-RU" sz="3200" dirty="0" smtClean="0"/>
              <a:t> (пленный); </a:t>
            </a:r>
            <a:r>
              <a:rPr lang="ru-RU" sz="3200" dirty="0" smtClean="0">
                <a:solidFill>
                  <a:srgbClr val="FF0000"/>
                </a:solidFill>
              </a:rPr>
              <a:t>спутник</a:t>
            </a:r>
            <a:r>
              <a:rPr lang="ru-RU" sz="3200" dirty="0" smtClean="0"/>
              <a:t> (человек) – </a:t>
            </a:r>
            <a:r>
              <a:rPr lang="ru-RU" sz="3200" dirty="0" smtClean="0">
                <a:solidFill>
                  <a:srgbClr val="FF0000"/>
                </a:solidFill>
              </a:rPr>
              <a:t>спутник</a:t>
            </a:r>
            <a:r>
              <a:rPr lang="ru-RU" sz="3200" dirty="0" smtClean="0"/>
              <a:t> (прибор в космосе).</a:t>
            </a:r>
          </a:p>
          <a:p>
            <a:pPr>
              <a:buNone/>
            </a:pPr>
            <a:r>
              <a:rPr lang="ru-RU" sz="3200" dirty="0" smtClean="0"/>
              <a:t>     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Морфемный разбор слова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Выделение значимых частей слова</a:t>
            </a:r>
          </a:p>
          <a:p>
            <a:r>
              <a:rPr lang="ru-RU" sz="3200" dirty="0" smtClean="0">
                <a:solidFill>
                  <a:srgbClr val="FF0000"/>
                </a:solidFill>
              </a:rPr>
              <a:t>Без</a:t>
            </a:r>
            <a:r>
              <a:rPr lang="ru-RU" sz="3200" dirty="0" smtClean="0">
                <a:solidFill>
                  <a:srgbClr val="C00000"/>
                </a:solidFill>
              </a:rPr>
              <a:t>забот</a:t>
            </a:r>
            <a:r>
              <a:rPr lang="ru-RU" sz="3200" dirty="0" smtClean="0">
                <a:solidFill>
                  <a:srgbClr val="0070C0"/>
                </a:solidFill>
              </a:rPr>
              <a:t>н</a:t>
            </a:r>
            <a:r>
              <a:rPr lang="ru-RU" sz="3200" dirty="0" smtClean="0">
                <a:solidFill>
                  <a:srgbClr val="7030A0"/>
                </a:solidFill>
              </a:rPr>
              <a:t>ый</a:t>
            </a:r>
            <a:r>
              <a:rPr lang="ru-RU" sz="3200" dirty="0" smtClean="0"/>
              <a:t> </a:t>
            </a:r>
          </a:p>
          <a:p>
            <a:r>
              <a:rPr lang="ru-RU" sz="3200" dirty="0" smtClean="0">
                <a:solidFill>
                  <a:srgbClr val="FF0000"/>
                </a:solidFill>
              </a:rPr>
              <a:t>Без</a:t>
            </a:r>
            <a:r>
              <a:rPr lang="ru-RU" sz="3200" dirty="0" smtClean="0"/>
              <a:t> – приставка</a:t>
            </a:r>
          </a:p>
          <a:p>
            <a:r>
              <a:rPr lang="ru-RU" sz="3200" dirty="0" smtClean="0">
                <a:solidFill>
                  <a:srgbClr val="C00000"/>
                </a:solidFill>
              </a:rPr>
              <a:t>Забот</a:t>
            </a:r>
            <a:r>
              <a:rPr lang="ru-RU" sz="3200" dirty="0" smtClean="0"/>
              <a:t> – корень</a:t>
            </a:r>
          </a:p>
          <a:p>
            <a:r>
              <a:rPr lang="ru-RU" sz="3200" dirty="0" smtClean="0">
                <a:solidFill>
                  <a:srgbClr val="0070C0"/>
                </a:solidFill>
              </a:rPr>
              <a:t>Н</a:t>
            </a:r>
            <a:r>
              <a:rPr lang="ru-RU" sz="3200" dirty="0" smtClean="0"/>
              <a:t> – суффикс</a:t>
            </a:r>
          </a:p>
          <a:p>
            <a:r>
              <a:rPr lang="ru-RU" sz="3200" dirty="0" smtClean="0">
                <a:solidFill>
                  <a:srgbClr val="7030A0"/>
                </a:solidFill>
              </a:rPr>
              <a:t>Ый</a:t>
            </a:r>
            <a:r>
              <a:rPr lang="ru-RU" sz="3200" dirty="0" smtClean="0"/>
              <a:t> – окончание </a:t>
            </a:r>
          </a:p>
          <a:p>
            <a:r>
              <a:rPr lang="ru-RU" sz="3200" dirty="0" smtClean="0">
                <a:solidFill>
                  <a:srgbClr val="FF0000"/>
                </a:solidFill>
              </a:rPr>
              <a:t>Без</a:t>
            </a:r>
            <a:r>
              <a:rPr lang="ru-RU" sz="3200" dirty="0" smtClean="0">
                <a:solidFill>
                  <a:srgbClr val="C00000"/>
                </a:solidFill>
              </a:rPr>
              <a:t>забот</a:t>
            </a:r>
            <a:r>
              <a:rPr lang="ru-RU" sz="3200" dirty="0" smtClean="0">
                <a:solidFill>
                  <a:srgbClr val="0070C0"/>
                </a:solidFill>
              </a:rPr>
              <a:t>н</a:t>
            </a:r>
            <a:r>
              <a:rPr lang="ru-RU" sz="3200" dirty="0" smtClean="0"/>
              <a:t> - основа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Словообразовательный разбор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Выяснение того, на базе чего и как образовано слово</a:t>
            </a:r>
          </a:p>
          <a:p>
            <a:r>
              <a:rPr lang="ru-RU" sz="3600" dirty="0" smtClean="0"/>
              <a:t>Болезненность ←болезненный ← болезнь ←боль</a:t>
            </a:r>
          </a:p>
          <a:p>
            <a:r>
              <a:rPr lang="ru-RU" sz="3600" dirty="0" smtClean="0"/>
              <a:t>Предгрозовой ← грозовой ← гроза</a:t>
            </a:r>
          </a:p>
          <a:p>
            <a:r>
              <a:rPr lang="ru-RU" sz="3600" dirty="0" smtClean="0"/>
              <a:t>Перепахивать ← перепахать ← пахать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800" decel="100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800" decel="100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800" decel="100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166</TotalTime>
  <Words>766</Words>
  <Application>Microsoft Office PowerPoint</Application>
  <PresentationFormat>Экран (4:3)</PresentationFormat>
  <Paragraphs>132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Поток</vt:lpstr>
      <vt:lpstr>Словообразование </vt:lpstr>
      <vt:lpstr>Основные понятия</vt:lpstr>
      <vt:lpstr>Чередование гласных в корне зависит от:</vt:lpstr>
      <vt:lpstr>Правописание чередующихся гласных в корне зависит от места ударения </vt:lpstr>
      <vt:lpstr>Правописание чередующихся гласных в корне зависит от наличия после корня суффикса –а-  </vt:lpstr>
      <vt:lpstr>Правописание гласной в корне зависит от конечной согласной корня</vt:lpstr>
      <vt:lpstr>Правописание чередующихся гласных в корне зависит от значения корня.</vt:lpstr>
      <vt:lpstr>Правописание приставок</vt:lpstr>
      <vt:lpstr>Неизменяемые приставки</vt:lpstr>
      <vt:lpstr>Изменяемые приставки приставки на –з (-с)</vt:lpstr>
      <vt:lpstr>Приставки пре- и при-</vt:lpstr>
      <vt:lpstr>Запомните</vt:lpstr>
      <vt:lpstr>Основные способы образования слов</vt:lpstr>
      <vt:lpstr>Морфологический способ</vt:lpstr>
      <vt:lpstr>Неморфологический способ</vt:lpstr>
      <vt:lpstr>Морфемный разбор слова</vt:lpstr>
      <vt:lpstr>Словообразовательный разбор</vt:lpstr>
    </vt:vector>
  </TitlesOfParts>
  <Company>МОУ "Масловская"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Словобразование </dc:title>
  <dc:creator>Оленич Наталья Владимировна</dc:creator>
  <cp:lastModifiedBy>1</cp:lastModifiedBy>
  <cp:revision>20</cp:revision>
  <dcterms:created xsi:type="dcterms:W3CDTF">2009-10-23T07:09:49Z</dcterms:created>
  <dcterms:modified xsi:type="dcterms:W3CDTF">2012-04-09T14:46:31Z</dcterms:modified>
</cp:coreProperties>
</file>