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8" r:id="rId3"/>
    <p:sldId id="271" r:id="rId4"/>
    <p:sldId id="257" r:id="rId5"/>
    <p:sldId id="277" r:id="rId6"/>
    <p:sldId id="276" r:id="rId7"/>
    <p:sldId id="258" r:id="rId8"/>
    <p:sldId id="259" r:id="rId9"/>
    <p:sldId id="260" r:id="rId10"/>
    <p:sldId id="261" r:id="rId11"/>
    <p:sldId id="262" r:id="rId12"/>
    <p:sldId id="274" r:id="rId13"/>
    <p:sldId id="279" r:id="rId14"/>
    <p:sldId id="278" r:id="rId15"/>
    <p:sldId id="263" r:id="rId16"/>
    <p:sldId id="282" r:id="rId17"/>
    <p:sldId id="281" r:id="rId18"/>
    <p:sldId id="280" r:id="rId19"/>
    <p:sldId id="267" r:id="rId20"/>
    <p:sldId id="266" r:id="rId21"/>
    <p:sldId id="283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7B3BB-D6C2-4240-AD43-154DB2C66D70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3DADA-714D-405D-9576-A19ACB9C0B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3DADA-714D-405D-9576-A19ACB9C0B4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3DADA-714D-405D-9576-A19ACB9C0B4B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3DADA-714D-405D-9576-A19ACB9C0B4B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48997-5D60-4B36-AEB8-5FA996E6A40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48997-5D60-4B36-AEB8-5FA996E6A40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48997-5D60-4B36-AEB8-5FA996E6A40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3DADA-714D-405D-9576-A19ACB9C0B4B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48997-5D60-4B36-AEB8-5FA996E6A40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48997-5D60-4B36-AEB8-5FA996E6A40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48997-5D60-4B36-AEB8-5FA996E6A40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89E22-B0FD-4838-9995-94C9552ED6DD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5465" y="8684880"/>
            <a:ext cx="2971433" cy="45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33" tIns="45471" rIns="90933" bIns="45471" anchor="b"/>
          <a:lstStyle/>
          <a:p>
            <a:pPr algn="r" defTabSz="909638"/>
            <a:fld id="{0C7F3385-13C5-413D-8027-1C34EC0104E6}" type="slidenum">
              <a:rPr lang="ru-RU" sz="1200"/>
              <a:pPr algn="r" defTabSz="909638"/>
              <a:t>19</a:t>
            </a:fld>
            <a:endParaRPr lang="ru-RU" sz="1200"/>
          </a:p>
        </p:txBody>
      </p:sp>
      <p:sp>
        <p:nvSpPr>
          <p:cNvPr id="3482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5643"/>
            <a:ext cx="5486400" cy="4115013"/>
          </a:xfrm>
          <a:noFill/>
          <a:ln/>
        </p:spPr>
        <p:txBody>
          <a:bodyPr lIns="90933" tIns="45471" rIns="90933" bIns="45471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2D2C6-D696-4ADE-8E20-A21FDC39464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0C262-6BBD-480C-9AE5-C93932F043CA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6568" y="8684880"/>
            <a:ext cx="2970330" cy="45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86086B3-B89A-4502-98CE-95FABC483E30}" type="slidenum">
              <a:rPr lang="ru-RU" sz="1200"/>
              <a:pPr algn="r" eaLnBrk="0" hangingPunct="0"/>
              <a:t>20</a:t>
            </a:fld>
            <a:endParaRPr lang="ru-RU" sz="1200"/>
          </a:p>
        </p:txBody>
      </p:sp>
      <p:sp>
        <p:nvSpPr>
          <p:cNvPr id="3379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3379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8" name="Номер слайда 3"/>
          <p:cNvSpPr txBox="1">
            <a:spLocks noGrp="1"/>
          </p:cNvSpPr>
          <p:nvPr/>
        </p:nvSpPr>
        <p:spPr bwMode="auto">
          <a:xfrm>
            <a:off x="3886568" y="8684880"/>
            <a:ext cx="2970330" cy="45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92A4ADC-1C43-4B53-9FA1-653D524B5374}" type="slidenum">
              <a:rPr lang="ru-RU" sz="1200">
                <a:cs typeface="Arial" charset="0"/>
              </a:rPr>
              <a:pPr algn="r" eaLnBrk="0" hangingPunct="0"/>
              <a:t>20</a:t>
            </a:fld>
            <a:endParaRPr lang="ru-RU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2D2C6-D696-4ADE-8E20-A21FDC39464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2D2C6-D696-4ADE-8E20-A21FDC39464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2D2C6-D696-4ADE-8E20-A21FDC39464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3DADA-714D-405D-9576-A19ACB9C0B4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48997-5D60-4B36-AEB8-5FA996E6A40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48997-5D60-4B36-AEB8-5FA996E6A40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3DADA-714D-405D-9576-A19ACB9C0B4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3DADA-714D-405D-9576-A19ACB9C0B4B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3DADA-714D-405D-9576-A19ACB9C0B4B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daacquisti.net/_immagini/guida/ADSL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oginja.files.wordpress.com/2010/04/jobssdf.jpg?w=440&amp;h=31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dflowers.ru/rus/flowers-russia-moscow/br118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Компьютерная грамотность и ИКТ- компетентность в сфере 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Личное информационное пространство учителя</a:t>
            </a:r>
          </a:p>
          <a:p>
            <a:pPr algn="r"/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программе повышения квалификации</a:t>
            </a:r>
          </a:p>
          <a:p>
            <a:pPr algn="r"/>
            <a:r>
              <a:rPr lang="ru-RU" sz="1800" i="1" dirty="0" smtClean="0">
                <a:solidFill>
                  <a:schemeClr val="tx1"/>
                </a:solidFill>
              </a:rPr>
              <a:t>Фомина Т.А.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Инструментальные программы</a:t>
            </a:r>
            <a:r>
              <a:rPr lang="ru-RU" dirty="0" smtClean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Наиболее распространенной разновидностью инструментальных программ являются программы-оболочки, Оболочки могут быть ориентированы на универсальное предметное содержание или на определенную область знания (например, математику или иностранный язык).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Информационные ресурсы Интернета</a:t>
            </a:r>
            <a:r>
              <a:rPr lang="ru-RU" sz="3600" dirty="0" smtClean="0"/>
              <a:t> 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веб-сайты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информационные и справочные порталы; 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• ресурсы электронных библиотек и специализированных баз данных. 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С точки зрения пользователя порталы и </a:t>
            </a:r>
            <a:r>
              <a:rPr lang="ru-RU" dirty="0" err="1" smtClean="0"/>
              <a:t>веб-сайты</a:t>
            </a:r>
            <a:r>
              <a:rPr lang="ru-RU" dirty="0" smtClean="0"/>
              <a:t> отличаются друг от друга по таким параметрам, как количество и разнообразие предоставляемых ресурсов и услуг. Порталы объединяют огромное количество ресурсов разного формата — электронные книги, статьи, словари, справочные материалы, базы данных, аудио- и </a:t>
            </a:r>
            <a:r>
              <a:rPr lang="ru-RU" dirty="0" err="1" smtClean="0"/>
              <a:t>видеофайлы</a:t>
            </a:r>
            <a:r>
              <a:rPr lang="ru-RU" dirty="0" smtClean="0"/>
              <a:t>, форумы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84296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Информационные ресурсы Интернета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357430"/>
            <a:ext cx="7498080" cy="3890970"/>
          </a:xfrm>
        </p:spPr>
        <p:txBody>
          <a:bodyPr/>
          <a:lstStyle/>
          <a:p>
            <a:pPr>
              <a:buFontTx/>
              <a:buChar char="•"/>
            </a:pPr>
            <a:r>
              <a:rPr lang="ru-RU" dirty="0" smtClean="0"/>
              <a:t>Образовательный сайт</a:t>
            </a:r>
          </a:p>
          <a:p>
            <a:pPr>
              <a:buFontTx/>
              <a:buChar char="•"/>
            </a:pPr>
            <a:r>
              <a:rPr lang="ru-RU" dirty="0" smtClean="0"/>
              <a:t>Образовательный портал</a:t>
            </a:r>
          </a:p>
          <a:p>
            <a:pPr>
              <a:buFontTx/>
              <a:buChar char="•"/>
            </a:pPr>
            <a:r>
              <a:rPr lang="ru-RU" dirty="0" smtClean="0"/>
              <a:t>База знаний</a:t>
            </a:r>
          </a:p>
          <a:p>
            <a:pPr>
              <a:buFontTx/>
              <a:buChar char="•"/>
            </a:pPr>
            <a:r>
              <a:rPr lang="ru-RU" dirty="0" smtClean="0"/>
              <a:t>Система дистанционного обучения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Текстовые</a:t>
            </a:r>
            <a:r>
              <a:rPr lang="ru-RU" dirty="0" smtClean="0"/>
              <a:t> (гипертекстовые) –  образовательные сайты и </a:t>
            </a:r>
            <a:r>
              <a:rPr lang="ru-RU" dirty="0" err="1" smtClean="0"/>
              <a:t>оффлайн-электронные</a:t>
            </a:r>
            <a:r>
              <a:rPr lang="ru-RU" dirty="0" smtClean="0"/>
              <a:t> учебники</a:t>
            </a:r>
          </a:p>
          <a:p>
            <a:r>
              <a:rPr lang="ru-RU" b="1" i="1" dirty="0" err="1" smtClean="0"/>
              <a:t>Текстографические</a:t>
            </a:r>
            <a:r>
              <a:rPr lang="ru-RU" dirty="0" smtClean="0"/>
              <a:t> – энциклопедии и учебники, которые содержат дополнительные составляющие – галереи; </a:t>
            </a:r>
            <a:r>
              <a:rPr lang="en-US" dirty="0" err="1" smtClean="0"/>
              <a:t>WiKi</a:t>
            </a:r>
            <a:endParaRPr lang="ru-RU" dirty="0" smtClean="0"/>
          </a:p>
          <a:p>
            <a:r>
              <a:rPr lang="ru-RU" b="1" i="1" dirty="0" err="1" smtClean="0"/>
              <a:t>Мультимедийные</a:t>
            </a:r>
            <a:r>
              <a:rPr lang="ru-RU" dirty="0" smtClean="0"/>
              <a:t> (интерактивные)</a:t>
            </a:r>
            <a:r>
              <a:rPr lang="en-US" dirty="0" smtClean="0"/>
              <a:t> – </a:t>
            </a:r>
            <a:r>
              <a:rPr lang="ru-RU" dirty="0" smtClean="0"/>
              <a:t>содержат в себе </a:t>
            </a:r>
            <a:r>
              <a:rPr lang="ru-RU" dirty="0" err="1" smtClean="0"/>
              <a:t>мультимедиа-контент</a:t>
            </a:r>
            <a:r>
              <a:rPr lang="ru-RU" dirty="0" smtClean="0"/>
              <a:t> (видео, анимация, </a:t>
            </a:r>
            <a:r>
              <a:rPr lang="ru-RU" dirty="0" err="1" smtClean="0"/>
              <a:t>аудио-контент</a:t>
            </a:r>
            <a:r>
              <a:rPr lang="ru-RU" dirty="0" smtClean="0"/>
              <a:t>), а также могут взаимодействовать с пользователем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ЭОР и ЦОР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3109906"/>
            <a:ext cx="7498080" cy="37480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Цифровые образовательные ресурсы (ЦОР) включают в себя:</a:t>
            </a:r>
          </a:p>
          <a:p>
            <a:r>
              <a:rPr lang="ru-RU" dirty="0" smtClean="0"/>
              <a:t>электронные учебники,</a:t>
            </a:r>
          </a:p>
          <a:p>
            <a:r>
              <a:rPr lang="ru-RU" dirty="0" smtClean="0"/>
              <a:t>тесты,</a:t>
            </a:r>
          </a:p>
          <a:p>
            <a:r>
              <a:rPr lang="ru-RU" dirty="0" smtClean="0"/>
              <a:t>статьи,</a:t>
            </a:r>
          </a:p>
          <a:p>
            <a:r>
              <a:rPr lang="ru-RU" dirty="0" smtClean="0"/>
              <a:t>видеофрагменты,</a:t>
            </a:r>
          </a:p>
          <a:p>
            <a:r>
              <a:rPr lang="ru-RU" dirty="0" smtClean="0"/>
              <a:t>интерактивные модели,</a:t>
            </a:r>
          </a:p>
          <a:p>
            <a:r>
              <a:rPr lang="ru-RU" dirty="0" smtClean="0"/>
              <a:t>задания.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285852" y="1357298"/>
            <a:ext cx="7498080" cy="169544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Образовательный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контент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облеченный в электронную форму, который можно воспроизводить или использовать с привлечением электронных ресурсов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Цифровые образовательные ресурсы в средней школе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электронные учебники или электронные учебные комплексы (ЭУК) </a:t>
            </a:r>
            <a:endParaRPr lang="ru-RU" dirty="0" smtClean="0"/>
          </a:p>
          <a:p>
            <a:r>
              <a:rPr lang="ru-RU" dirty="0" smtClean="0"/>
              <a:t>Портал «</a:t>
            </a:r>
            <a:r>
              <a:rPr lang="ru-RU" dirty="0" err="1" smtClean="0"/>
              <a:t>Грамота.Ру</a:t>
            </a:r>
            <a:r>
              <a:rPr lang="ru-RU" dirty="0" smtClean="0"/>
              <a:t>», посвященный русскому языку, предоставляет не только возможность поиска по многочисленным ресурсам, но и консультации специалистов в области русского языка и культуры речи. 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Электронный журнал/дневник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err="1" smtClean="0"/>
              <a:t>Дневник.ру</a:t>
            </a:r>
            <a:r>
              <a:rPr lang="ru-RU" sz="2800" dirty="0" smtClean="0"/>
              <a:t> — всероссийская бесплатная школьная социальная сеть</a:t>
            </a:r>
          </a:p>
          <a:p>
            <a:r>
              <a:rPr lang="ru-RU" sz="2800" dirty="0" smtClean="0"/>
              <a:t>Проект был запущен в августе 2007 года. </a:t>
            </a:r>
          </a:p>
          <a:p>
            <a:r>
              <a:rPr lang="ru-RU" sz="2800" dirty="0" smtClean="0"/>
              <a:t>По данным собственной статистики сайта, на январь 2012 года зарегистрировано больше 15800 школ</a:t>
            </a:r>
          </a:p>
          <a:p>
            <a:r>
              <a:rPr lang="ru-RU" sz="2800" dirty="0" smtClean="0"/>
              <a:t>Целью создания сайта является создание единой сети для школ, учителей и родителей, также содержащей в себе текущую информацию об учебе школьника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1438"/>
            <a:ext cx="7862150" cy="1785926"/>
          </a:xfrm>
        </p:spPr>
        <p:txBody>
          <a:bodyPr>
            <a:noAutofit/>
          </a:bodyPr>
          <a:lstStyle/>
          <a:p>
            <a:r>
              <a:rPr lang="ru-RU" dirty="0" smtClean="0"/>
              <a:t>Формы проведения занятий с использованием Интернет-ресурсов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985986"/>
            <a:ext cx="7790712" cy="48006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ru-RU" dirty="0" smtClean="0"/>
              <a:t>Виртуальный урок</a:t>
            </a:r>
          </a:p>
          <a:p>
            <a:pPr>
              <a:buFontTx/>
              <a:buChar char="•"/>
            </a:pPr>
            <a:r>
              <a:rPr lang="ru-RU" dirty="0" smtClean="0"/>
              <a:t>Интернет-презентация</a:t>
            </a:r>
          </a:p>
          <a:p>
            <a:pPr>
              <a:buFontTx/>
              <a:buChar char="•"/>
            </a:pPr>
            <a:r>
              <a:rPr lang="ru-RU" dirty="0" smtClean="0"/>
              <a:t>Работа с электронным учебником</a:t>
            </a:r>
          </a:p>
          <a:p>
            <a:pPr>
              <a:buFontTx/>
              <a:buChar char="•"/>
            </a:pPr>
            <a:r>
              <a:rPr lang="ru-RU" dirty="0" smtClean="0"/>
              <a:t>Работа с обучающей программой</a:t>
            </a:r>
          </a:p>
          <a:p>
            <a:pPr>
              <a:buFontTx/>
              <a:buChar char="•"/>
            </a:pPr>
            <a:r>
              <a:rPr lang="ru-RU" dirty="0" smtClean="0"/>
              <a:t>Виртуальная лабораторная работа</a:t>
            </a:r>
          </a:p>
          <a:p>
            <a:pPr>
              <a:buFontTx/>
              <a:buChar char="•"/>
            </a:pPr>
            <a:r>
              <a:rPr lang="ru-RU" dirty="0" smtClean="0"/>
              <a:t>Виртуальная экскурсия</a:t>
            </a:r>
          </a:p>
          <a:p>
            <a:pPr>
              <a:buFontTx/>
              <a:buChar char="•"/>
            </a:pPr>
            <a:r>
              <a:rPr lang="ru-RU" dirty="0" smtClean="0"/>
              <a:t>Контрольная работа в форме теста</a:t>
            </a:r>
          </a:p>
          <a:p>
            <a:pPr>
              <a:buFontTx/>
              <a:buChar char="•"/>
            </a:pPr>
            <a:r>
              <a:rPr lang="ru-RU" dirty="0" smtClean="0"/>
              <a:t>Виртуальный семинар или консультация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ea typeface="Times New Roman"/>
              </a:rPr>
              <a:t>электронные образовательные ресурсы должны не заменять собой традиционные, а дополнять их. 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/>
              <a:t>Сертификат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23850" y="1809750"/>
            <a:ext cx="3238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ru-RU" sz="2200"/>
              <a:t>Участники сертификации успешно прошедшие тестирование получают именной сертификат, подтверждающий их знания.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285860"/>
            <a:ext cx="5411947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928688" y="0"/>
            <a:ext cx="8215312" cy="1428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effectLst/>
              </a:rPr>
              <a:t>Кто владеет информацией – 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тот владеет миром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59E9E-0804-459A-AFA9-B890153D04A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719138" y="1428736"/>
            <a:ext cx="8424862" cy="508793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2400" dirty="0"/>
              <a:t>План выступления</a:t>
            </a:r>
            <a:endParaRPr lang="ru-RU" sz="2200" b="1" dirty="0" smtClean="0">
              <a:solidFill>
                <a:schemeClr val="tx2"/>
              </a:solidFill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ru-RU" sz="2200" b="1" dirty="0" smtClean="0">
                <a:solidFill>
                  <a:schemeClr val="tx2"/>
                </a:solidFill>
              </a:rPr>
              <a:t>ИКТ-подготовка </a:t>
            </a:r>
            <a:r>
              <a:rPr lang="ru-RU" sz="2200" b="1" dirty="0" smtClean="0">
                <a:solidFill>
                  <a:schemeClr val="tx2"/>
                </a:solidFill>
              </a:rPr>
              <a:t>в структуре педагогической деятельности </a:t>
            </a:r>
            <a:endParaRPr lang="en-US" sz="2200" b="1" dirty="0" smtClean="0">
              <a:solidFill>
                <a:schemeClr val="tx2"/>
              </a:solidFill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ru-RU" sz="2200" b="1" dirty="0" smtClean="0">
                <a:solidFill>
                  <a:schemeClr val="tx2"/>
                </a:solidFill>
              </a:rPr>
              <a:t>Понятие единого информационного пространства образовательного учреждения, модели его построения,  личное информационное пространство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 учителя</a:t>
            </a:r>
          </a:p>
          <a:p>
            <a:pPr>
              <a:buFontTx/>
              <a:buNone/>
              <a:defRPr/>
            </a:pPr>
            <a:endParaRPr lang="ru-RU" sz="2000" b="1" dirty="0"/>
          </a:p>
        </p:txBody>
      </p:sp>
      <p:pic>
        <p:nvPicPr>
          <p:cNvPr id="13321" name="Picture 9" descr="Картинка 1 из 96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143512"/>
            <a:ext cx="1835696" cy="137418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659563" y="3644900"/>
            <a:ext cx="23050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2000"/>
              <a:t>Кроме того, испытуемый может посмотреть подробную статистику по темам, которые охватывало тестирование.</a:t>
            </a:r>
          </a:p>
        </p:txBody>
      </p:sp>
      <p:sp>
        <p:nvSpPr>
          <p:cNvPr id="15363" name="Rectangle 5"/>
          <p:cNvSpPr>
            <a:spLocks/>
          </p:cNvSpPr>
          <p:nvPr/>
        </p:nvSpPr>
        <p:spPr bwMode="auto">
          <a:xfrm>
            <a:off x="466725" y="330200"/>
            <a:ext cx="8229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/>
              <a:t>Результаты сертификации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1155700"/>
            <a:ext cx="5934075" cy="515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659563" y="981075"/>
            <a:ext cx="23050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2000"/>
              <a:t>После прохождения тестирования испытуемому выводится его результат в процентном отношении.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cs typeface="Arial" pitchFamily="34" charset="0"/>
              </a:rPr>
              <a:t/>
            </a:r>
            <a:br>
              <a:rPr lang="ru-RU" sz="3200" b="1" dirty="0" smtClean="0">
                <a:cs typeface="Arial" pitchFamily="34" charset="0"/>
              </a:rPr>
            </a:br>
            <a:r>
              <a:rPr lang="ru-RU" sz="3200" b="1" dirty="0" smtClean="0">
                <a:cs typeface="Arial" pitchFamily="34" charset="0"/>
              </a:rPr>
              <a:t>10 уроков Стива Джобса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050"/>
            <a:ext cx="8748464" cy="5949950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ru-RU" sz="1800" dirty="0" smtClean="0"/>
              <a:t>«Мы думаем, что в основном мы смотрим телевизор для того, чтобы мозг отдохнул и мы работаем за компьютером, когда хотим включить извилины».</a:t>
            </a:r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ru-RU" sz="1800" dirty="0" smtClean="0"/>
              <a:t>«Мы находимся здесь, чтобы внести свой вклад в этот мир. А иначе зачем мы здесь?»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584AD-B731-49AB-AD11-03EF2BFAA2F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6" name="i-main-pic" descr="Картинка 14 из 28223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509120"/>
            <a:ext cx="3222751" cy="22048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85875" y="549275"/>
            <a:ext cx="6357938" cy="5832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/>
              <a:t> Благодарю за внимание!</a:t>
            </a:r>
            <a:br>
              <a:rPr lang="ru-RU" sz="3600" b="1" dirty="0" smtClean="0"/>
            </a:br>
            <a:r>
              <a:rPr lang="ru-RU" sz="3600" b="1" dirty="0" smtClean="0"/>
              <a:t>Желаю  успехов !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000" b="1" dirty="0" smtClean="0">
                <a:cs typeface="Arial" pitchFamily="34" charset="0"/>
              </a:rPr>
              <a:t>Фомина Татьяна Александровна</a:t>
            </a:r>
            <a:endParaRPr lang="ru-RU" sz="3600" b="1" dirty="0" smtClean="0"/>
          </a:p>
        </p:txBody>
      </p:sp>
      <p:sp>
        <p:nvSpPr>
          <p:cNvPr id="52227" name="Rectangle 9"/>
          <p:cNvSpPr>
            <a:spLocks noChangeArrowheads="1"/>
          </p:cNvSpPr>
          <p:nvPr/>
        </p:nvSpPr>
        <p:spPr bwMode="auto">
          <a:xfrm>
            <a:off x="19050" y="299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2228" name="Rectangle 12"/>
          <p:cNvSpPr>
            <a:spLocks noChangeArrowheads="1"/>
          </p:cNvSpPr>
          <p:nvPr/>
        </p:nvSpPr>
        <p:spPr bwMode="auto">
          <a:xfrm>
            <a:off x="19050" y="299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2229" name="Rectangle 15"/>
          <p:cNvSpPr>
            <a:spLocks noChangeArrowheads="1"/>
          </p:cNvSpPr>
          <p:nvPr/>
        </p:nvSpPr>
        <p:spPr bwMode="auto">
          <a:xfrm>
            <a:off x="19050" y="299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2231" name="Picture 16" descr="Букет из роз &quot;Взаимность&quot; - подробнее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9675" y="-776288"/>
            <a:ext cx="1390650" cy="16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22" descr="http://www.flowerty.ru/pic/BotteJauneRouge450_ProdId_6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916112"/>
            <a:ext cx="3529013" cy="360111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908050"/>
          </a:xfrm>
        </p:spPr>
        <p:txBody>
          <a:bodyPr/>
          <a:lstStyle/>
          <a:p>
            <a:r>
              <a:rPr lang="ru-RU" sz="3600" dirty="0" smtClean="0"/>
              <a:t>Компетенция и компетентность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B0A67-E272-4A14-A56A-1C0AA743DB7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971600" y="1124598"/>
            <a:ext cx="7704856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Компетенция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включает совокупность взаимосвязанных качеств личности (знаний, умений, навыков, способов деятельности), задаваемых по отношению к определенному кругу предметов и процессов и необходимых для качественной продуктивной деятельности по отношению к ним.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Компетентность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владение, обладание человеком соответствующей компетенцией, включающей его личное отношение к ней и предмету деятельности.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Компетентностный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подход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это подход, акцентирующий внимание на результате образования, причем в качестве результата рассматривается не сумма усвоенной информации, а способность человека действовать в различных проблемных ситуациях.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ИКТ-компетентностью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учителя-предметника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будем понимать не только использование различных информационных инструментов, но и эффективное применение их в педагогической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http://40204s011.edusite.ru/images/p79_typloo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896" y="0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Разберемся с понятиями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ЦОР</a:t>
            </a:r>
            <a:r>
              <a:rPr lang="ru-RU" dirty="0" smtClean="0"/>
              <a:t> - цифровые образовательные ресурсы, </a:t>
            </a:r>
            <a:endParaRPr lang="ru-RU" i="1" dirty="0" smtClean="0"/>
          </a:p>
          <a:p>
            <a:r>
              <a:rPr lang="ru-RU" b="1" dirty="0" smtClean="0"/>
              <a:t>ЭОР</a:t>
            </a:r>
            <a:r>
              <a:rPr lang="ru-RU" dirty="0" smtClean="0"/>
              <a:t> - электронные образовательные ресурсы</a:t>
            </a:r>
            <a:r>
              <a:rPr lang="ru-RU" dirty="0" smtClean="0"/>
              <a:t>,</a:t>
            </a:r>
            <a:r>
              <a:rPr lang="ru-RU" dirty="0" smtClean="0"/>
              <a:t> Электронными образовательными ресурсами называют учебные </a:t>
            </a:r>
            <a:r>
              <a:rPr lang="ru-RU" dirty="0" err="1" smtClean="0"/>
              <a:t>материалы,для</a:t>
            </a:r>
            <a:r>
              <a:rPr lang="ru-RU" dirty="0" smtClean="0"/>
              <a:t> воспроизведения которых используются электронные устройства.</a:t>
            </a:r>
          </a:p>
          <a:p>
            <a:pPr>
              <a:buNone/>
            </a:pPr>
            <a:endParaRPr lang="ru-RU" i="1" dirty="0" smtClean="0"/>
          </a:p>
          <a:p>
            <a:r>
              <a:rPr lang="ru-RU" dirty="0" smtClean="0"/>
              <a:t>ИКТ, ЦОР - важнейшая составляющая всех направлений деятельности современного учителя, способствующая оптимизации и интеграции учебной и </a:t>
            </a:r>
            <a:r>
              <a:rPr lang="ru-RU" dirty="0" err="1" smtClean="0"/>
              <a:t>внеучебной</a:t>
            </a:r>
            <a:r>
              <a:rPr lang="ru-RU" dirty="0" smtClean="0"/>
              <a:t>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«Конус Дейла»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71546"/>
            <a:ext cx="78211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Цель </a:t>
            </a:r>
            <a:r>
              <a:rPr lang="ru-RU" b="1" dirty="0" smtClean="0"/>
              <a:t>традиционного</a:t>
            </a:r>
            <a:r>
              <a:rPr lang="ru-RU" dirty="0" smtClean="0"/>
              <a:t> обучения –  передать ученикам и добиться от них усвоения как можно большего объема знаний. </a:t>
            </a:r>
          </a:p>
          <a:p>
            <a:r>
              <a:rPr lang="ru-RU" dirty="0" smtClean="0"/>
              <a:t>Цель </a:t>
            </a:r>
            <a:r>
              <a:rPr lang="ru-RU" b="1" dirty="0" smtClean="0"/>
              <a:t>интерактивного</a:t>
            </a:r>
            <a:r>
              <a:rPr lang="ru-RU" dirty="0" smtClean="0"/>
              <a:t> обучения – это создание педагогом условий обучения, в которых ученик сам будет открывать, добывать и конструировать знания и собственную компетентность в различных сферах жизни.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Типы </a:t>
            </a:r>
            <a:r>
              <a:rPr lang="ru-RU" b="1" dirty="0" err="1" smtClean="0"/>
              <a:t>ЦОРов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Наборы цифровых образовательных ресурсов (ЦОР), расширяющие </a:t>
            </a:r>
            <a:r>
              <a:rPr lang="ru-RU" dirty="0" smtClean="0"/>
              <a:t>учебники/УМК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• Информационные источники сложной структуры (ИИСС). (ИИСС – это цифровой образовательный ресурс, основанный на структурированных цифровых материалах (текстах, видеоизображениях, аудиозаписях,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Электронные образовательные ресурсы: современные возможности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Электронные средства обучения. </a:t>
            </a:r>
            <a:endParaRPr lang="ru-RU" i="1" dirty="0" smtClean="0"/>
          </a:p>
          <a:p>
            <a:pPr lvl="0"/>
            <a:r>
              <a:rPr lang="ru-RU" dirty="0" smtClean="0"/>
              <a:t>Инструментальные и прикладные программы. </a:t>
            </a:r>
            <a:endParaRPr lang="ru-RU" i="1" dirty="0" smtClean="0"/>
          </a:p>
          <a:p>
            <a:pPr lvl="0"/>
            <a:r>
              <a:rPr lang="ru-RU" dirty="0" smtClean="0"/>
              <a:t>Информационные ресурсы Интернета. 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Электронные средства обучения</a:t>
            </a:r>
            <a:r>
              <a:rPr lang="ru-RU" dirty="0" smtClean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Современные электронные средства обучения не сводятся к электронным учебникам, обучающим программам, тренажерам или программам тестирования. </a:t>
            </a:r>
            <a:endParaRPr lang="ru-RU" sz="2800" dirty="0" smtClean="0"/>
          </a:p>
          <a:p>
            <a:endParaRPr lang="ru-RU" sz="2800" i="1" dirty="0" smtClean="0"/>
          </a:p>
          <a:p>
            <a:r>
              <a:rPr lang="ru-RU" dirty="0" smtClean="0"/>
              <a:t>Можно говорить о возникновении нового обобщающего понятия «компьютерные учебные материалы»,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769</Words>
  <PresentationFormat>Экран (4:3)</PresentationFormat>
  <Paragraphs>119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Компьютерная грамотность и ИКТ- компетентность в сфере образования</vt:lpstr>
      <vt:lpstr>Кто владеет информацией –  тот владеет миром</vt:lpstr>
      <vt:lpstr>Компетенция и компетентность</vt:lpstr>
      <vt:lpstr>Разберемся с понятиями </vt:lpstr>
      <vt:lpstr>«Конус Дейла»</vt:lpstr>
      <vt:lpstr>Цели обучения</vt:lpstr>
      <vt:lpstr>Типы ЦОРов:  </vt:lpstr>
      <vt:lpstr>Электронные образовательные ресурсы: современные возможности </vt:lpstr>
      <vt:lpstr>Электронные средства обучения  </vt:lpstr>
      <vt:lpstr>Инструментальные программы  </vt:lpstr>
      <vt:lpstr>Информационные ресурсы Интернета  </vt:lpstr>
      <vt:lpstr>Информационные ресурсы Интернета</vt:lpstr>
      <vt:lpstr>ЭОР</vt:lpstr>
      <vt:lpstr>ЭОР и ЦОР</vt:lpstr>
      <vt:lpstr>Цифровые образовательные ресурсы в средней школе </vt:lpstr>
      <vt:lpstr>Электронный журнал/дневник</vt:lpstr>
      <vt:lpstr>Формы проведения занятий с использованием Интернет-ресурсов</vt:lpstr>
      <vt:lpstr>Вывод</vt:lpstr>
      <vt:lpstr>Слайд 19</vt:lpstr>
      <vt:lpstr>Слайд 20</vt:lpstr>
      <vt:lpstr> 10 уроков Стива Джобса  </vt:lpstr>
      <vt:lpstr> Благодарю за внимание! Желаю  успехов !          Фомина Татьяна Александровна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21</cp:revision>
  <dcterms:created xsi:type="dcterms:W3CDTF">2012-11-29T19:08:40Z</dcterms:created>
  <dcterms:modified xsi:type="dcterms:W3CDTF">2012-11-29T20:35:10Z</dcterms:modified>
</cp:coreProperties>
</file>