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8" r:id="rId5"/>
    <p:sldId id="271" r:id="rId6"/>
    <p:sldId id="266" r:id="rId7"/>
    <p:sldId id="265" r:id="rId8"/>
    <p:sldId id="264" r:id="rId9"/>
    <p:sldId id="263" r:id="rId10"/>
    <p:sldId id="259" r:id="rId11"/>
    <p:sldId id="260" r:id="rId12"/>
    <p:sldId id="261" r:id="rId13"/>
    <p:sldId id="262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>
        <p:scale>
          <a:sx n="60" d="100"/>
          <a:sy n="60" d="100"/>
        </p:scale>
        <p:origin x="-78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4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ru-RU" sz="4800" b="0" dirty="0" smtClean="0">
                <a:solidFill>
                  <a:srgbClr val="FFC000"/>
                </a:solidFill>
                <a:latin typeface="Arial Black" pitchFamily="34" charset="0"/>
              </a:rPr>
              <a:t>ЧАСТЬ РЕЧИ – </a:t>
            </a:r>
            <a:br>
              <a:rPr lang="ru-RU" sz="4800" b="0" dirty="0" smtClean="0">
                <a:solidFill>
                  <a:srgbClr val="FFC000"/>
                </a:solidFill>
                <a:latin typeface="Arial Black" pitchFamily="34" charset="0"/>
              </a:rPr>
            </a:br>
            <a:r>
              <a:rPr lang="ru-RU" sz="4800" b="0" dirty="0" smtClean="0">
                <a:solidFill>
                  <a:srgbClr val="FFC000"/>
                </a:solidFill>
                <a:latin typeface="Arial Black" pitchFamily="34" charset="0"/>
              </a:rPr>
              <a:t>ИМЯ СУЩЕСТВИТЕЛЬНОЕ</a:t>
            </a:r>
            <a:endParaRPr lang="ru-RU" sz="4800" b="0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2000240"/>
            <a:ext cx="8643998" cy="4595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dirty="0" smtClean="0">
                <a:hlinkClick r:id="rId2" action="ppaction://hlinksldjump"/>
              </a:rPr>
              <a:t>Понятие об имени существительном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dirty="0" smtClean="0">
                <a:hlinkClick r:id="rId3" action="ppaction://hlinksldjump"/>
              </a:rPr>
              <a:t>Род имён существительных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dirty="0" smtClean="0">
                <a:hlinkClick r:id="rId4" action="ppaction://hlinksldjump"/>
              </a:rPr>
              <a:t>Число имён существительных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dirty="0" smtClean="0">
                <a:hlinkClick r:id="rId5" action="ppaction://hlinksldjump"/>
              </a:rPr>
              <a:t>Одушевлённые и неодушевлённые имена существительные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dirty="0" smtClean="0">
                <a:hlinkClick r:id="rId6" action="ppaction://hlinksldjump"/>
              </a:rPr>
              <a:t>Собственные и нарицательные имена существительные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dirty="0" smtClean="0">
                <a:hlinkClick r:id="rId7" action="ppaction://hlinksldjump"/>
              </a:rPr>
              <a:t>Падежи имён существительных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dirty="0" smtClean="0">
                <a:hlinkClick r:id="rId8" action="ppaction://hlinksldjump"/>
              </a:rPr>
              <a:t>Три склонения имён существительных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57232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СОБСТВЕННЫЕ И НАРИЦАТЕЛЬНЫЕ ИМЕНА СУЩЕСТВИТЕЛЬНЫЕ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Имена существительные, написанные с заглавной буквы, называются </a:t>
            </a:r>
            <a:r>
              <a:rPr lang="ru-RU" sz="3600" b="1" dirty="0" smtClean="0">
                <a:solidFill>
                  <a:srgbClr val="FF0000"/>
                </a:solidFill>
              </a:rPr>
              <a:t>СОБСТВЕННЫЕ.</a:t>
            </a:r>
          </a:p>
          <a:p>
            <a:r>
              <a:rPr lang="ru-RU" sz="3600" dirty="0" smtClean="0"/>
              <a:t>Имена существительные, написанные со строчной буквы, называются </a:t>
            </a:r>
            <a:r>
              <a:rPr lang="ru-RU" sz="3600" b="1" dirty="0" smtClean="0">
                <a:solidFill>
                  <a:srgbClr val="FF0000"/>
                </a:solidFill>
              </a:rPr>
              <a:t>НАРИЦАТЕЛЬНЫЕ.</a:t>
            </a:r>
          </a:p>
          <a:p>
            <a:r>
              <a:rPr lang="ru-RU" sz="3600" dirty="0" smtClean="0"/>
              <a:t>Например:      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обака  </a:t>
            </a:r>
            <a:r>
              <a:rPr lang="ru-RU" sz="3600" dirty="0" smtClean="0">
                <a:solidFill>
                  <a:srgbClr val="FF0000"/>
                </a:solidFill>
              </a:rPr>
              <a:t>Ж</a:t>
            </a:r>
            <a:r>
              <a:rPr lang="ru-RU" sz="3600" dirty="0" smtClean="0"/>
              <a:t>учка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065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1. На лугу пасётся коза </a:t>
            </a:r>
            <a:r>
              <a:rPr lang="ru-RU" sz="4400" dirty="0" err="1" smtClean="0"/>
              <a:t>_елка</a:t>
            </a:r>
            <a:r>
              <a:rPr lang="ru-RU" sz="4400" dirty="0" smtClean="0"/>
              <a:t>. В дупло несёт орехи </a:t>
            </a:r>
            <a:r>
              <a:rPr lang="ru-RU" sz="4400" dirty="0" err="1" smtClean="0"/>
              <a:t>_елка</a:t>
            </a:r>
            <a:r>
              <a:rPr lang="ru-RU" sz="4400" dirty="0" smtClean="0"/>
              <a:t>. 2. Во дворе бегает собака </a:t>
            </a:r>
            <a:r>
              <a:rPr lang="ru-RU" sz="4400" dirty="0" err="1" smtClean="0"/>
              <a:t>__арик</a:t>
            </a:r>
            <a:r>
              <a:rPr lang="ru-RU" sz="4400" dirty="0" smtClean="0"/>
              <a:t>. Девочка держит в руке  </a:t>
            </a:r>
            <a:r>
              <a:rPr lang="ru-RU" sz="4400" dirty="0" err="1" smtClean="0"/>
              <a:t>_арик</a:t>
            </a:r>
            <a:r>
              <a:rPr lang="ru-RU" sz="4400" dirty="0" smtClean="0"/>
              <a:t>. </a:t>
            </a:r>
            <a:endParaRPr lang="ru-RU" sz="4400" dirty="0"/>
          </a:p>
        </p:txBody>
      </p:sp>
      <p:sp>
        <p:nvSpPr>
          <p:cNvPr id="5" name="Управляющая кнопка: возврат 4">
            <a:hlinkClick r:id="" action="ppaction://hlinkshowjump?jump=firstslide" highlightClick="1"/>
          </p:cNvPr>
          <p:cNvSpPr/>
          <p:nvPr/>
        </p:nvSpPr>
        <p:spPr>
          <a:xfrm>
            <a:off x="8286776" y="6000768"/>
            <a:ext cx="642942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285752"/>
            <a:ext cx="8229600" cy="100010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Вставить в слова пропущенные буквы: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5929330"/>
            <a:ext cx="300039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Проверка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9496" y="1960945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Б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6648" y="2611650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б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02212" y="3277750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Ш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8768" y="3936458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ш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ПАДЕЖИ ИМЁН СУЩЕСТВИТЕЛЬНЫХ</a:t>
            </a:r>
            <a:endParaRPr lang="ru-RU" dirty="0"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43047"/>
          <a:ext cx="9144000" cy="5026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38407"/>
                <a:gridCol w="2333593"/>
                <a:gridCol w="2286000"/>
              </a:tblGrid>
              <a:tr h="67605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Название падежа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Вспомогательные слова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Падежные вопросы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Предлоги</a:t>
                      </a:r>
                      <a:endParaRPr lang="ru-RU" sz="1800" dirty="0"/>
                    </a:p>
                  </a:txBody>
                  <a:tcPr/>
                </a:tc>
              </a:tr>
              <a:tr h="67605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Именительный падеж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есть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кто? что?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96998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Родительный падеж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нет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кого? чего?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без, возле, до, из, около, от, подле, с, у</a:t>
                      </a:r>
                      <a:endParaRPr lang="ru-RU" sz="1800" dirty="0"/>
                    </a:p>
                  </a:txBody>
                  <a:tcPr/>
                </a:tc>
              </a:tr>
              <a:tr h="67605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Дательный падеж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дать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кому? чему?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к, по</a:t>
                      </a:r>
                      <a:endParaRPr lang="ru-RU" sz="1800" dirty="0"/>
                    </a:p>
                  </a:txBody>
                  <a:tcPr/>
                </a:tc>
              </a:tr>
              <a:tr h="67605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Винительный падеж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вижу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кого? что?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под, за, про,                 через, в, на</a:t>
                      </a:r>
                      <a:endParaRPr lang="ru-RU" sz="1800" dirty="0"/>
                    </a:p>
                  </a:txBody>
                  <a:tcPr/>
                </a:tc>
              </a:tr>
              <a:tr h="67605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Творительный падеж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доволен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кем? чем?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за, между, над, под, с</a:t>
                      </a:r>
                      <a:endParaRPr lang="ru-RU" sz="1800" dirty="0"/>
                    </a:p>
                  </a:txBody>
                  <a:tcPr/>
                </a:tc>
              </a:tr>
              <a:tr h="67605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Предложный падеж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говорю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о ком? о чём?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в, о, об, на, при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dirty="0" smtClean="0"/>
              <a:t>Изменить по падежам слова: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1071546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падежа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Падежные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лиса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зонт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море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именительный падеж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кто? что?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лис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зонт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мор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родительный падеж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кого? чего?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лис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зонт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мор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дательный падеж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кому? чему?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лис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зонт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мор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винительный падеж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кого? что?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лис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зонт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мор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творительный падеж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кем? чем?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лис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зонт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мор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предложный падеж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о ком? 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чём?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о  лис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   зонт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о мор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Управляющая кнопка: возврат 3">
            <a:hlinkClick r:id="" action="ppaction://hlinkshowjump?jump=firstslide" highlightClick="1"/>
          </p:cNvPr>
          <p:cNvSpPr/>
          <p:nvPr/>
        </p:nvSpPr>
        <p:spPr>
          <a:xfrm>
            <a:off x="8286776" y="6000768"/>
            <a:ext cx="642942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57158" y="5929330"/>
            <a:ext cx="300039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Проверка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572000" y="1714488"/>
            <a:ext cx="285752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572000" y="2357430"/>
            <a:ext cx="285752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C00000"/>
                </a:solidFill>
              </a:rPr>
              <a:t>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72000" y="3000372"/>
            <a:ext cx="285752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72000" y="3643314"/>
            <a:ext cx="285752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572000" y="4286256"/>
            <a:ext cx="500066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714876" y="4929198"/>
            <a:ext cx="285752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357950" y="1714488"/>
            <a:ext cx="285752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57950" y="2357430"/>
            <a:ext cx="285752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357950" y="3000372"/>
            <a:ext cx="285752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357950" y="3643314"/>
            <a:ext cx="285752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57950" y="4286256"/>
            <a:ext cx="500066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C00000"/>
                </a:solidFill>
              </a:rPr>
              <a:t>ом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429388" y="4929198"/>
            <a:ext cx="285752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29586" y="1714488"/>
            <a:ext cx="285752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929586" y="2357430"/>
            <a:ext cx="285752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929586" y="3000372"/>
            <a:ext cx="285752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C00000"/>
                </a:solidFill>
              </a:rPr>
              <a:t>ю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929586" y="3643314"/>
            <a:ext cx="285752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929586" y="4286256"/>
            <a:ext cx="500066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ем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01024" y="4929198"/>
            <a:ext cx="285752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е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ТРИ СКЛОНЕНИЯ ИМЁН СУЩЕСТВИТЕЛЬНЫХ</a:t>
            </a:r>
            <a:endParaRPr lang="ru-RU" dirty="0"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94204"/>
          <a:ext cx="8329641" cy="5132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547"/>
                <a:gridCol w="1811219"/>
                <a:gridCol w="965328"/>
                <a:gridCol w="2776547"/>
              </a:tblGrid>
              <a:tr h="355523">
                <a:tc rowSpan="5"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Первое </a:t>
                      </a:r>
                    </a:p>
                    <a:p>
                      <a:r>
                        <a:rPr lang="ru-RU" sz="2400" dirty="0" smtClean="0"/>
                        <a:t>склонение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2400" dirty="0" smtClean="0"/>
                        <a:t>Мужской </a:t>
                      </a:r>
                    </a:p>
                    <a:p>
                      <a:r>
                        <a:rPr lang="ru-RU" sz="2400" dirty="0" smtClean="0"/>
                        <a:t>род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-а, -я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юнош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дяд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я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      птиц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Женский</a:t>
                      </a:r>
                    </a:p>
                    <a:p>
                      <a:r>
                        <a:rPr lang="ru-RU" sz="2400" dirty="0" smtClean="0"/>
                        <a:t> род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-а, -я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6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земл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я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4404">
                <a:tc rowSpan="4"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Второе</a:t>
                      </a:r>
                    </a:p>
                    <a:p>
                      <a:r>
                        <a:rPr lang="ru-RU" sz="2400" dirty="0" smtClean="0"/>
                        <a:t> склонение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Мужской </a:t>
                      </a:r>
                    </a:p>
                    <a:p>
                      <a:r>
                        <a:rPr lang="ru-RU" sz="2400" dirty="0" smtClean="0"/>
                        <a:t>род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baseline="0" dirty="0" smtClean="0">
                          <a:solidFill>
                            <a:srgbClr val="C00000"/>
                          </a:solidFill>
                        </a:rPr>
                        <a:t>    _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отец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день</a:t>
                      </a:r>
                      <a:endParaRPr lang="ru-RU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Средний</a:t>
                      </a:r>
                    </a:p>
                    <a:p>
                      <a:r>
                        <a:rPr lang="ru-RU" sz="2400" dirty="0" smtClean="0"/>
                        <a:t> род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-о, -е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зерн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счасть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99927">
                <a:tc rowSpan="2"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Третье</a:t>
                      </a:r>
                    </a:p>
                    <a:p>
                      <a:r>
                        <a:rPr lang="ru-RU" sz="2400" dirty="0" smtClean="0"/>
                        <a:t>склонение</a:t>
                      </a:r>
                      <a:endParaRPr lang="ru-RU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Женский</a:t>
                      </a:r>
                    </a:p>
                    <a:p>
                      <a:r>
                        <a:rPr lang="ru-RU" sz="2400" dirty="0" smtClean="0"/>
                        <a:t>род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    -</a:t>
                      </a:r>
                      <a:r>
                        <a:rPr lang="ru-RU" sz="2400" dirty="0" err="1" smtClean="0">
                          <a:solidFill>
                            <a:srgbClr val="C00000"/>
                          </a:solidFill>
                        </a:rPr>
                        <a:t>ь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</a:t>
                      </a:r>
                    </a:p>
                    <a:p>
                      <a:r>
                        <a:rPr lang="ru-RU" sz="2400" dirty="0" smtClean="0"/>
                        <a:t>       доч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ь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рож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ь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Определить склонение в именах существительных: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dirty="0" smtClean="0"/>
              <a:t>Кукла, поле, печь, врач, цапля, </a:t>
            </a:r>
          </a:p>
          <a:p>
            <a:r>
              <a:rPr lang="ru-RU" sz="3600" dirty="0" smtClean="0"/>
              <a:t>мышь, дедушка, дочь, пень, вещь,</a:t>
            </a:r>
          </a:p>
          <a:p>
            <a:r>
              <a:rPr lang="ru-RU" sz="3600" dirty="0" smtClean="0"/>
              <a:t> бревно, дядя. </a:t>
            </a:r>
          </a:p>
        </p:txBody>
      </p:sp>
      <p:sp>
        <p:nvSpPr>
          <p:cNvPr id="5" name="Управляющая кнопка: возврат 4">
            <a:hlinkClick r:id="" action="ppaction://hlinkshowjump?jump=firstslide" highlightClick="1"/>
          </p:cNvPr>
          <p:cNvSpPr/>
          <p:nvPr/>
        </p:nvSpPr>
        <p:spPr>
          <a:xfrm>
            <a:off x="8286776" y="6000768"/>
            <a:ext cx="642942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5929330"/>
            <a:ext cx="264320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Проверка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57290" y="2357430"/>
            <a:ext cx="35719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1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2357430"/>
            <a:ext cx="35719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2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14744" y="2357430"/>
            <a:ext cx="35719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3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57752" y="2357430"/>
            <a:ext cx="35719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2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43636" y="2357430"/>
            <a:ext cx="35719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1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85852" y="3000372"/>
            <a:ext cx="35719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3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00364" y="3000372"/>
            <a:ext cx="35719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1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00562" y="3000372"/>
            <a:ext cx="35719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3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15008" y="3000372"/>
            <a:ext cx="35719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2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29454" y="3000372"/>
            <a:ext cx="35719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3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28728" y="3714752"/>
            <a:ext cx="35719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2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28926" y="3714752"/>
            <a:ext cx="35719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1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ПОНЯТИЕ ОБ ИМЕНИ СУЩЕСТВИТЕЛЬНОМ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Имя существительное – часть речи, отвечающая на вопросы </a:t>
            </a:r>
            <a:r>
              <a:rPr lang="ru-RU" sz="4000" dirty="0" smtClean="0">
                <a:solidFill>
                  <a:srgbClr val="FF0000"/>
                </a:solidFill>
              </a:rPr>
              <a:t>КТО? ЧТО?</a:t>
            </a:r>
            <a:r>
              <a:rPr lang="ru-RU" sz="4000" dirty="0" smtClean="0"/>
              <a:t>, обозначающая предмет: КНИГА, СТОЛ, ОКНО.</a:t>
            </a:r>
            <a:endParaRPr lang="ru-RU" sz="4000" dirty="0"/>
          </a:p>
        </p:txBody>
      </p:sp>
      <p:pic>
        <p:nvPicPr>
          <p:cNvPr id="4" name="Рисунок 3" descr="kniga_580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500570"/>
            <a:ext cx="3214678" cy="2144966"/>
          </a:xfrm>
          <a:prstGeom prst="rect">
            <a:avLst/>
          </a:prstGeom>
        </p:spPr>
      </p:pic>
      <p:pic>
        <p:nvPicPr>
          <p:cNvPr id="6" name="Рисунок 5" descr="139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4506017"/>
            <a:ext cx="2928958" cy="2100984"/>
          </a:xfrm>
          <a:prstGeom prst="rect">
            <a:avLst/>
          </a:prstGeom>
        </p:spPr>
      </p:pic>
      <p:pic>
        <p:nvPicPr>
          <p:cNvPr id="7" name="Рисунок 6" descr="okno_dream.jpg"/>
          <p:cNvPicPr>
            <a:picLocks noChangeAspect="1"/>
          </p:cNvPicPr>
          <p:nvPr/>
        </p:nvPicPr>
        <p:blipFill>
          <a:blip r:embed="rId4" cstate="print"/>
          <a:srcRect t="3291"/>
          <a:stretch>
            <a:fillRect/>
          </a:stretch>
        </p:blipFill>
        <p:spPr>
          <a:xfrm>
            <a:off x="6643702" y="4500570"/>
            <a:ext cx="2286003" cy="20993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Найти среди написанных слов имена существительные и подчеркнуть их одной чертой:</a:t>
            </a:r>
          </a:p>
          <a:p>
            <a:pPr algn="ctr">
              <a:buNone/>
            </a:pPr>
            <a:endParaRPr lang="ru-RU" sz="2800" dirty="0" smtClean="0"/>
          </a:p>
          <a:p>
            <a:pPr marL="273050" indent="-3175" algn="just">
              <a:buNone/>
            </a:pPr>
            <a:r>
              <a:rPr lang="ru-RU" sz="4000" dirty="0" smtClean="0"/>
              <a:t>Халат, </a:t>
            </a:r>
            <a:r>
              <a:rPr lang="ru-RU" sz="4000" dirty="0" err="1" smtClean="0"/>
              <a:t>розовый</a:t>
            </a:r>
            <a:r>
              <a:rPr lang="ru-RU" sz="4000" dirty="0" smtClean="0"/>
              <a:t>, висит, плачет, берёза, красивая, </a:t>
            </a:r>
            <a:r>
              <a:rPr lang="ru-RU" sz="4000" dirty="0" err="1" smtClean="0"/>
              <a:t>голубое</a:t>
            </a:r>
            <a:r>
              <a:rPr lang="ru-RU" sz="4000" dirty="0" smtClean="0"/>
              <a:t>, небо, кричит, пишет, рука, белая, синее, идёт, зима.</a:t>
            </a:r>
          </a:p>
        </p:txBody>
      </p:sp>
      <p:sp>
        <p:nvSpPr>
          <p:cNvPr id="4" name="Управляющая кнопка: возврат 3">
            <a:hlinkClick r:id="" action="ppaction://hlinkshowjump?jump=firstslide" highlightClick="1"/>
          </p:cNvPr>
          <p:cNvSpPr/>
          <p:nvPr/>
        </p:nvSpPr>
        <p:spPr>
          <a:xfrm>
            <a:off x="8286776" y="6000768"/>
            <a:ext cx="642942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74308" y="371475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358082" y="4357694"/>
            <a:ext cx="11430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429256" y="4929198"/>
            <a:ext cx="107157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714744" y="5572140"/>
            <a:ext cx="107157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500034" y="5929330"/>
            <a:ext cx="235745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ПРОВЕРКА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857224" y="4357694"/>
            <a:ext cx="150019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500" dirty="0" smtClean="0">
                <a:latin typeface="Arial Black" pitchFamily="34" charset="0"/>
              </a:rPr>
              <a:t>РОД ИМЁН СУЩЕСТВИТЕЛЬНЫХ</a:t>
            </a:r>
            <a:endParaRPr lang="ru-RU" sz="45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Мужской род – ОН, МОЙ.</a:t>
            </a:r>
          </a:p>
          <a:p>
            <a:endParaRPr lang="ru-RU" sz="4000" dirty="0" smtClean="0"/>
          </a:p>
          <a:p>
            <a:r>
              <a:rPr lang="ru-RU" sz="4000" dirty="0" smtClean="0"/>
              <a:t>Женский род – ОНА, МОЯ.</a:t>
            </a:r>
          </a:p>
          <a:p>
            <a:endParaRPr lang="ru-RU" sz="4000" dirty="0" smtClean="0"/>
          </a:p>
          <a:p>
            <a:r>
              <a:rPr lang="ru-RU" sz="4000" dirty="0" smtClean="0"/>
              <a:t>Средний род – ОНО, МОЁ.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Распределить имена существительные по родам в три столика: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92880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Брат,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643042" y="1928802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земля</a:t>
            </a:r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28926" y="192880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лицо,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71934" y="192880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окно,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143504" y="1928802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стена,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357950" y="1928802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цветок,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786710" y="1928802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шапка,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71472" y="2357430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шарф,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785918" y="2357430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пальто,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3214678" y="2357430"/>
            <a:ext cx="958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кот,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000496" y="2357430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корова,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429256" y="2357430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солнце.</a:t>
            </a:r>
            <a:endParaRPr lang="ru-RU" sz="3200" dirty="0"/>
          </a:p>
        </p:txBody>
      </p:sp>
      <p:sp>
        <p:nvSpPr>
          <p:cNvPr id="17" name="Управляющая кнопка: возврат 16">
            <a:hlinkClick r:id="" action="ppaction://hlinkshowjump?jump=firstslide" highlightClick="1"/>
          </p:cNvPr>
          <p:cNvSpPr/>
          <p:nvPr/>
        </p:nvSpPr>
        <p:spPr>
          <a:xfrm>
            <a:off x="7858148" y="5786454"/>
            <a:ext cx="857256" cy="78581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7158" y="5929330"/>
            <a:ext cx="300039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Проверка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2910" y="2928934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М.р.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16262" y="2928934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Ж.р.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30972" y="2928934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Ср.р.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-0.00295 0.218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22222E-6 L 0.24219 0.2178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10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222E-6 L 0.47048 0.2178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" y="1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0.3507 0.2601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13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4 0.01875 L -0.14444 0.260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2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-0.6592 0.2601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" y="13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-0.4375 0.3020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" y="15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1458 0.2395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12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.58108 0.2395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" y="12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-0.28194 0.2817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" y="14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-0.02344 0.2817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14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0.17882 0.2817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500" dirty="0" smtClean="0">
                <a:latin typeface="Arial Black" pitchFamily="34" charset="0"/>
              </a:rPr>
              <a:t>ЧИСЛО ИМЁН СУЩЕСТВИТЕЛЬНЫХ</a:t>
            </a:r>
            <a:endParaRPr lang="ru-RU" sz="45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36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cs typeface="Arial" pitchFamily="34" charset="0"/>
              </a:rPr>
              <a:t>Имена существительные изменяются по числам:</a:t>
            </a:r>
          </a:p>
          <a:p>
            <a:pPr algn="ctr">
              <a:buNone/>
            </a:pPr>
            <a:r>
              <a:rPr lang="ru-RU" sz="3200" dirty="0" smtClean="0">
                <a:cs typeface="Arial" pitchFamily="34" charset="0"/>
              </a:rPr>
              <a:t>единственное			множественное</a:t>
            </a:r>
            <a:endParaRPr lang="ru-RU" sz="3200" dirty="0">
              <a:cs typeface="Arial" pitchFamily="34" charset="0"/>
            </a:endParaRPr>
          </a:p>
          <a:p>
            <a:pPr algn="ctr">
              <a:buNone/>
            </a:pPr>
            <a:r>
              <a:rPr lang="ru-RU" sz="3200" dirty="0" smtClean="0">
                <a:cs typeface="Arial" pitchFamily="34" charset="0"/>
              </a:rPr>
              <a:t>(ед.ч.)				   (мн.ч.)</a:t>
            </a:r>
          </a:p>
          <a:p>
            <a:pPr algn="ctr">
              <a:buNone/>
            </a:pPr>
            <a:r>
              <a:rPr lang="ru-RU" sz="3200" dirty="0" smtClean="0">
                <a:cs typeface="Arial" pitchFamily="34" charset="0"/>
              </a:rPr>
              <a:t>рыба				   рыбы</a:t>
            </a:r>
          </a:p>
          <a:p>
            <a:pPr algn="ctr">
              <a:buNone/>
            </a:pPr>
            <a:r>
              <a:rPr lang="ru-RU" sz="3200" dirty="0" smtClean="0">
                <a:cs typeface="Arial" pitchFamily="34" charset="0"/>
              </a:rPr>
              <a:t>врач					   врачи</a:t>
            </a:r>
          </a:p>
          <a:p>
            <a:pPr algn="ctr">
              <a:buNone/>
            </a:pPr>
            <a:r>
              <a:rPr lang="ru-RU" sz="3200" dirty="0" smtClean="0">
                <a:cs typeface="Arial" pitchFamily="34" charset="0"/>
              </a:rPr>
              <a:t> окно	  		            окна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4357694"/>
            <a:ext cx="214314" cy="2857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4929198"/>
            <a:ext cx="214314" cy="2857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60392" y="5532234"/>
            <a:ext cx="214314" cy="2857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215206" y="4357694"/>
            <a:ext cx="285752" cy="2857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286644" y="4944964"/>
            <a:ext cx="214314" cy="2857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215206" y="5540608"/>
            <a:ext cx="214314" cy="2857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Распределить имена существительные по числам в два столбика: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1685908" cy="4933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Берёза,</a:t>
            </a:r>
            <a:endParaRPr lang="ru-RU" sz="3200" dirty="0"/>
          </a:p>
        </p:txBody>
      </p:sp>
      <p:sp>
        <p:nvSpPr>
          <p:cNvPr id="4" name="Управляющая кнопка: возврат 3">
            <a:hlinkClick r:id="" action="ppaction://hlinkshowjump?jump=firstslide" highlightClick="1"/>
          </p:cNvPr>
          <p:cNvSpPr/>
          <p:nvPr/>
        </p:nvSpPr>
        <p:spPr>
          <a:xfrm>
            <a:off x="8286776" y="6000768"/>
            <a:ext cx="642942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957398" y="1935480"/>
            <a:ext cx="1685908" cy="4933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200" dirty="0" smtClean="0"/>
              <a:t>арбузы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457596" y="1928802"/>
            <a:ext cx="1543032" cy="4933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200" dirty="0" smtClean="0"/>
              <a:t>столы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743480" y="1928802"/>
            <a:ext cx="1185842" cy="4933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200" dirty="0" smtClean="0"/>
              <a:t>стул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743612" y="1928802"/>
            <a:ext cx="1543032" cy="4933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200" dirty="0" smtClean="0"/>
              <a:t>мешок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7215206" y="1928802"/>
            <a:ext cx="1714512" cy="4933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200" dirty="0" smtClean="0"/>
              <a:t>сапоги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537012" y="2506984"/>
            <a:ext cx="1177468" cy="4933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200" dirty="0" smtClean="0"/>
              <a:t>вазы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785918" y="2506984"/>
            <a:ext cx="1685908" cy="4933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200" dirty="0" smtClean="0"/>
              <a:t>дверь.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58" y="5929330"/>
            <a:ext cx="300039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Проверка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6286512" y="3143248"/>
            <a:ext cx="1685908" cy="4933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200" dirty="0" smtClean="0">
                <a:solidFill>
                  <a:srgbClr val="FF0000"/>
                </a:solidFill>
              </a:rPr>
              <a:t>Мн.ч.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1814522" y="3143248"/>
            <a:ext cx="1685908" cy="4933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200" dirty="0" smtClean="0">
                <a:solidFill>
                  <a:srgbClr val="FF0000"/>
                </a:solidFill>
              </a:rPr>
              <a:t>Ед.ч.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605 0.24143 " pathEditMode="relative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2453 L 0.46458 0.244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11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2755 L 0.30712 0.287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13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2546 L -0.31979 0.2879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13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2662 L -0.44896 0.3298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" y="15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2546 L -0.11701 0.3298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15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2592 L 0.63681 0.287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13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78 0.03194 L -0.00017 0.2817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ОДУШЕВЛЁННЫЕ И НЕОДУШЕВЛЁННЫЕ ИМЕНА СУЩЕСТВИТЕЛЬНЫЕ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Имена существительные, отвечающие на вопрос </a:t>
            </a:r>
            <a:r>
              <a:rPr lang="ru-RU" sz="2800" dirty="0" smtClean="0">
                <a:solidFill>
                  <a:srgbClr val="FF0000"/>
                </a:solidFill>
              </a:rPr>
              <a:t>КТО?</a:t>
            </a:r>
            <a:r>
              <a:rPr lang="ru-RU" sz="2800" dirty="0" smtClean="0"/>
              <a:t> называются одушевлённые. </a:t>
            </a:r>
          </a:p>
          <a:p>
            <a:r>
              <a:rPr lang="ru-RU" sz="2800" dirty="0" smtClean="0"/>
              <a:t>Имена существительные, отвечающие на вопрос </a:t>
            </a:r>
            <a:r>
              <a:rPr lang="ru-RU" sz="2800" dirty="0" smtClean="0">
                <a:solidFill>
                  <a:srgbClr val="FF0000"/>
                </a:solidFill>
              </a:rPr>
              <a:t>ЧТО?</a:t>
            </a:r>
            <a:r>
              <a:rPr lang="ru-RU" sz="2800" dirty="0" smtClean="0"/>
              <a:t> называются неодушевлённые. 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          КТО? </a:t>
            </a:r>
            <a:r>
              <a:rPr lang="ru-RU" sz="2800" dirty="0" smtClean="0"/>
              <a:t>КОТ </a:t>
            </a:r>
            <a:r>
              <a:rPr lang="ru-RU" sz="2800" dirty="0" smtClean="0">
                <a:solidFill>
                  <a:srgbClr val="FF0000"/>
                </a:solidFill>
              </a:rPr>
              <a:t>                            ЧТО?  </a:t>
            </a:r>
            <a:r>
              <a:rPr lang="ru-RU" sz="2800" dirty="0" smtClean="0"/>
              <a:t>СТУЛ</a:t>
            </a:r>
            <a:r>
              <a:rPr lang="ru-RU" dirty="0" smtClean="0">
                <a:solidFill>
                  <a:srgbClr val="FF0000"/>
                </a:solidFill>
              </a:rPr>
              <a:t>                               ЧТО?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Ко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4357695"/>
            <a:ext cx="3333750" cy="25003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Сту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4357694"/>
            <a:ext cx="3214710" cy="2500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643050"/>
          </a:xfrm>
        </p:spPr>
        <p:txBody>
          <a:bodyPr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ru-RU" sz="3600" dirty="0" smtClean="0"/>
              <a:t>Распределить имена существительные, отвечающие на вопросы </a:t>
            </a:r>
            <a:r>
              <a:rPr lang="ru-RU" sz="3600" dirty="0" smtClean="0">
                <a:solidFill>
                  <a:srgbClr val="FF0000"/>
                </a:solidFill>
              </a:rPr>
              <a:t>КТО?, ЧТО?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в два столбика:</a:t>
            </a:r>
            <a:endParaRPr lang="ru-RU" sz="3600" dirty="0"/>
          </a:p>
        </p:txBody>
      </p:sp>
      <p:sp>
        <p:nvSpPr>
          <p:cNvPr id="4" name="Управляющая кнопка: возврат 3">
            <a:hlinkClick r:id="" action="ppaction://hlinkshowjump?jump=firstslide" highlightClick="1"/>
          </p:cNvPr>
          <p:cNvSpPr/>
          <p:nvPr/>
        </p:nvSpPr>
        <p:spPr>
          <a:xfrm>
            <a:off x="8286776" y="6000768"/>
            <a:ext cx="642942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14348" y="1857364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Диван,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143108" y="1857364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воробей,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000496" y="1857364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берёза</a:t>
            </a:r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00694" y="1857364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город</a:t>
            </a:r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786578" y="1857364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девочка</a:t>
            </a:r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2500306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заяц</a:t>
            </a:r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785918" y="2500306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корова</a:t>
            </a:r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357554" y="2500306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лопата</a:t>
            </a:r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857752" y="2500306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машина</a:t>
            </a:r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643702" y="2500306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собака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142976" y="3071810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Кто?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00760" y="3071810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Что?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7158" y="5786454"/>
            <a:ext cx="271464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Проверка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0.54063 0.218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" y="1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-0.16667 0.2180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10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4 0.0081 L 0.18525 0.260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12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63 -0.00232 L 0.02119 0.3020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5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02 0.0081 L -0.66667 0.259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12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0.00879 L 0.04045 0.208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1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2963 L -0.10417 0.2398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0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0.02963 L 0.25556 0.250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1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76 0.00879 L 0.07587 0.2923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14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77778E-6 L -0.62205 0.28356 " pathEditMode="relative" ptsTypes="AA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7" grpId="1"/>
      <p:bldP spid="5" grpId="1"/>
      <p:bldP spid="6" grpId="1"/>
      <p:bldP spid="8" grpId="1"/>
      <p:bldP spid="9" grpId="1"/>
      <p:bldP spid="10" grpId="0"/>
      <p:bldP spid="12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980</TotalTime>
  <Words>696</Words>
  <Application>Microsoft Office PowerPoint</Application>
  <PresentationFormat>Экран (4:3)</PresentationFormat>
  <Paragraphs>226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ЧАСТЬ РЕЧИ –  ИМЯ СУЩЕСТВИТЕЛЬНОЕ</vt:lpstr>
      <vt:lpstr>ПОНЯТИЕ ОБ ИМЕНИ СУЩЕСТВИТЕЛЬНОМ</vt:lpstr>
      <vt:lpstr>Слайд 3</vt:lpstr>
      <vt:lpstr>РОД ИМЁН СУЩЕСТВИТЕЛЬНЫХ</vt:lpstr>
      <vt:lpstr>Распределить имена существительные по родам в три столика:</vt:lpstr>
      <vt:lpstr>ЧИСЛО ИМЁН СУЩЕСТВИТЕЛЬНЫХ</vt:lpstr>
      <vt:lpstr>Распределить имена существительные по числам в два столбика:</vt:lpstr>
      <vt:lpstr>ОДУШЕВЛЁННЫЕ И НЕОДУШЕВЛЁННЫЕ ИМЕНА СУЩЕСТВИТЕЛЬНЫЕ</vt:lpstr>
      <vt:lpstr>Распределить имена существительные, отвечающие на вопросы КТО?, ЧТО?  в два столбика:</vt:lpstr>
      <vt:lpstr>СОБСТВЕННЫЕ И НАРИЦАТЕЛЬНЫЕ ИМЕНА СУЩЕСТВИТЕЛЬНЫЕ</vt:lpstr>
      <vt:lpstr>Слайд 11</vt:lpstr>
      <vt:lpstr>ПАДЕЖИ ИМЁН СУЩЕСТВИТЕЛЬНЫХ</vt:lpstr>
      <vt:lpstr>Изменить по падежам слова:</vt:lpstr>
      <vt:lpstr>ТРИ СКЛОНЕНИЯ ИМЁН СУЩЕСТВИТЕЛЬНЫХ</vt:lpstr>
      <vt:lpstr>Определить склонение в именах существительных: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ЧАСТЬ РЕЧИ –  ИМЯ СУЩЕСТВИТЕЛЬНОЕ</dc:title>
  <dc:creator>Елена</dc:creator>
  <cp:lastModifiedBy>Скворцова Ю.С.</cp:lastModifiedBy>
  <cp:revision>128</cp:revision>
  <dcterms:created xsi:type="dcterms:W3CDTF">2010-11-01T12:03:14Z</dcterms:created>
  <dcterms:modified xsi:type="dcterms:W3CDTF">2012-03-26T07:27:15Z</dcterms:modified>
</cp:coreProperties>
</file>