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notesMasterIdLst>
    <p:notesMasterId r:id="rId10"/>
  </p:notesMasterIdLst>
  <p:handoutMasterIdLst>
    <p:handoutMasterId r:id="rId11"/>
  </p:handout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ru-RU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endParaRPr lang="ru-RU"/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ru-RU"/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9D68BD69-DD0C-49CB-9898-27EA2482852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ru-RU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endParaRPr lang="ru-RU"/>
          </a:p>
        </p:txBody>
      </p:sp>
      <p:sp>
        <p:nvSpPr>
          <p:cNvPr id="132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2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2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ru-RU"/>
          </a:p>
        </p:txBody>
      </p:sp>
      <p:sp>
        <p:nvSpPr>
          <p:cNvPr id="132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C16EF5D7-078D-4D28-BBBB-9BA48DEB945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BACF1D-3E83-46E9-88CF-6437F9264119}" type="slidenum">
              <a:rPr lang="ru-RU"/>
              <a:pPr/>
              <a:t>2</a:t>
            </a:fld>
            <a:endParaRPr lang="ru-RU"/>
          </a:p>
        </p:txBody>
      </p:sp>
      <p:sp>
        <p:nvSpPr>
          <p:cNvPr id="1341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027DB4-247B-4B9E-A402-F83591D6A421}" type="slidenum">
              <a:rPr lang="ru-RU"/>
              <a:pPr/>
              <a:t>3</a:t>
            </a:fld>
            <a:endParaRPr lang="ru-RU"/>
          </a:p>
        </p:txBody>
      </p:sp>
      <p:sp>
        <p:nvSpPr>
          <p:cNvPr id="135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AE7E26-9B3C-4527-AF74-B1D45FF6492B}" type="slidenum">
              <a:rPr lang="ru-RU"/>
              <a:pPr/>
              <a:t>4</a:t>
            </a:fld>
            <a:endParaRPr lang="ru-RU"/>
          </a:p>
        </p:txBody>
      </p:sp>
      <p:sp>
        <p:nvSpPr>
          <p:cNvPr id="136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41FEF9-5041-425D-982E-F55593E7EDA3}" type="slidenum">
              <a:rPr lang="ru-RU"/>
              <a:pPr/>
              <a:t>5</a:t>
            </a:fld>
            <a:endParaRPr lang="ru-RU"/>
          </a:p>
        </p:txBody>
      </p:sp>
      <p:sp>
        <p:nvSpPr>
          <p:cNvPr id="1372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6ED3E6-C048-4378-AAE0-F52DA42BAA67}" type="slidenum">
              <a:rPr lang="ru-RU"/>
              <a:pPr/>
              <a:t>6</a:t>
            </a:fld>
            <a:endParaRPr lang="ru-RU"/>
          </a:p>
        </p:txBody>
      </p:sp>
      <p:sp>
        <p:nvSpPr>
          <p:cNvPr id="138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C5C3F4-25F1-408F-B396-855457F7923F}" type="slidenum">
              <a:rPr lang="ru-RU"/>
              <a:pPr/>
              <a:t>7</a:t>
            </a:fld>
            <a:endParaRPr lang="ru-RU"/>
          </a:p>
        </p:txBody>
      </p:sp>
      <p:sp>
        <p:nvSpPr>
          <p:cNvPr id="139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7B8CAE-E15F-4BF1-A57F-1B890CCAA547}" type="slidenum">
              <a:rPr lang="ru-RU"/>
              <a:pPr/>
              <a:t>8</a:t>
            </a:fld>
            <a:endParaRPr lang="ru-RU"/>
          </a:p>
        </p:txBody>
      </p:sp>
      <p:sp>
        <p:nvSpPr>
          <p:cNvPr id="140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5E63FA8-DB79-4A32-8DEC-0B01E4F94DB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EB51C8-F84C-4A02-9F22-6C7EAB9CB68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83359-550A-4672-AEA6-05C92435D4F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A663617-D6BD-41DE-83F8-4D29CF16625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9F0D74-A3C6-449E-AE89-2ECD9DEFBF4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1C37A2-C763-415F-9914-DFCA961BADB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C8C72B-432A-4A0E-A7D4-10CBDCCB03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BB1FA-0E17-4AAB-BAF9-143355F3C3D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BCAF97-70B6-48AF-82EE-6691A64A4E4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272BE-80D7-4D5B-8A29-5C43F81CA8A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E108BE-7AFC-4C96-AC7F-CDB657F32C8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748D20-FCC0-46C0-ACAB-FF57323CA4B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endParaRPr lang="ru-RU"/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endParaRPr lang="ru-RU"/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fld id="{5D4EB4FA-638F-4D5D-8BD6-BCE1A53D4A42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95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5955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323850" y="1052513"/>
            <a:ext cx="7632700" cy="1470025"/>
          </a:xfrm>
        </p:spPr>
        <p:txBody>
          <a:bodyPr/>
          <a:lstStyle/>
          <a:p>
            <a:pPr eaLnBrk="1" hangingPunct="1"/>
            <a:r>
              <a:rPr lang="ru-RU" sz="8600" smtClean="0">
                <a:solidFill>
                  <a:srgbClr val="7030A0"/>
                </a:solidFill>
              </a:rPr>
              <a:t>КР          ВАТЬ</a:t>
            </a:r>
          </a:p>
        </p:txBody>
      </p:sp>
      <p:sp>
        <p:nvSpPr>
          <p:cNvPr id="125956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68313" y="-171450"/>
            <a:ext cx="6400800" cy="647700"/>
          </a:xfrm>
        </p:spPr>
        <p:txBody>
          <a:bodyPr/>
          <a:lstStyle/>
          <a:p>
            <a:pPr marL="0" indent="0" algn="ctr" eaLnBrk="1" hangingPunct="1">
              <a:lnSpc>
                <a:spcPct val="150000"/>
              </a:lnSpc>
              <a:buFontTx/>
              <a:buNone/>
            </a:pPr>
            <a:r>
              <a:rPr lang="ru-RU" sz="4800" smtClean="0">
                <a:solidFill>
                  <a:srgbClr val="002060"/>
                </a:solidFill>
              </a:rPr>
              <a:t>П</a:t>
            </a:r>
          </a:p>
          <a:p>
            <a:pPr marL="0" indent="0" algn="ctr" eaLnBrk="1" hangingPunct="1">
              <a:lnSpc>
                <a:spcPct val="150000"/>
              </a:lnSpc>
              <a:buFontTx/>
              <a:buNone/>
            </a:pPr>
            <a:endParaRPr lang="ru-RU" sz="4800" smtClean="0">
              <a:solidFill>
                <a:srgbClr val="002060"/>
              </a:solidFill>
            </a:endParaRPr>
          </a:p>
          <a:p>
            <a:pPr marL="0" indent="0" algn="ctr" eaLnBrk="1" hangingPunct="1">
              <a:lnSpc>
                <a:spcPct val="150000"/>
              </a:lnSpc>
              <a:buFontTx/>
              <a:buNone/>
            </a:pPr>
            <a:r>
              <a:rPr lang="ru-RU" sz="4800" smtClean="0">
                <a:solidFill>
                  <a:srgbClr val="002060"/>
                </a:solidFill>
              </a:rPr>
              <a:t>Д</a:t>
            </a:r>
          </a:p>
          <a:p>
            <a:pPr marL="0" indent="0" algn="ctr" eaLnBrk="1" hangingPunct="1">
              <a:buFontTx/>
              <a:buNone/>
            </a:pPr>
            <a:r>
              <a:rPr lang="ru-RU" sz="4800" smtClean="0">
                <a:solidFill>
                  <a:srgbClr val="002060"/>
                </a:solidFill>
              </a:rPr>
              <a:t>У</a:t>
            </a:r>
          </a:p>
          <a:p>
            <a:pPr marL="0" indent="0" algn="ctr" eaLnBrk="1" hangingPunct="1">
              <a:buFontTx/>
              <a:buNone/>
            </a:pPr>
            <a:r>
              <a:rPr lang="ru-RU" sz="4800" smtClean="0">
                <a:solidFill>
                  <a:srgbClr val="002060"/>
                </a:solidFill>
              </a:rPr>
              <a:t>Ш</a:t>
            </a:r>
          </a:p>
          <a:p>
            <a:pPr marL="0" indent="0" algn="ctr" eaLnBrk="1" hangingPunct="1">
              <a:buFontTx/>
              <a:buNone/>
            </a:pPr>
            <a:r>
              <a:rPr lang="ru-RU" sz="4800" smtClean="0">
                <a:solidFill>
                  <a:srgbClr val="002060"/>
                </a:solidFill>
              </a:rPr>
              <a:t>К</a:t>
            </a:r>
          </a:p>
          <a:p>
            <a:pPr marL="0" indent="0" algn="ctr" eaLnBrk="1" hangingPunct="1">
              <a:buFontTx/>
              <a:buNone/>
            </a:pPr>
            <a:r>
              <a:rPr lang="ru-RU" sz="4800" smtClean="0">
                <a:solidFill>
                  <a:srgbClr val="002060"/>
                </a:solidFill>
              </a:rPr>
              <a:t>А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771775" y="188913"/>
            <a:ext cx="5472113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0"/>
            <a:ext cx="7772400" cy="1470025"/>
          </a:xfrm>
        </p:spPr>
        <p:txBody>
          <a:bodyPr/>
          <a:lstStyle/>
          <a:p>
            <a:r>
              <a:rPr lang="ru-RU" sz="6000"/>
              <a:t>Кровать</a:t>
            </a:r>
          </a:p>
        </p:txBody>
      </p:sp>
      <p:pic>
        <p:nvPicPr>
          <p:cNvPr id="2052" name="Picture 4" descr="reethirah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6375" y="1700213"/>
            <a:ext cx="6191250" cy="4648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i="1"/>
              <a:t>Лексическое значение: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b="1" i="1" u="sng"/>
              <a:t>Кровать</a:t>
            </a:r>
            <a:r>
              <a:rPr lang="ru-RU"/>
              <a:t> — предмет мебели, предназначенный для сна. Кровать обычно располагается в спальне, где она составляет основу интерьера. По одной из версий слово «кровать» происходит от слова «кров». Согласно Фасмеру, это слово происходит из древнегреческого κράββατος </a:t>
            </a:r>
            <a:endParaRPr lang="ru-RU" b="1"/>
          </a:p>
          <a:p>
            <a:pPr>
              <a:buFont typeface="Wingdings" pitchFamily="2" charset="2"/>
              <a:buNone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/>
              <a:t>Вариации кровати: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Кровать допускает некоторые вариации, среди которых наиболее известны: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Раскладывающийся диван (диван-кровать).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Раскладывающееся кресло (кресло-кровать). </a:t>
            </a:r>
          </a:p>
          <a:p>
            <a:pPr>
              <a:lnSpc>
                <a:spcPct val="90000"/>
              </a:lnSpc>
            </a:pPr>
            <a:r>
              <a:rPr lang="ru-RU" sz="2400"/>
              <a:t>Раскладушка </a:t>
            </a:r>
          </a:p>
          <a:p>
            <a:pPr>
              <a:lnSpc>
                <a:spcPct val="90000"/>
              </a:lnSpc>
            </a:pPr>
            <a:r>
              <a:rPr lang="ru-RU" sz="2400"/>
              <a:t>Нары </a:t>
            </a:r>
          </a:p>
          <a:p>
            <a:pPr>
              <a:lnSpc>
                <a:spcPct val="90000"/>
              </a:lnSpc>
            </a:pPr>
            <a:r>
              <a:rPr lang="ru-RU" sz="2400"/>
              <a:t>Гамак</a:t>
            </a:r>
          </a:p>
          <a:p>
            <a:pPr>
              <a:lnSpc>
                <a:spcPct val="90000"/>
              </a:lnSpc>
            </a:pPr>
            <a:r>
              <a:rPr lang="ru-RU" sz="2400"/>
              <a:t>Кровать с водяным матрасом </a:t>
            </a:r>
          </a:p>
          <a:p>
            <a:pPr>
              <a:lnSpc>
                <a:spcPct val="90000"/>
              </a:lnSpc>
            </a:pPr>
            <a:r>
              <a:rPr lang="ru-RU" sz="2400"/>
              <a:t>Тахта </a:t>
            </a:r>
          </a:p>
          <a:p>
            <a:pPr>
              <a:lnSpc>
                <a:spcPct val="90000"/>
              </a:lnSpc>
            </a:pPr>
            <a:r>
              <a:rPr lang="ru-RU" sz="2400"/>
              <a:t>Двухъярусная кровать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956" name="Picture 4" descr="conradmaldivesrangaliis"/>
          <p:cNvPicPr>
            <a:picLocks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9388" y="115888"/>
            <a:ext cx="8713787" cy="65532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i="1"/>
              <a:t>Однокоренные слова: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989138"/>
            <a:ext cx="82296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4400"/>
              <a:t>Кровать – кроватка, кроваточка, кроватный, кроватища,кроватишка,кроватный(плед),прикроватный  (стол).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i="1"/>
              <a:t>Фонетический разбор: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/>
              <a:t>Кровать – 2сл.,7б.,6зв.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к – </a:t>
            </a:r>
            <a:r>
              <a:rPr lang="en-US" sz="2800"/>
              <a:t>[ </a:t>
            </a:r>
            <a:r>
              <a:rPr lang="ru-RU" sz="2800"/>
              <a:t>к </a:t>
            </a:r>
            <a:r>
              <a:rPr lang="en-US" sz="2800"/>
              <a:t>]</a:t>
            </a:r>
            <a:r>
              <a:rPr lang="ru-RU" sz="2800"/>
              <a:t> – согл.,тв.,гл.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Р – </a:t>
            </a:r>
            <a:r>
              <a:rPr lang="en-US" sz="2800"/>
              <a:t>[</a:t>
            </a:r>
            <a:r>
              <a:rPr lang="ru-RU" sz="2800"/>
              <a:t> р</a:t>
            </a:r>
            <a:r>
              <a:rPr lang="en-US" sz="2800"/>
              <a:t>]</a:t>
            </a:r>
            <a:r>
              <a:rPr lang="ru-RU" sz="2800"/>
              <a:t> – согл.,тв.,зв.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О – </a:t>
            </a:r>
            <a:r>
              <a:rPr lang="en-US" sz="2800"/>
              <a:t>[</a:t>
            </a:r>
            <a:r>
              <a:rPr lang="ru-RU" sz="2800"/>
              <a:t> а </a:t>
            </a:r>
            <a:r>
              <a:rPr lang="en-US" sz="2800"/>
              <a:t>]</a:t>
            </a:r>
            <a:r>
              <a:rPr lang="ru-RU" sz="2800"/>
              <a:t> – гл.,безуд.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В –</a:t>
            </a:r>
            <a:r>
              <a:rPr lang="en-US" sz="2800"/>
              <a:t> [</a:t>
            </a:r>
            <a:r>
              <a:rPr lang="ru-RU" sz="2800"/>
              <a:t> в </a:t>
            </a:r>
            <a:r>
              <a:rPr lang="en-US" sz="2800"/>
              <a:t>]</a:t>
            </a:r>
            <a:r>
              <a:rPr lang="ru-RU" sz="2800"/>
              <a:t>  - согл.,тв.,зв.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А – </a:t>
            </a:r>
            <a:r>
              <a:rPr lang="en-US" sz="2800"/>
              <a:t>[</a:t>
            </a:r>
            <a:r>
              <a:rPr lang="ru-RU" sz="2800"/>
              <a:t> а </a:t>
            </a:r>
            <a:r>
              <a:rPr lang="en-US" sz="2800"/>
              <a:t>]</a:t>
            </a:r>
            <a:r>
              <a:rPr lang="ru-RU" sz="2800"/>
              <a:t> – гл.,уд.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Т – </a:t>
            </a:r>
            <a:r>
              <a:rPr lang="en-US" sz="2800"/>
              <a:t>[</a:t>
            </a:r>
            <a:r>
              <a:rPr lang="ru-RU" sz="2800"/>
              <a:t> т</a:t>
            </a:r>
            <a:r>
              <a:rPr lang="en-US" sz="2800"/>
              <a:t>’</a:t>
            </a:r>
            <a:r>
              <a:rPr lang="ru-RU" sz="2800"/>
              <a:t> </a:t>
            </a:r>
            <a:r>
              <a:rPr lang="en-US" sz="2800"/>
              <a:t>]</a:t>
            </a:r>
            <a:r>
              <a:rPr lang="ru-RU" sz="2800"/>
              <a:t> – согл.,мягк.,гл.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Ь</a:t>
            </a:r>
            <a:r>
              <a:rPr lang="en-US" sz="2800"/>
              <a:t> </a:t>
            </a:r>
            <a:r>
              <a:rPr lang="ru-RU" sz="2800"/>
              <a:t>-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1050" y="1773238"/>
            <a:ext cx="8229600" cy="41148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ru-RU"/>
              <a:t>На кровати спят люди.</a:t>
            </a:r>
          </a:p>
          <a:p>
            <a:pPr marL="609600" indent="-609600">
              <a:buFont typeface="Wingdings" pitchFamily="2" charset="2"/>
              <a:buNone/>
            </a:pPr>
            <a:r>
              <a:rPr lang="ru-RU"/>
              <a:t>(простое, распространённое, повествовательное)</a:t>
            </a:r>
          </a:p>
          <a:p>
            <a:pPr marL="609600" indent="-609600">
              <a:buFont typeface="Wingdings" pitchFamily="2" charset="2"/>
              <a:buNone/>
            </a:pPr>
            <a:r>
              <a:rPr lang="ru-RU"/>
              <a:t>Спят (где?) на кровати.</a:t>
            </a:r>
          </a:p>
          <a:p>
            <a:pPr marL="609600" indent="-609600">
              <a:buFont typeface="Wingdings" pitchFamily="2" charset="2"/>
              <a:buNone/>
            </a:pPr>
            <a:endParaRPr lang="ru-RU"/>
          </a:p>
          <a:p>
            <a:pPr marL="609600" indent="-609600">
              <a:buFont typeface="Wingdings" pitchFamily="2" charset="2"/>
              <a:buAutoNum type="arabicPeriod"/>
            </a:pPr>
            <a:endParaRPr lang="ru-RU"/>
          </a:p>
          <a:p>
            <a:pPr marL="609600" indent="-609600">
              <a:buFont typeface="Wingdings" pitchFamily="2" charset="2"/>
              <a:buAutoNum type="arabicPeriod"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Тексту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50</TotalTime>
  <Words>215</Words>
  <Application>Microsoft Office PowerPoint</Application>
  <PresentationFormat>Экран (4:3)</PresentationFormat>
  <Paragraphs>44</Paragraphs>
  <Slides>8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Tahoma</vt:lpstr>
      <vt:lpstr>Wingdings</vt:lpstr>
      <vt:lpstr>Текстура</vt:lpstr>
      <vt:lpstr>КР          ВАТЬ</vt:lpstr>
      <vt:lpstr>Кровать</vt:lpstr>
      <vt:lpstr>Лексическое значение:</vt:lpstr>
      <vt:lpstr>Вариации кровати:</vt:lpstr>
      <vt:lpstr>Слайд 5</vt:lpstr>
      <vt:lpstr>Однокоренные слова:</vt:lpstr>
      <vt:lpstr>Фонетический разбор: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Кровать</dc:title>
  <dc:creator>Admin</dc:creator>
  <cp:lastModifiedBy>Татьяна</cp:lastModifiedBy>
  <cp:revision>5</cp:revision>
  <dcterms:created xsi:type="dcterms:W3CDTF">2010-02-25T18:54:50Z</dcterms:created>
  <dcterms:modified xsi:type="dcterms:W3CDTF">2011-09-10T18:34:34Z</dcterms:modified>
</cp:coreProperties>
</file>