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6EE72-CA14-4426-A091-B5A76774506C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E29A-6DB8-4D1D-B147-47176D2E0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0E0B-79D4-41A9-9709-F83B345E2616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758B-701A-42E6-B0FC-D780F183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809"/>
            <a:ext cx="8280920" cy="62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285750"/>
            <a:ext cx="6000750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u="sng" smtClean="0">
                <a:solidFill>
                  <a:srgbClr val="FF0000"/>
                </a:solidFill>
              </a:rPr>
              <a:t>Предложение:</a:t>
            </a:r>
            <a:r>
              <a:rPr lang="ru-RU" sz="2400" u="sng" smtClean="0">
                <a:solidFill>
                  <a:srgbClr val="FF0000"/>
                </a:solidFill>
              </a:rPr>
              <a:t/>
            </a:r>
            <a:br>
              <a:rPr lang="ru-RU" sz="2400" u="sng" smtClean="0">
                <a:solidFill>
                  <a:srgbClr val="FF0000"/>
                </a:solidFill>
              </a:rPr>
            </a:br>
            <a:endParaRPr lang="ru-RU" sz="2400" u="sng" smtClean="0">
              <a:solidFill>
                <a:srgbClr val="FF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072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</a:rPr>
              <a:t>        </a:t>
            </a:r>
            <a:r>
              <a:rPr lang="ru-RU" i="1" baseline="-25000" smtClean="0">
                <a:solidFill>
                  <a:srgbClr val="0070C0"/>
                </a:solidFill>
              </a:rPr>
              <a:t>предл.</a:t>
            </a:r>
            <a:r>
              <a:rPr lang="ru-RU" i="1" smtClean="0">
                <a:solidFill>
                  <a:srgbClr val="0070C0"/>
                </a:solidFill>
              </a:rPr>
              <a:t>	  </a:t>
            </a:r>
            <a:r>
              <a:rPr lang="ru-RU" i="1" baseline="-25000" smtClean="0">
                <a:solidFill>
                  <a:srgbClr val="0070C0"/>
                </a:solidFill>
              </a:rPr>
              <a:t>прил.</a:t>
            </a:r>
            <a:r>
              <a:rPr lang="ru-RU" i="1" smtClean="0">
                <a:solidFill>
                  <a:srgbClr val="0070C0"/>
                </a:solidFill>
              </a:rPr>
              <a:t>	     </a:t>
            </a:r>
            <a:r>
              <a:rPr lang="ru-RU" i="1" baseline="-25000" smtClean="0">
                <a:solidFill>
                  <a:srgbClr val="0070C0"/>
                </a:solidFill>
              </a:rPr>
              <a:t>сущ.</a:t>
            </a:r>
            <a:r>
              <a:rPr lang="ru-RU" i="1" smtClean="0">
                <a:solidFill>
                  <a:srgbClr val="0070C0"/>
                </a:solidFill>
              </a:rPr>
              <a:t>	     </a:t>
            </a:r>
            <a:r>
              <a:rPr lang="ru-RU" i="1" baseline="-25000" smtClean="0">
                <a:solidFill>
                  <a:srgbClr val="0070C0"/>
                </a:solidFill>
              </a:rPr>
              <a:t>гл.,</a:t>
            </a:r>
            <a:r>
              <a:rPr lang="ru-RU" i="1" smtClean="0">
                <a:solidFill>
                  <a:srgbClr val="0070C0"/>
                </a:solidFill>
              </a:rPr>
              <a:t> </a:t>
            </a:r>
            <a:r>
              <a:rPr lang="ru-RU" i="1" baseline="-25000" smtClean="0">
                <a:solidFill>
                  <a:srgbClr val="0070C0"/>
                </a:solidFill>
              </a:rPr>
              <a:t> пр.в.</a:t>
            </a:r>
            <a:r>
              <a:rPr lang="ru-RU" i="1" smtClean="0">
                <a:solidFill>
                  <a:srgbClr val="0070C0"/>
                </a:solidFill>
              </a:rPr>
              <a:t>      </a:t>
            </a:r>
            <a:r>
              <a:rPr lang="ru-RU" i="1" baseline="-25000" smtClean="0">
                <a:solidFill>
                  <a:srgbClr val="0070C0"/>
                </a:solidFill>
              </a:rPr>
              <a:t>предл.</a:t>
            </a:r>
            <a:endParaRPr lang="ru-RU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70C0"/>
                </a:solidFill>
              </a:rPr>
              <a:t>	</a:t>
            </a:r>
            <a:r>
              <a:rPr lang="ru-RU" b="1" i="1" smtClean="0">
                <a:solidFill>
                  <a:srgbClr val="0070C0"/>
                </a:solidFill>
              </a:rPr>
              <a:t>    </a:t>
            </a:r>
            <a:r>
              <a:rPr lang="ru-RU" sz="3000" b="1" i="1" smtClean="0">
                <a:solidFill>
                  <a:srgbClr val="0070C0"/>
                </a:solidFill>
              </a:rPr>
              <a:t>На    другой   день    </a:t>
            </a:r>
            <a:r>
              <a:rPr lang="ru-RU" sz="3000" b="1" i="1" u="sng" smtClean="0">
                <a:solidFill>
                  <a:srgbClr val="0070C0"/>
                </a:solidFill>
              </a:rPr>
              <a:t> я  </a:t>
            </a:r>
            <a:r>
              <a:rPr lang="ru-RU" sz="3000" b="1" i="1" smtClean="0">
                <a:solidFill>
                  <a:srgbClr val="0070C0"/>
                </a:solidFill>
              </a:rPr>
              <a:t>   </a:t>
            </a:r>
            <a:r>
              <a:rPr lang="ru-RU" sz="3000" b="1" i="1" u="sng" smtClean="0">
                <a:solidFill>
                  <a:srgbClr val="0070C0"/>
                </a:solidFill>
              </a:rPr>
              <a:t>записался</a:t>
            </a:r>
            <a:r>
              <a:rPr lang="ru-RU" sz="3000" b="1" i="1" smtClean="0">
                <a:solidFill>
                  <a:srgbClr val="0070C0"/>
                </a:solidFill>
              </a:rPr>
              <a:t>      в </a:t>
            </a:r>
            <a:endParaRPr lang="ru-RU" sz="3000" b="1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i="1" smtClean="0">
                <a:solidFill>
                  <a:srgbClr val="0070C0"/>
                </a:solidFill>
              </a:rPr>
              <a:t>         </a:t>
            </a:r>
            <a:r>
              <a:rPr lang="ru-RU" i="1" baseline="-25000" smtClean="0">
                <a:solidFill>
                  <a:srgbClr val="0070C0"/>
                </a:solidFill>
              </a:rPr>
              <a:t>сущ.            предл.    гл. пр.в.                    сущ.</a:t>
            </a:r>
            <a:endParaRPr lang="ru-RU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3000" b="1" i="1" smtClean="0">
                <a:solidFill>
                  <a:srgbClr val="0070C0"/>
                </a:solidFill>
              </a:rPr>
              <a:t>библиотеку   и     </a:t>
            </a:r>
            <a:r>
              <a:rPr lang="ru-RU" sz="3000" b="1" i="1" u="sng" smtClean="0">
                <a:solidFill>
                  <a:srgbClr val="0070C0"/>
                </a:solidFill>
              </a:rPr>
              <a:t>взял </a:t>
            </a:r>
            <a:r>
              <a:rPr lang="ru-RU" sz="3000" b="1" i="1" smtClean="0">
                <a:solidFill>
                  <a:srgbClr val="0070C0"/>
                </a:solidFill>
              </a:rPr>
              <a:t>   две    книги</a:t>
            </a:r>
            <a:r>
              <a:rPr lang="ru-RU" sz="3000" i="1" smtClean="0"/>
              <a:t>  </a:t>
            </a:r>
            <a:r>
              <a:rPr lang="ru-RU" sz="3000" b="1" i="1" smtClean="0">
                <a:solidFill>
                  <a:srgbClr val="0070C0"/>
                </a:solidFill>
              </a:rPr>
              <a:t>(А.Гайдар).</a:t>
            </a:r>
            <a:endParaRPr lang="ru-RU" sz="3000" b="1" smtClean="0">
              <a:solidFill>
                <a:srgbClr val="0070C0"/>
              </a:solidFill>
            </a:endParaRPr>
          </a:p>
          <a:p>
            <a:pPr algn="just" eaLnBrk="1" hangingPunct="1">
              <a:buFont typeface="Arial" charset="0"/>
              <a:buNone/>
            </a:pPr>
            <a:endParaRPr lang="ru-RU" b="1" smtClean="0">
              <a:solidFill>
                <a:srgbClr val="0070C0"/>
              </a:solidFill>
            </a:endParaRPr>
          </a:p>
          <a:p>
            <a:pPr algn="just" eaLnBrk="1" hangingPunct="1">
              <a:buFont typeface="Arial" charset="0"/>
              <a:buNone/>
            </a:pPr>
            <a:endParaRPr lang="ru-RU" b="1" smtClean="0">
              <a:solidFill>
                <a:srgbClr val="0070C0"/>
              </a:solidFill>
            </a:endParaRPr>
          </a:p>
          <a:p>
            <a:pPr algn="just" eaLnBrk="1" hangingPunct="1"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</a:rPr>
              <a:t>записался (куда?) в библиотеку</a:t>
            </a:r>
          </a:p>
          <a:p>
            <a:pPr algn="just" eaLnBrk="1" hangingPunct="1"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</a:rPr>
              <a:t>записался (когда?) на другой день</a:t>
            </a:r>
          </a:p>
          <a:p>
            <a:pPr algn="just" eaLnBrk="1" hangingPunct="1">
              <a:buFont typeface="Arial" charset="0"/>
              <a:buNone/>
            </a:pPr>
            <a:endParaRPr lang="ru-RU" b="1" smtClean="0">
              <a:solidFill>
                <a:srgbClr val="0070C0"/>
              </a:solidFill>
            </a:endParaRPr>
          </a:p>
          <a:p>
            <a:pPr algn="just" eaLnBrk="1" hangingPunct="1"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</a:rPr>
              <a:t>взял (что?) две книги</a:t>
            </a:r>
            <a:endParaRPr lang="ru-RU" smtClean="0"/>
          </a:p>
          <a:p>
            <a:pPr algn="just" eaLnBrk="1" hangingPunct="1">
              <a:buFont typeface="Arial" charset="0"/>
              <a:buNone/>
            </a:pPr>
            <a:endParaRPr lang="ru-RU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86375" y="1714500"/>
            <a:ext cx="1643063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00438" y="2857500"/>
            <a:ext cx="7858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 библиотеку –  (куда? во что?), н.ф. библиотека, им.сущ., </a:t>
            </a:r>
            <a:r>
              <a:rPr lang="ru-RU" dirty="0" err="1" smtClean="0">
                <a:solidFill>
                  <a:srgbClr val="00B0F0"/>
                </a:solidFill>
              </a:rPr>
              <a:t>неодуш</a:t>
            </a:r>
            <a:r>
              <a:rPr lang="ru-RU" dirty="0" smtClean="0">
                <a:solidFill>
                  <a:srgbClr val="00B0F0"/>
                </a:solidFill>
              </a:rPr>
              <a:t>., нарицательное, 1 </a:t>
            </a:r>
            <a:r>
              <a:rPr lang="ru-RU" dirty="0" err="1" smtClean="0">
                <a:solidFill>
                  <a:srgbClr val="00B0F0"/>
                </a:solidFill>
              </a:rPr>
              <a:t>скл</a:t>
            </a:r>
            <a:r>
              <a:rPr lang="ru-RU" dirty="0" smtClean="0">
                <a:solidFill>
                  <a:srgbClr val="00B0F0"/>
                </a:solidFill>
              </a:rPr>
              <a:t>., ж.р., В.п., дополнение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b="1" u="sng" smtClean="0">
                <a:solidFill>
                  <a:srgbClr val="0070C0"/>
                </a:solidFill>
              </a:rPr>
              <a:t>БИБЛИОТЕ́КА</a:t>
            </a:r>
            <a:endParaRPr lang="ru-RU" sz="8800" u="sng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357188"/>
            <a:ext cx="8096250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FF0000"/>
                </a:solidFill>
              </a:rPr>
              <a:t>Значения</a:t>
            </a:r>
            <a:r>
              <a:rPr lang="ru-RU" b="1" u="sng" smtClean="0">
                <a:solidFill>
                  <a:srgbClr val="FF0000"/>
                </a:solidFill>
              </a:rPr>
              <a:t>    </a:t>
            </a:r>
            <a:r>
              <a:rPr lang="ru-RU" sz="3600" b="1" u="sng" smtClean="0">
                <a:solidFill>
                  <a:srgbClr val="FF0000"/>
                </a:solidFill>
              </a:rPr>
              <a:t>слова:</a:t>
            </a: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58175" cy="51260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Учреждение, собирающее и хранящее книги для общественного пользования.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ru-RU" b="1" dirty="0" smtClean="0"/>
              <a:t>Например,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городская </a:t>
            </a:r>
            <a:r>
              <a:rPr lang="ru-RU" b="1" i="1" dirty="0" err="1" smtClean="0">
                <a:solidFill>
                  <a:srgbClr val="0070C0"/>
                </a:solidFill>
              </a:rPr>
              <a:t>библиоте́ка</a:t>
            </a:r>
            <a:endParaRPr lang="ru-RU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Помещение, комната для хранения книг: книгохранилище.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Название серии книг определенной тематики.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ru-RU" b="1" dirty="0" smtClean="0"/>
              <a:t>Например,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библиоте́ка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школьника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725487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FF0000"/>
                </a:solidFill>
              </a:rPr>
              <a:t>К    истокам    слова</a:t>
            </a: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7929562" cy="46434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mtClean="0"/>
              <a:t>	</a:t>
            </a:r>
            <a:r>
              <a:rPr lang="ru-RU" smtClean="0"/>
              <a:t>Слово </a:t>
            </a:r>
            <a:r>
              <a:rPr lang="ru-RU" sz="3600" b="1" i="1" smtClean="0">
                <a:solidFill>
                  <a:srgbClr val="0070C0"/>
                </a:solidFill>
              </a:rPr>
              <a:t>библиоте́ка</a:t>
            </a:r>
            <a:r>
              <a:rPr lang="ru-RU" smtClean="0"/>
              <a:t> состоит из двух греческих</a:t>
            </a:r>
            <a:r>
              <a:rPr lang="en-US" smtClean="0"/>
              <a:t> </a:t>
            </a:r>
            <a:r>
              <a:rPr lang="ru-RU" smtClean="0"/>
              <a:t>слов:</a:t>
            </a:r>
          </a:p>
          <a:p>
            <a:pPr algn="just" eaLnBrk="1" hangingPunct="1">
              <a:buFont typeface="Arial" charset="0"/>
              <a:buNone/>
            </a:pPr>
            <a:r>
              <a:rPr lang="en-US" b="1" i="1" smtClean="0">
                <a:solidFill>
                  <a:srgbClr val="0070C0"/>
                </a:solidFill>
              </a:rPr>
              <a:t>	</a:t>
            </a:r>
            <a:r>
              <a:rPr lang="ru-RU" sz="3600" b="1" i="1" smtClean="0">
                <a:solidFill>
                  <a:srgbClr val="0070C0"/>
                </a:solidFill>
              </a:rPr>
              <a:t>Библиос</a:t>
            </a:r>
            <a:r>
              <a:rPr lang="en-US" sz="3600" b="1" i="1" smtClean="0">
                <a:solidFill>
                  <a:srgbClr val="0070C0"/>
                </a:solidFill>
              </a:rPr>
              <a:t> </a:t>
            </a:r>
            <a:r>
              <a:rPr lang="ru-RU" sz="3600" smtClean="0"/>
              <a:t>–</a:t>
            </a:r>
            <a:r>
              <a:rPr lang="en-US" sz="3600" smtClean="0"/>
              <a:t> </a:t>
            </a:r>
            <a:r>
              <a:rPr lang="ru-RU" sz="3600" smtClean="0"/>
              <a:t>«книга»,</a:t>
            </a:r>
            <a:r>
              <a:rPr lang="en-US" sz="3600" smtClean="0"/>
              <a:t> </a:t>
            </a:r>
          </a:p>
          <a:p>
            <a:pPr algn="just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0070C0"/>
                </a:solidFill>
              </a:rPr>
              <a:t>	</a:t>
            </a:r>
            <a:r>
              <a:rPr lang="ru-RU" sz="3600" b="1" i="1" smtClean="0">
                <a:solidFill>
                  <a:srgbClr val="0070C0"/>
                </a:solidFill>
              </a:rPr>
              <a:t>тэке</a:t>
            </a:r>
            <a:r>
              <a:rPr lang="en-US" sz="3600" b="1" i="1" smtClean="0">
                <a:solidFill>
                  <a:srgbClr val="0070C0"/>
                </a:solidFill>
              </a:rPr>
              <a:t> </a:t>
            </a:r>
            <a:r>
              <a:rPr lang="ru-RU" sz="3600" smtClean="0"/>
              <a:t>– «короб», «хранилище».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8578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i="1" dirty="0" smtClean="0">
                <a:solidFill>
                  <a:srgbClr val="0070C0"/>
                </a:solidFill>
              </a:rPr>
              <a:t>	библиотека</a:t>
            </a:r>
            <a:r>
              <a:rPr lang="ru-RU" sz="3900" i="1" dirty="0" smtClean="0">
                <a:solidFill>
                  <a:srgbClr val="0070C0"/>
                </a:solidFill>
              </a:rPr>
              <a:t> – 5 сл., 10 б., 10 </a:t>
            </a:r>
            <a:r>
              <a:rPr lang="ru-RU" sz="3900" i="1" dirty="0" err="1" smtClean="0">
                <a:solidFill>
                  <a:srgbClr val="0070C0"/>
                </a:solidFill>
              </a:rPr>
              <a:t>зв</a:t>
            </a:r>
            <a:r>
              <a:rPr lang="ru-RU" sz="3900" i="1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б  - [ </a:t>
            </a:r>
            <a:r>
              <a:rPr lang="ru-RU" sz="3900" i="1" dirty="0" err="1" smtClean="0">
                <a:solidFill>
                  <a:srgbClr val="0070C0"/>
                </a:solidFill>
              </a:rPr>
              <a:t>б</a:t>
            </a:r>
            <a:r>
              <a:rPr lang="ru-RU" sz="3900" i="1" dirty="0" smtClean="0">
                <a:solidFill>
                  <a:srgbClr val="0070C0"/>
                </a:solidFill>
              </a:rPr>
              <a:t>´]- </a:t>
            </a:r>
            <a:r>
              <a:rPr lang="ru-RU" sz="3900" i="1" dirty="0" err="1" smtClean="0">
                <a:solidFill>
                  <a:srgbClr val="0070C0"/>
                </a:solidFill>
              </a:rPr>
              <a:t>согл</a:t>
            </a:r>
            <a:r>
              <a:rPr lang="ru-RU" sz="3900" i="1" dirty="0" smtClean="0">
                <a:solidFill>
                  <a:srgbClr val="0070C0"/>
                </a:solidFill>
              </a:rPr>
              <a:t>., </a:t>
            </a:r>
            <a:r>
              <a:rPr lang="ru-RU" sz="3900" i="1" dirty="0" err="1" smtClean="0">
                <a:solidFill>
                  <a:srgbClr val="0070C0"/>
                </a:solidFill>
              </a:rPr>
              <a:t>мягк</a:t>
            </a:r>
            <a:r>
              <a:rPr lang="ru-RU" sz="3900" i="1" dirty="0" smtClean="0">
                <a:solidFill>
                  <a:srgbClr val="0070C0"/>
                </a:solidFill>
              </a:rPr>
              <a:t>., </a:t>
            </a:r>
            <a:r>
              <a:rPr lang="ru-RU" sz="3900" i="1" dirty="0" err="1" smtClean="0">
                <a:solidFill>
                  <a:srgbClr val="0070C0"/>
                </a:solidFill>
              </a:rPr>
              <a:t>зв</a:t>
            </a:r>
            <a:r>
              <a:rPr lang="ru-RU" sz="3900" i="1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и - [  </a:t>
            </a:r>
            <a:r>
              <a:rPr lang="ru-RU" sz="3900" i="1" dirty="0" err="1" smtClean="0">
                <a:solidFill>
                  <a:srgbClr val="0070C0"/>
                </a:solidFill>
              </a:rPr>
              <a:t>и</a:t>
            </a:r>
            <a:r>
              <a:rPr lang="ru-RU" sz="3900" i="1" dirty="0" smtClean="0">
                <a:solidFill>
                  <a:srgbClr val="0070C0"/>
                </a:solidFill>
              </a:rPr>
              <a:t> ]- гл., </a:t>
            </a:r>
            <a:r>
              <a:rPr lang="ru-RU" sz="3900" i="1" dirty="0" err="1" smtClean="0">
                <a:solidFill>
                  <a:srgbClr val="0070C0"/>
                </a:solidFill>
              </a:rPr>
              <a:t>безуд</a:t>
            </a:r>
            <a:r>
              <a:rPr lang="ru-RU" sz="3900" i="1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б - [ </a:t>
            </a:r>
            <a:r>
              <a:rPr lang="ru-RU" sz="3900" i="1" dirty="0" err="1" smtClean="0">
                <a:solidFill>
                  <a:srgbClr val="0070C0"/>
                </a:solidFill>
              </a:rPr>
              <a:t>б</a:t>
            </a:r>
            <a:r>
              <a:rPr lang="ru-RU" sz="3900" i="1" dirty="0" smtClean="0">
                <a:solidFill>
                  <a:srgbClr val="0070C0"/>
                </a:solidFill>
              </a:rPr>
              <a:t> ]- </a:t>
            </a:r>
            <a:r>
              <a:rPr lang="ru-RU" sz="3900" i="1" dirty="0" err="1" smtClean="0">
                <a:solidFill>
                  <a:srgbClr val="0070C0"/>
                </a:solidFill>
              </a:rPr>
              <a:t>согл</a:t>
            </a:r>
            <a:r>
              <a:rPr lang="ru-RU" sz="3900" i="1" dirty="0" smtClean="0">
                <a:solidFill>
                  <a:srgbClr val="0070C0"/>
                </a:solidFill>
              </a:rPr>
              <a:t>., </a:t>
            </a:r>
            <a:r>
              <a:rPr lang="ru-RU" sz="3900" i="1" dirty="0" err="1" smtClean="0">
                <a:solidFill>
                  <a:srgbClr val="0070C0"/>
                </a:solidFill>
              </a:rPr>
              <a:t>тв</a:t>
            </a:r>
            <a:r>
              <a:rPr lang="ru-RU" sz="3900" i="1" dirty="0" smtClean="0">
                <a:solidFill>
                  <a:srgbClr val="0070C0"/>
                </a:solidFill>
              </a:rPr>
              <a:t>., </a:t>
            </a:r>
            <a:r>
              <a:rPr lang="ru-RU" sz="3900" i="1" dirty="0" err="1" smtClean="0">
                <a:solidFill>
                  <a:srgbClr val="0070C0"/>
                </a:solidFill>
              </a:rPr>
              <a:t>зв</a:t>
            </a:r>
            <a:r>
              <a:rPr lang="ru-RU" sz="3900" i="1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л - [ </a:t>
            </a:r>
            <a:r>
              <a:rPr lang="ru-RU" sz="3900" i="1" dirty="0" err="1" smtClean="0">
                <a:solidFill>
                  <a:srgbClr val="0070C0"/>
                </a:solidFill>
              </a:rPr>
              <a:t>л</a:t>
            </a:r>
            <a:r>
              <a:rPr lang="ru-RU" sz="3900" i="1" dirty="0" smtClean="0">
                <a:solidFill>
                  <a:srgbClr val="0070C0"/>
                </a:solidFill>
              </a:rPr>
              <a:t>´]- </a:t>
            </a:r>
            <a:r>
              <a:rPr lang="ru-RU" sz="3900" i="1" dirty="0" err="1" smtClean="0">
                <a:solidFill>
                  <a:srgbClr val="0070C0"/>
                </a:solidFill>
              </a:rPr>
              <a:t>согл</a:t>
            </a:r>
            <a:r>
              <a:rPr lang="ru-RU" sz="3900" i="1" dirty="0" smtClean="0">
                <a:solidFill>
                  <a:srgbClr val="0070C0"/>
                </a:solidFill>
              </a:rPr>
              <a:t>., </a:t>
            </a:r>
            <a:r>
              <a:rPr lang="ru-RU" sz="3900" i="1" dirty="0" err="1" smtClean="0">
                <a:solidFill>
                  <a:srgbClr val="0070C0"/>
                </a:solidFill>
              </a:rPr>
              <a:t>мягк.,гл</a:t>
            </a:r>
            <a:r>
              <a:rPr lang="ru-RU" sz="3900" i="1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и - [ </a:t>
            </a:r>
            <a:r>
              <a:rPr lang="ru-RU" sz="3900" i="1" dirty="0" err="1" smtClean="0">
                <a:solidFill>
                  <a:srgbClr val="0070C0"/>
                </a:solidFill>
              </a:rPr>
              <a:t>и</a:t>
            </a:r>
            <a:r>
              <a:rPr lang="ru-RU" sz="3900" i="1" dirty="0" smtClean="0">
                <a:solidFill>
                  <a:srgbClr val="0070C0"/>
                </a:solidFill>
              </a:rPr>
              <a:t> ]- гл., </a:t>
            </a:r>
            <a:r>
              <a:rPr lang="ru-RU" sz="3900" i="1" dirty="0" err="1" smtClean="0">
                <a:solidFill>
                  <a:srgbClr val="0070C0"/>
                </a:solidFill>
              </a:rPr>
              <a:t>безуд</a:t>
            </a:r>
            <a:r>
              <a:rPr lang="ru-RU" sz="3900" i="1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о - [ а ]- гл., </a:t>
            </a:r>
            <a:r>
              <a:rPr lang="ru-RU" sz="3900" i="1" dirty="0" err="1" smtClean="0">
                <a:solidFill>
                  <a:srgbClr val="0070C0"/>
                </a:solidFill>
              </a:rPr>
              <a:t>безуд</a:t>
            </a:r>
            <a:r>
              <a:rPr lang="ru-RU" sz="3900" i="1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т - [ </a:t>
            </a:r>
            <a:r>
              <a:rPr lang="ru-RU" sz="3900" i="1" dirty="0" err="1" smtClean="0">
                <a:solidFill>
                  <a:srgbClr val="0070C0"/>
                </a:solidFill>
              </a:rPr>
              <a:t>т</a:t>
            </a:r>
            <a:r>
              <a:rPr lang="ru-RU" sz="3900" i="1" dirty="0" smtClean="0">
                <a:solidFill>
                  <a:srgbClr val="0070C0"/>
                </a:solidFill>
              </a:rPr>
              <a:t>´]- </a:t>
            </a:r>
            <a:r>
              <a:rPr lang="ru-RU" sz="3900" i="1" dirty="0" err="1" smtClean="0">
                <a:solidFill>
                  <a:srgbClr val="0070C0"/>
                </a:solidFill>
              </a:rPr>
              <a:t>согл</a:t>
            </a:r>
            <a:r>
              <a:rPr lang="ru-RU" sz="3900" i="1" dirty="0" smtClean="0">
                <a:solidFill>
                  <a:srgbClr val="0070C0"/>
                </a:solidFill>
              </a:rPr>
              <a:t>., </a:t>
            </a:r>
            <a:r>
              <a:rPr lang="ru-RU" sz="3900" i="1" dirty="0" err="1" smtClean="0">
                <a:solidFill>
                  <a:srgbClr val="0070C0"/>
                </a:solidFill>
              </a:rPr>
              <a:t>мягк</a:t>
            </a:r>
            <a:r>
              <a:rPr lang="ru-RU" sz="3900" i="1" dirty="0" smtClean="0">
                <a:solidFill>
                  <a:srgbClr val="0070C0"/>
                </a:solidFill>
              </a:rPr>
              <a:t>., гл.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е - </a:t>
            </a:r>
            <a:r>
              <a:rPr lang="ru-RU" sz="3900" i="1" smtClean="0">
                <a:solidFill>
                  <a:srgbClr val="0070C0"/>
                </a:solidFill>
              </a:rPr>
              <a:t>[ </a:t>
            </a:r>
            <a:r>
              <a:rPr lang="ru-RU" sz="3900" i="1" smtClean="0">
                <a:solidFill>
                  <a:srgbClr val="0070C0"/>
                </a:solidFill>
              </a:rPr>
              <a:t>э</a:t>
            </a:r>
            <a:r>
              <a:rPr lang="ru-RU" sz="3900" i="1" smtClean="0">
                <a:solidFill>
                  <a:srgbClr val="0070C0"/>
                </a:solidFill>
              </a:rPr>
              <a:t> </a:t>
            </a:r>
            <a:r>
              <a:rPr lang="ru-RU" sz="3900" i="1" dirty="0" smtClean="0">
                <a:solidFill>
                  <a:srgbClr val="0070C0"/>
                </a:solidFill>
              </a:rPr>
              <a:t>]- гл, уд.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к - [ </a:t>
            </a:r>
            <a:r>
              <a:rPr lang="ru-RU" sz="3900" i="1" dirty="0" err="1" smtClean="0">
                <a:solidFill>
                  <a:srgbClr val="0070C0"/>
                </a:solidFill>
              </a:rPr>
              <a:t>к</a:t>
            </a:r>
            <a:r>
              <a:rPr lang="ru-RU" sz="3900" i="1" dirty="0" smtClean="0">
                <a:solidFill>
                  <a:srgbClr val="0070C0"/>
                </a:solidFill>
              </a:rPr>
              <a:t> ]- </a:t>
            </a:r>
            <a:r>
              <a:rPr lang="ru-RU" sz="3900" i="1" dirty="0" err="1" smtClean="0">
                <a:solidFill>
                  <a:srgbClr val="0070C0"/>
                </a:solidFill>
              </a:rPr>
              <a:t>согл</a:t>
            </a:r>
            <a:r>
              <a:rPr lang="ru-RU" sz="3900" i="1" dirty="0" smtClean="0">
                <a:solidFill>
                  <a:srgbClr val="0070C0"/>
                </a:solidFill>
              </a:rPr>
              <a:t>., </a:t>
            </a:r>
            <a:r>
              <a:rPr lang="ru-RU" sz="3900" i="1" dirty="0" err="1" smtClean="0">
                <a:solidFill>
                  <a:srgbClr val="0070C0"/>
                </a:solidFill>
              </a:rPr>
              <a:t>тв</a:t>
            </a:r>
            <a:r>
              <a:rPr lang="ru-RU" sz="3900" i="1" dirty="0" smtClean="0">
                <a:solidFill>
                  <a:srgbClr val="0070C0"/>
                </a:solidFill>
              </a:rPr>
              <a:t>., гл.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i="1" dirty="0" smtClean="0">
                <a:solidFill>
                  <a:srgbClr val="0070C0"/>
                </a:solidFill>
              </a:rPr>
              <a:t>		а - [ </a:t>
            </a:r>
            <a:r>
              <a:rPr lang="ru-RU" sz="3900" i="1" dirty="0" err="1" smtClean="0">
                <a:solidFill>
                  <a:srgbClr val="0070C0"/>
                </a:solidFill>
              </a:rPr>
              <a:t>а</a:t>
            </a:r>
            <a:r>
              <a:rPr lang="ru-RU" sz="3900" i="1" dirty="0" smtClean="0">
                <a:solidFill>
                  <a:srgbClr val="0070C0"/>
                </a:solidFill>
              </a:rPr>
              <a:t> ]- гл., </a:t>
            </a:r>
            <a:r>
              <a:rPr lang="ru-RU" sz="3900" i="1" dirty="0" err="1" smtClean="0">
                <a:solidFill>
                  <a:srgbClr val="0070C0"/>
                </a:solidFill>
              </a:rPr>
              <a:t>безуд</a:t>
            </a:r>
            <a:r>
              <a:rPr lang="ru-RU" sz="3900" i="1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2000250"/>
            <a:ext cx="1785937" cy="2682875"/>
          </a:xfrm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000125"/>
            <a:ext cx="4752975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642938" y="4643438"/>
            <a:ext cx="207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70C0"/>
                </a:solidFill>
                <a:latin typeface="Calibri" pitchFamily="34" charset="0"/>
              </a:rPr>
              <a:t>библиос</a:t>
            </a:r>
            <a:endParaRPr lang="ru-RU" sz="36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174" name="Прямоугольник 7"/>
          <p:cNvSpPr>
            <a:spLocks noChangeArrowheads="1"/>
          </p:cNvSpPr>
          <p:nvPr/>
        </p:nvSpPr>
        <p:spPr bwMode="auto">
          <a:xfrm>
            <a:off x="5357813" y="5143500"/>
            <a:ext cx="2357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solidFill>
                  <a:srgbClr val="0070C0"/>
                </a:solidFill>
                <a:latin typeface="Calibri" pitchFamily="34" charset="0"/>
              </a:rPr>
              <a:t>тэке</a:t>
            </a:r>
            <a:endParaRPr lang="ru-RU" sz="4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175" name="Прямоугольник 8"/>
          <p:cNvSpPr>
            <a:spLocks noChangeArrowheads="1"/>
          </p:cNvSpPr>
          <p:nvPr/>
        </p:nvSpPr>
        <p:spPr bwMode="auto">
          <a:xfrm>
            <a:off x="857250" y="5143500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cs typeface="Arial" charset="0"/>
              </a:rPr>
              <a:t>«книга»</a:t>
            </a:r>
          </a:p>
        </p:txBody>
      </p:sp>
      <p:sp>
        <p:nvSpPr>
          <p:cNvPr id="7176" name="Прямоугольник 9"/>
          <p:cNvSpPr>
            <a:spLocks noChangeArrowheads="1"/>
          </p:cNvSpPr>
          <p:nvPr/>
        </p:nvSpPr>
        <p:spPr bwMode="auto">
          <a:xfrm>
            <a:off x="4214813" y="5786438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cs typeface="Arial" charset="0"/>
              </a:rPr>
              <a:t>«короб», «хранилище»</a:t>
            </a:r>
          </a:p>
        </p:txBody>
      </p:sp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2928938" y="3214688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FF0000"/>
                </a:solidFill>
              </a:rPr>
              <a:t>Однокоренные   слова</a:t>
            </a: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b="1" i="1" smtClean="0"/>
              <a:t>    </a:t>
            </a:r>
            <a:r>
              <a:rPr lang="ru-RU" sz="4000" b="1" i="1" smtClean="0">
                <a:solidFill>
                  <a:srgbClr val="0070C0"/>
                </a:solidFill>
              </a:rPr>
              <a:t>Библиоте́ка, </a:t>
            </a:r>
            <a:endParaRPr lang="en-US" sz="4000" b="1" i="1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0070C0"/>
                </a:solidFill>
              </a:rPr>
              <a:t>   библиоте́чка (школьника),</a:t>
            </a:r>
            <a:endParaRPr lang="en-US" sz="4000" b="1" i="1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0070C0"/>
                </a:solidFill>
              </a:rPr>
              <a:t>   библиоте́карь (в школе), библиоте́карша (в</a:t>
            </a:r>
            <a:r>
              <a:rPr lang="en-US" sz="4000" b="1" i="1" smtClean="0">
                <a:solidFill>
                  <a:srgbClr val="0070C0"/>
                </a:solidFill>
              </a:rPr>
              <a:t> </a:t>
            </a:r>
            <a:r>
              <a:rPr lang="ru-RU" sz="4000" b="1" i="1" smtClean="0">
                <a:solidFill>
                  <a:srgbClr val="0070C0"/>
                </a:solidFill>
              </a:rPr>
              <a:t>институте), библиоте́карский</a:t>
            </a:r>
            <a:r>
              <a:rPr lang="en-US" sz="4000" b="1" i="1" smtClean="0">
                <a:solidFill>
                  <a:srgbClr val="0070C0"/>
                </a:solidFill>
              </a:rPr>
              <a:t> </a:t>
            </a:r>
            <a:r>
              <a:rPr lang="ru-RU" sz="4000" b="1" i="1" smtClean="0">
                <a:solidFill>
                  <a:srgbClr val="0070C0"/>
                </a:solidFill>
              </a:rPr>
              <a:t>(абонемент), библиоте́чный (зал)</a:t>
            </a:r>
            <a:endParaRPr lang="ru-RU" sz="40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FF0000"/>
                </a:solidFill>
              </a:rPr>
              <a:t>Сочетаемость    слов</a:t>
            </a:r>
            <a:r>
              <a:rPr lang="ru-RU" sz="4000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solidFill>
                  <a:srgbClr val="0070C0"/>
                </a:solidFill>
              </a:rPr>
              <a:t>   Хорошая, крупная, богатая, новая, знаменитая, массовая, детская, техническая, педагогическая., государственная, областная, районная, городская, заводская, колхозная, школьная, московская</a:t>
            </a:r>
            <a:r>
              <a:rPr lang="ru-RU" smtClean="0">
                <a:solidFill>
                  <a:srgbClr val="0070C0"/>
                </a:solidFill>
              </a:rPr>
              <a:t>……. </a:t>
            </a:r>
            <a:r>
              <a:rPr lang="ru-RU" sz="4000" b="1" smtClean="0">
                <a:solidFill>
                  <a:srgbClr val="0070C0"/>
                </a:solidFill>
              </a:rPr>
              <a:t>библиоте́ка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129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БИБЛИОТЕ́КА</vt:lpstr>
      <vt:lpstr>Слайд 3</vt:lpstr>
      <vt:lpstr>Значения    слова:</vt:lpstr>
      <vt:lpstr>К    истокам    слова</vt:lpstr>
      <vt:lpstr>Слайд 6</vt:lpstr>
      <vt:lpstr> </vt:lpstr>
      <vt:lpstr>Однокоренные   слова</vt:lpstr>
      <vt:lpstr>Сочетаемость    слов  </vt:lpstr>
      <vt:lpstr>Слайд 10</vt:lpstr>
      <vt:lpstr>Предложение: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</cp:revision>
  <dcterms:created xsi:type="dcterms:W3CDTF">2011-09-10T18:20:31Z</dcterms:created>
  <dcterms:modified xsi:type="dcterms:W3CDTF">2011-09-11T09:48:05Z</dcterms:modified>
</cp:coreProperties>
</file>