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08" autoAdjust="0"/>
  </p:normalViewPr>
  <p:slideViewPr>
    <p:cSldViewPr>
      <p:cViewPr varScale="1">
        <p:scale>
          <a:sx n="81" d="100"/>
          <a:sy n="81" d="100"/>
        </p:scale>
        <p:origin x="-5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A6D4F7B-5558-473F-87D3-4AAA3798693B}"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6A6D4F7B-5558-473F-87D3-4AAA3798693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1C47F28-21C1-400E-8B23-114C10F7FED4}" type="datetimeFigureOut">
              <a:rPr lang="ru-RU" smtClean="0"/>
              <a:pPr/>
              <a:t>11.03.2012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D4F7B-5558-473F-87D3-4AAA3798693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1C47F28-21C1-400E-8B23-114C10F7FED4}" type="datetimeFigureOut">
              <a:rPr lang="ru-RU" smtClean="0"/>
              <a:pPr/>
              <a:t>11.03.2012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A6D4F7B-5558-473F-87D3-4AAA3798693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ru.wikipedia.org/wiki/XX_%D0%B2%D0%B5%D0%BA" TargetMode="External"/><Relationship Id="rId2" Type="http://schemas.openxmlformats.org/officeDocument/2006/relationships/hyperlink" Target="http://ru.wikipedia.org/wiki/1934_%D0%B3%D0%BE%D0%B4"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857364"/>
            <a:ext cx="8229600" cy="1828800"/>
          </a:xfrm>
        </p:spPr>
        <p:txBody>
          <a:bodyPr>
            <a:normAutofit fontScale="90000"/>
          </a:bodyPr>
          <a:lstStyle/>
          <a:p>
            <a:r>
              <a:rPr lang="ru-RU" dirty="0" smtClean="0"/>
              <a:t>Презентация на </a:t>
            </a:r>
            <a:r>
              <a:rPr lang="ru-RU" smtClean="0"/>
              <a:t>тему  «орфографический </a:t>
            </a:r>
            <a:r>
              <a:rPr lang="ru-RU" dirty="0" smtClean="0"/>
              <a:t>словарь»</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39850"/>
          </a:xfrm>
        </p:spPr>
        <p:txBody>
          <a:bodyPr>
            <a:noAutofit/>
          </a:bodyPr>
          <a:lstStyle/>
          <a:p>
            <a:r>
              <a:rPr lang="ru-RU" sz="3200" dirty="0" smtClean="0"/>
              <a:t>В наше время очень много видов орфографических словарей, вот некоторые из них:</a:t>
            </a:r>
            <a:endParaRPr lang="ru-RU" sz="3200" dirty="0"/>
          </a:p>
        </p:txBody>
      </p:sp>
      <p:pic>
        <p:nvPicPr>
          <p:cNvPr id="2050" name="Picture 2" descr="C:\Documents and Settings\Admin\Мои документы\1883076.jpg"/>
          <p:cNvPicPr>
            <a:picLocks noChangeAspect="1" noChangeArrowheads="1"/>
          </p:cNvPicPr>
          <p:nvPr/>
        </p:nvPicPr>
        <p:blipFill>
          <a:blip r:embed="rId2" cstate="print"/>
          <a:srcRect/>
          <a:stretch>
            <a:fillRect/>
          </a:stretch>
        </p:blipFill>
        <p:spPr bwMode="auto">
          <a:xfrm>
            <a:off x="0" y="1571612"/>
            <a:ext cx="2214546" cy="2944833"/>
          </a:xfrm>
          <a:prstGeom prst="rect">
            <a:avLst/>
          </a:prstGeom>
          <a:noFill/>
        </p:spPr>
      </p:pic>
      <p:pic>
        <p:nvPicPr>
          <p:cNvPr id="2051" name="Picture 3" descr="C:\Documents and Settings\Admin\Мои документы\30018700.jpg"/>
          <p:cNvPicPr>
            <a:picLocks noChangeAspect="1" noChangeArrowheads="1"/>
          </p:cNvPicPr>
          <p:nvPr/>
        </p:nvPicPr>
        <p:blipFill>
          <a:blip r:embed="rId3" cstate="print"/>
          <a:srcRect/>
          <a:stretch>
            <a:fillRect/>
          </a:stretch>
        </p:blipFill>
        <p:spPr bwMode="auto">
          <a:xfrm>
            <a:off x="7215206" y="1214422"/>
            <a:ext cx="1928794" cy="3079641"/>
          </a:xfrm>
          <a:prstGeom prst="rect">
            <a:avLst/>
          </a:prstGeom>
          <a:noFill/>
        </p:spPr>
      </p:pic>
      <p:pic>
        <p:nvPicPr>
          <p:cNvPr id="2053" name="Picture 5" descr="C:\Documents and Settings\Admin\Мои документы\538946_prezhde-chem-sozdavat-demotivator.jpg"/>
          <p:cNvPicPr>
            <a:picLocks noChangeAspect="1" noChangeArrowheads="1"/>
          </p:cNvPicPr>
          <p:nvPr/>
        </p:nvPicPr>
        <p:blipFill>
          <a:blip r:embed="rId4" cstate="print"/>
          <a:srcRect/>
          <a:stretch>
            <a:fillRect/>
          </a:stretch>
        </p:blipFill>
        <p:spPr bwMode="auto">
          <a:xfrm>
            <a:off x="2928926" y="1928802"/>
            <a:ext cx="3486150" cy="4400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after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par>
                          <p:cTn id="10" fill="hold">
                            <p:stCondLst>
                              <p:cond delay="3800"/>
                            </p:stCondLst>
                            <p:childTnLst>
                              <p:par>
                                <p:cTn id="11" presetID="2" presetClass="entr" presetSubtype="4"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par>
                          <p:cTn id="15" fill="hold">
                            <p:stCondLst>
                              <p:cond delay="4300"/>
                            </p:stCondLst>
                            <p:childTnLst>
                              <p:par>
                                <p:cTn id="16" presetID="2" presetClass="entr" presetSubtype="1" fill="hold" nodeType="afterEffect">
                                  <p:stCondLst>
                                    <p:cond delay="0"/>
                                  </p:stCondLst>
                                  <p:childTnLst>
                                    <p:set>
                                      <p:cBhvr>
                                        <p:cTn id="17" dur="1" fill="hold">
                                          <p:stCondLst>
                                            <p:cond delay="0"/>
                                          </p:stCondLst>
                                        </p:cTn>
                                        <p:tgtEl>
                                          <p:spTgt spid="2053"/>
                                        </p:tgtEl>
                                        <p:attrNameLst>
                                          <p:attrName>style.visibility</p:attrName>
                                        </p:attrNameLst>
                                      </p:cBhvr>
                                      <p:to>
                                        <p:strVal val="visible"/>
                                      </p:to>
                                    </p:set>
                                    <p:anim calcmode="lin" valueType="num">
                                      <p:cBhvr additive="base">
                                        <p:cTn id="18" dur="500" fill="hold"/>
                                        <p:tgtEl>
                                          <p:spTgt spid="2053"/>
                                        </p:tgtEl>
                                        <p:attrNameLst>
                                          <p:attrName>ppt_x</p:attrName>
                                        </p:attrNameLst>
                                      </p:cBhvr>
                                      <p:tavLst>
                                        <p:tav tm="0">
                                          <p:val>
                                            <p:strVal val="#ppt_x"/>
                                          </p:val>
                                        </p:tav>
                                        <p:tav tm="100000">
                                          <p:val>
                                            <p:strVal val="#ppt_x"/>
                                          </p:val>
                                        </p:tav>
                                      </p:tavLst>
                                    </p:anim>
                                    <p:anim calcmode="lin" valueType="num">
                                      <p:cBhvr additive="base">
                                        <p:cTn id="19" dur="500" fill="hold"/>
                                        <p:tgtEl>
                                          <p:spTgt spid="2053"/>
                                        </p:tgtEl>
                                        <p:attrNameLst>
                                          <p:attrName>ppt_y</p:attrName>
                                        </p:attrNameLst>
                                      </p:cBhvr>
                                      <p:tavLst>
                                        <p:tav tm="0">
                                          <p:val>
                                            <p:strVal val="0-#ppt_h/2"/>
                                          </p:val>
                                        </p:tav>
                                        <p:tav tm="100000">
                                          <p:val>
                                            <p:strVal val="#ppt_y"/>
                                          </p:val>
                                        </p:tav>
                                      </p:tavLst>
                                    </p:anim>
                                  </p:childTnLst>
                                </p:cTn>
                              </p:par>
                            </p:childTnLst>
                          </p:cTn>
                        </p:par>
                        <p:par>
                          <p:cTn id="20" fill="hold">
                            <p:stCondLst>
                              <p:cond delay="4800"/>
                            </p:stCondLst>
                            <p:childTnLst>
                              <p:par>
                                <p:cTn id="21" presetID="2" presetClass="entr" presetSubtype="4" fill="hold" nodeType="afterEffect">
                                  <p:stCondLst>
                                    <p:cond delay="0"/>
                                  </p:stCondLst>
                                  <p:childTnLst>
                                    <p:set>
                                      <p:cBhvr>
                                        <p:cTn id="22" dur="1" fill="hold">
                                          <p:stCondLst>
                                            <p:cond delay="0"/>
                                          </p:stCondLst>
                                        </p:cTn>
                                        <p:tgtEl>
                                          <p:spTgt spid="2051"/>
                                        </p:tgtEl>
                                        <p:attrNameLst>
                                          <p:attrName>style.visibility</p:attrName>
                                        </p:attrNameLst>
                                      </p:cBhvr>
                                      <p:to>
                                        <p:strVal val="visible"/>
                                      </p:to>
                                    </p:set>
                                    <p:anim calcmode="lin" valueType="num">
                                      <p:cBhvr additive="base">
                                        <p:cTn id="23" dur="500" fill="hold"/>
                                        <p:tgtEl>
                                          <p:spTgt spid="2051"/>
                                        </p:tgtEl>
                                        <p:attrNameLst>
                                          <p:attrName>ppt_x</p:attrName>
                                        </p:attrNameLst>
                                      </p:cBhvr>
                                      <p:tavLst>
                                        <p:tav tm="0">
                                          <p:val>
                                            <p:strVal val="#ppt_x"/>
                                          </p:val>
                                        </p:tav>
                                        <p:tav tm="100000">
                                          <p:val>
                                            <p:strVal val="#ppt_x"/>
                                          </p:val>
                                        </p:tav>
                                      </p:tavLst>
                                    </p:anim>
                                    <p:anim calcmode="lin" valueType="num">
                                      <p:cBhvr additive="base">
                                        <p:cTn id="2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4"/>
          </a:lnRef>
          <a:fillRef idx="3">
            <a:schemeClr val="accent4"/>
          </a:fillRef>
          <a:effectRef idx="2">
            <a:schemeClr val="accent4"/>
          </a:effectRef>
          <a:fontRef idx="minor">
            <a:schemeClr val="lt1"/>
          </a:fontRef>
        </p:style>
        <p:txBody>
          <a:bodyPr>
            <a:noAutofit/>
          </a:bodyPr>
          <a:lstStyle/>
          <a:p>
            <a:r>
              <a:rPr lang="ru-RU" sz="3600" dirty="0" smtClean="0">
                <a:solidFill>
                  <a:schemeClr val="bg1"/>
                </a:solidFill>
              </a:rPr>
              <a:t>История создания</a:t>
            </a:r>
            <a:r>
              <a:rPr lang="ru-RU" sz="2000" b="0" dirty="0" smtClean="0"/>
              <a:t>.                                                                                     </a:t>
            </a:r>
            <a:r>
              <a:rPr lang="ru-RU" sz="2800" b="0" dirty="0" smtClean="0">
                <a:solidFill>
                  <a:srgbClr val="FF0000"/>
                </a:solidFill>
              </a:rPr>
              <a:t>Работа по созданию четырёхтомного «Толкового словаря русского языка» велась Д. Н. Ушаковым с</a:t>
            </a:r>
            <a:r>
              <a:rPr lang="ru-RU" sz="2800" b="0" dirty="0" smtClean="0">
                <a:solidFill>
                  <a:srgbClr val="FF0000"/>
                </a:solidFill>
                <a:hlinkClick r:id="rId2" tooltip="1934 год"/>
              </a:rPr>
              <a:t>1934</a:t>
            </a:r>
            <a:r>
              <a:rPr lang="ru-RU" sz="2800" b="0" dirty="0" smtClean="0">
                <a:solidFill>
                  <a:srgbClr val="FF0000"/>
                </a:solidFill>
              </a:rPr>
              <a:t> по 1940 год. На свет появился словарь, восполнивший существенный пробел в описании развития русского языка в </a:t>
            </a:r>
            <a:r>
              <a:rPr lang="ru-RU" sz="2800" b="0" dirty="0" smtClean="0">
                <a:solidFill>
                  <a:srgbClr val="FF0000"/>
                </a:solidFill>
                <a:hlinkClick r:id="rId3" tooltip="XX век"/>
              </a:rPr>
              <a:t>XX веке</a:t>
            </a:r>
            <a:r>
              <a:rPr lang="ru-RU" sz="2800" b="0" dirty="0" smtClean="0">
                <a:solidFill>
                  <a:srgbClr val="FF0000"/>
                </a:solidFill>
              </a:rPr>
              <a:t>. Этот словарь отнесён специалистами к числу обязательных в перечне словарных изданий XIX—XX веков, то есть таких, без которых картина современного русского языка будет неполной. Словарь содержит более 90 000 словарных статей и рассчитан на широкий круг читателей.</a:t>
            </a:r>
            <a:r>
              <a:rPr lang="ru-RU" sz="2800" dirty="0" smtClean="0">
                <a:solidFill>
                  <a:srgbClr val="FF0000"/>
                </a:solidFill>
              </a:rPr>
              <a:t> </a:t>
            </a:r>
            <a:endParaRPr lang="ru-RU"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2"/>
                                        </p:tgtEl>
                                        <p:attrNameLst>
                                          <p:attrName>ppt_y</p:attrName>
                                        </p:attrNameLst>
                                      </p:cBhvr>
                                      <p:tavLst>
                                        <p:tav tm="0">
                                          <p:val>
                                            <p:strVal val="#ppt_y"/>
                                          </p:val>
                                        </p:tav>
                                        <p:tav tm="100000">
                                          <p:val>
                                            <p:strVal val="#ppt_y"/>
                                          </p:val>
                                        </p:tav>
                                      </p:tavLst>
                                    </p:anim>
                                    <p:animEffect transition="in" filter="fade">
                                      <p:cBhvr>
                                        <p:cTn id="10"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ru-RU" dirty="0" smtClean="0"/>
              <a:t>Вот так выглядел первых словарь на Руси.</a:t>
            </a:r>
            <a:endParaRPr lang="ru-RU" dirty="0"/>
          </a:p>
        </p:txBody>
      </p:sp>
      <p:pic>
        <p:nvPicPr>
          <p:cNvPr id="3074" name="Picture 2" descr="C:\Documents and Settings\Admin\Мои документы\290px-Ушаков_Орфографический_словарь_1937.JPG"/>
          <p:cNvPicPr>
            <a:picLocks noChangeAspect="1" noChangeArrowheads="1"/>
          </p:cNvPicPr>
          <p:nvPr/>
        </p:nvPicPr>
        <p:blipFill>
          <a:blip r:embed="rId2" cstate="print"/>
          <a:srcRect/>
          <a:stretch>
            <a:fillRect/>
          </a:stretch>
        </p:blipFill>
        <p:spPr bwMode="auto">
          <a:xfrm>
            <a:off x="0" y="1462035"/>
            <a:ext cx="9001156" cy="539596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1000" fill="hold"/>
                                        <p:tgtEl>
                                          <p:spTgt spid="3074"/>
                                        </p:tgtEl>
                                        <p:attrNameLst>
                                          <p:attrName>ppt_w</p:attrName>
                                        </p:attrNameLst>
                                      </p:cBhvr>
                                      <p:tavLst>
                                        <p:tav tm="0">
                                          <p:val>
                                            <p:strVal val="#ppt_w*0.70"/>
                                          </p:val>
                                        </p:tav>
                                        <p:tav tm="100000">
                                          <p:val>
                                            <p:strVal val="#ppt_w"/>
                                          </p:val>
                                        </p:tav>
                                      </p:tavLst>
                                    </p:anim>
                                    <p:anim calcmode="lin" valueType="num">
                                      <p:cBhvr>
                                        <p:cTn id="14" dur="1000" fill="hold"/>
                                        <p:tgtEl>
                                          <p:spTgt spid="3074"/>
                                        </p:tgtEl>
                                        <p:attrNameLst>
                                          <p:attrName>ppt_h</p:attrName>
                                        </p:attrNameLst>
                                      </p:cBhvr>
                                      <p:tavLst>
                                        <p:tav tm="0">
                                          <p:val>
                                            <p:strVal val="#ppt_h"/>
                                          </p:val>
                                        </p:tav>
                                        <p:tav tm="100000">
                                          <p:val>
                                            <p:strVal val="#ppt_h"/>
                                          </p:val>
                                        </p:tav>
                                      </p:tavLst>
                                    </p:anim>
                                    <p:animEffect transition="in" filter="fade">
                                      <p:cBhvr>
                                        <p:cTn id="15"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00174"/>
          </a:xfrm>
        </p:spPr>
        <p:txBody>
          <a:bodyPr>
            <a:normAutofit fontScale="90000"/>
          </a:bodyPr>
          <a:lstStyle/>
          <a:p>
            <a:r>
              <a:rPr lang="ru-RU" dirty="0" smtClean="0">
                <a:solidFill>
                  <a:srgbClr val="FFFF00"/>
                </a:solidFill>
              </a:rPr>
              <a:t>Существуют отдельные словари для младших классов</a:t>
            </a:r>
            <a:endParaRPr lang="ru-RU" dirty="0">
              <a:solidFill>
                <a:srgbClr val="FFFF00"/>
              </a:solidFill>
            </a:endParaRPr>
          </a:p>
        </p:txBody>
      </p:sp>
      <p:pic>
        <p:nvPicPr>
          <p:cNvPr id="4098" name="Picture 2" descr="C:\Documents and Settings\Admin\Мои документы\382570.jpg"/>
          <p:cNvPicPr>
            <a:picLocks noChangeAspect="1" noChangeArrowheads="1"/>
          </p:cNvPicPr>
          <p:nvPr/>
        </p:nvPicPr>
        <p:blipFill>
          <a:blip r:embed="rId2" cstate="print"/>
          <a:srcRect/>
          <a:stretch>
            <a:fillRect/>
          </a:stretch>
        </p:blipFill>
        <p:spPr bwMode="auto">
          <a:xfrm>
            <a:off x="0" y="1500174"/>
            <a:ext cx="3214711" cy="4286280"/>
          </a:xfrm>
          <a:prstGeom prst="rect">
            <a:avLst/>
          </a:prstGeom>
          <a:noFill/>
        </p:spPr>
      </p:pic>
      <p:pic>
        <p:nvPicPr>
          <p:cNvPr id="4099" name="Picture 3" descr="C:\Documents and Settings\Admin\Мои документы\0a98e171-27ec-11de-917c-00151713193b.resize1.jpeg"/>
          <p:cNvPicPr>
            <a:picLocks noChangeAspect="1" noChangeArrowheads="1"/>
          </p:cNvPicPr>
          <p:nvPr/>
        </p:nvPicPr>
        <p:blipFill>
          <a:blip r:embed="rId3" cstate="print"/>
          <a:srcRect/>
          <a:stretch>
            <a:fillRect/>
          </a:stretch>
        </p:blipFill>
        <p:spPr bwMode="auto">
          <a:xfrm>
            <a:off x="6186467" y="1928802"/>
            <a:ext cx="2957533" cy="3857652"/>
          </a:xfrm>
          <a:prstGeom prst="rect">
            <a:avLst/>
          </a:prstGeom>
          <a:noFill/>
        </p:spPr>
      </p:pic>
      <p:pic>
        <p:nvPicPr>
          <p:cNvPr id="4101" name="Picture 5" descr="C:\Documents and Settings\Admin\Мои документы\491753.jpg"/>
          <p:cNvPicPr>
            <a:picLocks noChangeAspect="1" noChangeArrowheads="1"/>
          </p:cNvPicPr>
          <p:nvPr/>
        </p:nvPicPr>
        <p:blipFill>
          <a:blip r:embed="rId4" cstate="print"/>
          <a:srcRect/>
          <a:stretch>
            <a:fillRect/>
          </a:stretch>
        </p:blipFill>
        <p:spPr bwMode="auto">
          <a:xfrm>
            <a:off x="2928926" y="2571744"/>
            <a:ext cx="3247075" cy="41434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4098"/>
                                        </p:tgtEl>
                                        <p:attrNameLst>
                                          <p:attrName>style.visibility</p:attrName>
                                        </p:attrNameLst>
                                      </p:cBhvr>
                                      <p:to>
                                        <p:strVal val="visible"/>
                                      </p:to>
                                    </p:set>
                                    <p:anim calcmode="lin" valueType="num">
                                      <p:cBhvr>
                                        <p:cTn id="14" dur="1000" fill="hold"/>
                                        <p:tgtEl>
                                          <p:spTgt spid="4098"/>
                                        </p:tgtEl>
                                        <p:attrNameLst>
                                          <p:attrName>ppt_w</p:attrName>
                                        </p:attrNameLst>
                                      </p:cBhvr>
                                      <p:tavLst>
                                        <p:tav tm="0">
                                          <p:val>
                                            <p:fltVal val="0"/>
                                          </p:val>
                                        </p:tav>
                                        <p:tav tm="100000">
                                          <p:val>
                                            <p:strVal val="#ppt_w"/>
                                          </p:val>
                                        </p:tav>
                                      </p:tavLst>
                                    </p:anim>
                                    <p:anim calcmode="lin" valueType="num">
                                      <p:cBhvr>
                                        <p:cTn id="15" dur="1000" fill="hold"/>
                                        <p:tgtEl>
                                          <p:spTgt spid="4098"/>
                                        </p:tgtEl>
                                        <p:attrNameLst>
                                          <p:attrName>ppt_h</p:attrName>
                                        </p:attrNameLst>
                                      </p:cBhvr>
                                      <p:tavLst>
                                        <p:tav tm="0">
                                          <p:val>
                                            <p:fltVal val="0"/>
                                          </p:val>
                                        </p:tav>
                                        <p:tav tm="100000">
                                          <p:val>
                                            <p:strVal val="#ppt_h"/>
                                          </p:val>
                                        </p:tav>
                                      </p:tavLst>
                                    </p:anim>
                                    <p:anim calcmode="lin" valueType="num">
                                      <p:cBhvr>
                                        <p:cTn id="16" dur="1000" fill="hold"/>
                                        <p:tgtEl>
                                          <p:spTgt spid="4098"/>
                                        </p:tgtEl>
                                        <p:attrNameLst>
                                          <p:attrName>style.rotation</p:attrName>
                                        </p:attrNameLst>
                                      </p:cBhvr>
                                      <p:tavLst>
                                        <p:tav tm="0">
                                          <p:val>
                                            <p:fltVal val="90"/>
                                          </p:val>
                                        </p:tav>
                                        <p:tav tm="100000">
                                          <p:val>
                                            <p:fltVal val="0"/>
                                          </p:val>
                                        </p:tav>
                                      </p:tavLst>
                                    </p:anim>
                                    <p:animEffect transition="in" filter="fade">
                                      <p:cBhvr>
                                        <p:cTn id="17" dur="1000"/>
                                        <p:tgtEl>
                                          <p:spTgt spid="4098"/>
                                        </p:tgtEl>
                                      </p:cBhvr>
                                    </p:animEffect>
                                  </p:childTnLst>
                                </p:cTn>
                              </p:par>
                            </p:childTnLst>
                          </p:cTn>
                        </p:par>
                        <p:par>
                          <p:cTn id="18" fill="hold">
                            <p:stCondLst>
                              <p:cond delay="20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4101"/>
                                        </p:tgtEl>
                                        <p:attrNameLst>
                                          <p:attrName>style.visibility</p:attrName>
                                        </p:attrNameLst>
                                      </p:cBhvr>
                                      <p:to>
                                        <p:strVal val="visible"/>
                                      </p:to>
                                    </p:set>
                                    <p:anim calcmode="lin" valueType="num">
                                      <p:cBhvr>
                                        <p:cTn id="21" dur="1000" fill="hold"/>
                                        <p:tgtEl>
                                          <p:spTgt spid="4101"/>
                                        </p:tgtEl>
                                        <p:attrNameLst>
                                          <p:attrName>ppt_w</p:attrName>
                                        </p:attrNameLst>
                                      </p:cBhvr>
                                      <p:tavLst>
                                        <p:tav tm="0">
                                          <p:val>
                                            <p:fltVal val="0"/>
                                          </p:val>
                                        </p:tav>
                                        <p:tav tm="100000">
                                          <p:val>
                                            <p:strVal val="#ppt_w"/>
                                          </p:val>
                                        </p:tav>
                                      </p:tavLst>
                                    </p:anim>
                                    <p:anim calcmode="lin" valueType="num">
                                      <p:cBhvr>
                                        <p:cTn id="22" dur="1000" fill="hold"/>
                                        <p:tgtEl>
                                          <p:spTgt spid="4101"/>
                                        </p:tgtEl>
                                        <p:attrNameLst>
                                          <p:attrName>ppt_h</p:attrName>
                                        </p:attrNameLst>
                                      </p:cBhvr>
                                      <p:tavLst>
                                        <p:tav tm="0">
                                          <p:val>
                                            <p:fltVal val="0"/>
                                          </p:val>
                                        </p:tav>
                                        <p:tav tm="100000">
                                          <p:val>
                                            <p:strVal val="#ppt_h"/>
                                          </p:val>
                                        </p:tav>
                                      </p:tavLst>
                                    </p:anim>
                                    <p:anim calcmode="lin" valueType="num">
                                      <p:cBhvr>
                                        <p:cTn id="23" dur="1000" fill="hold"/>
                                        <p:tgtEl>
                                          <p:spTgt spid="4101"/>
                                        </p:tgtEl>
                                        <p:attrNameLst>
                                          <p:attrName>style.rotation</p:attrName>
                                        </p:attrNameLst>
                                      </p:cBhvr>
                                      <p:tavLst>
                                        <p:tav tm="0">
                                          <p:val>
                                            <p:fltVal val="90"/>
                                          </p:val>
                                        </p:tav>
                                        <p:tav tm="100000">
                                          <p:val>
                                            <p:fltVal val="0"/>
                                          </p:val>
                                        </p:tav>
                                      </p:tavLst>
                                    </p:anim>
                                    <p:animEffect transition="in" filter="fade">
                                      <p:cBhvr>
                                        <p:cTn id="24" dur="1000"/>
                                        <p:tgtEl>
                                          <p:spTgt spid="4101"/>
                                        </p:tgtEl>
                                      </p:cBhvr>
                                    </p:animEffect>
                                  </p:childTnLst>
                                </p:cTn>
                              </p:par>
                            </p:childTnLst>
                          </p:cTn>
                        </p:par>
                        <p:par>
                          <p:cTn id="25" fill="hold">
                            <p:stCondLst>
                              <p:cond delay="3000"/>
                            </p:stCondLst>
                            <p:childTnLst>
                              <p:par>
                                <p:cTn id="26" presetID="31" presetClass="entr" presetSubtype="0" fill="hold" nodeType="afterEffect">
                                  <p:stCondLst>
                                    <p:cond delay="0"/>
                                  </p:stCondLst>
                                  <p:iterate type="lt">
                                    <p:tmPct val="5000"/>
                                  </p:iterate>
                                  <p:childTnLst>
                                    <p:set>
                                      <p:cBhvr>
                                        <p:cTn id="27" dur="1" fill="hold">
                                          <p:stCondLst>
                                            <p:cond delay="0"/>
                                          </p:stCondLst>
                                        </p:cTn>
                                        <p:tgtEl>
                                          <p:spTgt spid="4099"/>
                                        </p:tgtEl>
                                        <p:attrNameLst>
                                          <p:attrName>style.visibility</p:attrName>
                                        </p:attrNameLst>
                                      </p:cBhvr>
                                      <p:to>
                                        <p:strVal val="visible"/>
                                      </p:to>
                                    </p:set>
                                    <p:anim calcmode="lin" valueType="num">
                                      <p:cBhvr>
                                        <p:cTn id="28" dur="1000" fill="hold"/>
                                        <p:tgtEl>
                                          <p:spTgt spid="4099"/>
                                        </p:tgtEl>
                                        <p:attrNameLst>
                                          <p:attrName>ppt_w</p:attrName>
                                        </p:attrNameLst>
                                      </p:cBhvr>
                                      <p:tavLst>
                                        <p:tav tm="0">
                                          <p:val>
                                            <p:fltVal val="0"/>
                                          </p:val>
                                        </p:tav>
                                        <p:tav tm="100000">
                                          <p:val>
                                            <p:strVal val="#ppt_w"/>
                                          </p:val>
                                        </p:tav>
                                      </p:tavLst>
                                    </p:anim>
                                    <p:anim calcmode="lin" valueType="num">
                                      <p:cBhvr>
                                        <p:cTn id="29" dur="1000" fill="hold"/>
                                        <p:tgtEl>
                                          <p:spTgt spid="4099"/>
                                        </p:tgtEl>
                                        <p:attrNameLst>
                                          <p:attrName>ppt_h</p:attrName>
                                        </p:attrNameLst>
                                      </p:cBhvr>
                                      <p:tavLst>
                                        <p:tav tm="0">
                                          <p:val>
                                            <p:fltVal val="0"/>
                                          </p:val>
                                        </p:tav>
                                        <p:tav tm="100000">
                                          <p:val>
                                            <p:strVal val="#ppt_h"/>
                                          </p:val>
                                        </p:tav>
                                      </p:tavLst>
                                    </p:anim>
                                    <p:anim calcmode="lin" valueType="num">
                                      <p:cBhvr>
                                        <p:cTn id="30" dur="1000" fill="hold"/>
                                        <p:tgtEl>
                                          <p:spTgt spid="4099"/>
                                        </p:tgtEl>
                                        <p:attrNameLst>
                                          <p:attrName>style.rotation</p:attrName>
                                        </p:attrNameLst>
                                      </p:cBhvr>
                                      <p:tavLst>
                                        <p:tav tm="0">
                                          <p:val>
                                            <p:fltVal val="90"/>
                                          </p:val>
                                        </p:tav>
                                        <p:tav tm="100000">
                                          <p:val>
                                            <p:fltVal val="0"/>
                                          </p:val>
                                        </p:tav>
                                      </p:tavLst>
                                    </p:anim>
                                    <p:animEffect transition="in" filter="fade">
                                      <p:cBhvr>
                                        <p:cTn id="31"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FF00"/>
                </a:solidFill>
              </a:rPr>
              <a:t>В таком словаре насчитывается более 20 тысяч слов.</a:t>
            </a:r>
            <a:endParaRPr lang="ru-RU" dirty="0">
              <a:solidFill>
                <a:srgbClr val="FFFF00"/>
              </a:solidFill>
            </a:endParaRPr>
          </a:p>
        </p:txBody>
      </p:sp>
      <p:pic>
        <p:nvPicPr>
          <p:cNvPr id="5122" name="Picture 2" descr="C:\Documents and Settings\Admin\Мои документы\10071646.jpg"/>
          <p:cNvPicPr>
            <a:picLocks noChangeAspect="1" noChangeArrowheads="1"/>
          </p:cNvPicPr>
          <p:nvPr/>
        </p:nvPicPr>
        <p:blipFill>
          <a:blip r:embed="rId2" cstate="print"/>
          <a:srcRect/>
          <a:stretch>
            <a:fillRect/>
          </a:stretch>
        </p:blipFill>
        <p:spPr bwMode="auto">
          <a:xfrm>
            <a:off x="0" y="1482683"/>
            <a:ext cx="3786182" cy="5214606"/>
          </a:xfrm>
          <a:prstGeom prst="rect">
            <a:avLst/>
          </a:prstGeom>
          <a:noFill/>
        </p:spPr>
      </p:pic>
      <p:pic>
        <p:nvPicPr>
          <p:cNvPr id="5123" name="Picture 3" descr="C:\Documents and Settings\Admin\Мои документы\omega3110670big.jpg"/>
          <p:cNvPicPr>
            <a:picLocks noChangeAspect="1" noChangeArrowheads="1"/>
          </p:cNvPicPr>
          <p:nvPr/>
        </p:nvPicPr>
        <p:blipFill>
          <a:blip r:embed="rId3" cstate="print"/>
          <a:srcRect/>
          <a:stretch>
            <a:fillRect/>
          </a:stretch>
        </p:blipFill>
        <p:spPr bwMode="auto">
          <a:xfrm>
            <a:off x="5286380" y="1428736"/>
            <a:ext cx="3333750" cy="518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2000" fill="hold"/>
                                        <p:tgtEl>
                                          <p:spTgt spid="5122"/>
                                        </p:tgtEl>
                                        <p:attrNameLst>
                                          <p:attrName>ppt_x</p:attrName>
                                        </p:attrNameLst>
                                      </p:cBhvr>
                                      <p:tavLst>
                                        <p:tav tm="0">
                                          <p:val>
                                            <p:strVal val="#ppt_x"/>
                                          </p:val>
                                        </p:tav>
                                        <p:tav tm="100000">
                                          <p:val>
                                            <p:strVal val="#ppt_x"/>
                                          </p:val>
                                        </p:tav>
                                      </p:tavLst>
                                    </p:anim>
                                    <p:anim calcmode="lin" valueType="num">
                                      <p:cBhvr additive="base">
                                        <p:cTn id="14" dur="2000" fill="hold"/>
                                        <p:tgtEl>
                                          <p:spTgt spid="5122"/>
                                        </p:tgtEl>
                                        <p:attrNameLst>
                                          <p:attrName>ppt_y</p:attrName>
                                        </p:attrNameLst>
                                      </p:cBhvr>
                                      <p:tavLst>
                                        <p:tav tm="0">
                                          <p:val>
                                            <p:strVal val="1+#ppt_h/2"/>
                                          </p:val>
                                        </p:tav>
                                        <p:tav tm="100000">
                                          <p:val>
                                            <p:strVal val="#ppt_y"/>
                                          </p:val>
                                        </p:tav>
                                      </p:tavLst>
                                    </p:anim>
                                  </p:childTnLst>
                                </p:cTn>
                              </p:par>
                            </p:childTnLst>
                          </p:cTn>
                        </p:par>
                        <p:par>
                          <p:cTn id="15" fill="hold">
                            <p:stCondLst>
                              <p:cond delay="3000"/>
                            </p:stCondLst>
                            <p:childTnLst>
                              <p:par>
                                <p:cTn id="16" presetID="2" presetClass="entr" presetSubtype="1" fill="hold" nodeType="afterEffect">
                                  <p:stCondLst>
                                    <p:cond delay="0"/>
                                  </p:stCondLst>
                                  <p:childTnLst>
                                    <p:set>
                                      <p:cBhvr>
                                        <p:cTn id="17" dur="1" fill="hold">
                                          <p:stCondLst>
                                            <p:cond delay="0"/>
                                          </p:stCondLst>
                                        </p:cTn>
                                        <p:tgtEl>
                                          <p:spTgt spid="5123"/>
                                        </p:tgtEl>
                                        <p:attrNameLst>
                                          <p:attrName>style.visibility</p:attrName>
                                        </p:attrNameLst>
                                      </p:cBhvr>
                                      <p:to>
                                        <p:strVal val="visible"/>
                                      </p:to>
                                    </p:set>
                                    <p:anim calcmode="lin" valueType="num">
                                      <p:cBhvr additive="base">
                                        <p:cTn id="18" dur="2000" fill="hold"/>
                                        <p:tgtEl>
                                          <p:spTgt spid="5123"/>
                                        </p:tgtEl>
                                        <p:attrNameLst>
                                          <p:attrName>ppt_x</p:attrName>
                                        </p:attrNameLst>
                                      </p:cBhvr>
                                      <p:tavLst>
                                        <p:tav tm="0">
                                          <p:val>
                                            <p:strVal val="#ppt_x"/>
                                          </p:val>
                                        </p:tav>
                                        <p:tav tm="100000">
                                          <p:val>
                                            <p:strVal val="#ppt_x"/>
                                          </p:val>
                                        </p:tav>
                                      </p:tavLst>
                                    </p:anim>
                                    <p:anim calcmode="lin" valueType="num">
                                      <p:cBhvr additive="base">
                                        <p:cTn id="19" dur="2000" fill="hold"/>
                                        <p:tgtEl>
                                          <p:spTgt spid="51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t/>
            </a:r>
            <a:br>
              <a:rPr lang="ru-RU"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4000" dirty="0" smtClean="0"/>
              <a:t> </a:t>
            </a:r>
            <a:r>
              <a:rPr lang="ru-RU" sz="4000" dirty="0" smtClean="0">
                <a:solidFill>
                  <a:schemeClr val="bg1">
                    <a:lumMod val="95000"/>
                    <a:lumOff val="5000"/>
                  </a:schemeClr>
                </a:solidFill>
              </a:rPr>
              <a:t>Вот некоторые сведения о словаре: </a:t>
            </a: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solidFill>
                  <a:schemeClr val="bg1"/>
                </a:solidFill>
              </a:rPr>
              <a:t/>
            </a:r>
            <a:br>
              <a:rPr lang="ru-RU" sz="1300" dirty="0" smtClean="0">
                <a:solidFill>
                  <a:schemeClr val="bg1"/>
                </a:solidFill>
              </a:rPr>
            </a:br>
            <a:r>
              <a:rPr lang="ru-RU" sz="1300" dirty="0" smtClean="0">
                <a:solidFill>
                  <a:schemeClr val="bg1"/>
                </a:solidFill>
              </a:rPr>
              <a:t/>
            </a:r>
            <a:br>
              <a:rPr lang="ru-RU" sz="1300" dirty="0" smtClean="0">
                <a:solidFill>
                  <a:schemeClr val="bg1"/>
                </a:solidFill>
              </a:rPr>
            </a:br>
            <a:r>
              <a:rPr lang="ru-RU" sz="1300" dirty="0" smtClean="0">
                <a:solidFill>
                  <a:schemeClr val="bg1"/>
                </a:solidFill>
              </a:rPr>
              <a:t/>
            </a:r>
            <a:br>
              <a:rPr lang="ru-RU" sz="1300" dirty="0" smtClean="0">
                <a:solidFill>
                  <a:schemeClr val="bg1"/>
                </a:solidFill>
              </a:rPr>
            </a:br>
            <a:r>
              <a:rPr lang="ru-RU" sz="2200" dirty="0" err="1" smtClean="0">
                <a:solidFill>
                  <a:schemeClr val="bg1"/>
                </a:solidFill>
              </a:rPr>
              <a:t>Орфографи́ческий</a:t>
            </a:r>
            <a:r>
              <a:rPr lang="ru-RU" sz="2200" dirty="0" smtClean="0">
                <a:solidFill>
                  <a:schemeClr val="bg1"/>
                </a:solidFill>
              </a:rPr>
              <a:t> </a:t>
            </a:r>
            <a:r>
              <a:rPr lang="ru-RU" sz="2200" dirty="0" err="1" smtClean="0">
                <a:solidFill>
                  <a:schemeClr val="bg1"/>
                </a:solidFill>
              </a:rPr>
              <a:t>слова́рь</a:t>
            </a:r>
            <a:r>
              <a:rPr lang="ru-RU" sz="2200" b="0" dirty="0" smtClean="0">
                <a:solidFill>
                  <a:schemeClr val="bg1"/>
                </a:solidFill>
              </a:rPr>
              <a:t> — словарь, содержащий перечень слов в нормативном написании</a:t>
            </a:r>
            <a:r>
              <a:rPr lang="ru-RU" sz="2200" b="0" baseline="30000" dirty="0" smtClean="0">
                <a:solidFill>
                  <a:schemeClr val="bg1"/>
                </a:solidFill>
              </a:rPr>
              <a:t/>
            </a:r>
            <a:br>
              <a:rPr lang="ru-RU" sz="2200" b="0" baseline="30000" dirty="0" smtClean="0">
                <a:solidFill>
                  <a:schemeClr val="bg1"/>
                </a:solidFill>
              </a:rPr>
            </a:br>
            <a:r>
              <a:rPr lang="ru-RU" sz="2200" b="0" dirty="0" smtClean="0">
                <a:solidFill>
                  <a:schemeClr val="bg1"/>
                </a:solidFill>
              </a:rPr>
              <a:t>. Отличается от толкового словаря по способу описания слова, поскольку раскрывает слово лишь в аспекте его правописания. Является показателем современной ему орфографии.</a:t>
            </a:r>
            <a:br>
              <a:rPr lang="ru-RU" sz="2200" b="0" dirty="0" smtClean="0">
                <a:solidFill>
                  <a:schemeClr val="bg1"/>
                </a:solidFill>
              </a:rPr>
            </a:br>
            <a:r>
              <a:rPr lang="ru-RU" sz="2200" b="0" dirty="0" smtClean="0">
                <a:solidFill>
                  <a:schemeClr val="bg1"/>
                </a:solidFill>
              </a:rPr>
              <a:t>Словник орфографического словаря как правило включает не только сложные для написания случаи, поскольку задача отграничения последних от не представляющих орфографических трудностей не имеет очевидного решения. Также составители словарей обычно не ограничиваются общелитературной лексикой, включая в словники специальную, терминологическую и иную лексику, не относящуюся к </a:t>
            </a:r>
            <a:r>
              <a:rPr lang="ru-RU" sz="2200" b="0" dirty="0" err="1" smtClean="0">
                <a:solidFill>
                  <a:schemeClr val="bg1"/>
                </a:solidFill>
              </a:rPr>
              <a:t>межстилевой</a:t>
            </a:r>
            <a:r>
              <a:rPr lang="ru-RU" b="0" dirty="0" smtClean="0"/>
              <a:t/>
            </a:r>
            <a:br>
              <a:rPr lang="ru-RU" b="0"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Admin\Мои документы\20051206234239-the-end.gif"/>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0.70"/>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TotalTime>
  <Words>60</Words>
  <Application>Microsoft Office PowerPoint</Application>
  <PresentationFormat>Экран (4:3)</PresentationFormat>
  <Paragraphs>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Презентация на тему  «орфографический словарь»</vt:lpstr>
      <vt:lpstr>В наше время очень много видов орфографических словарей, вот некоторые из них:</vt:lpstr>
      <vt:lpstr>История создания.                                                                                     Работа по созданию четырёхтомного «Толкового словаря русского языка» велась Д. Н. Ушаковым с1934 по 1940 год. На свет появился словарь, восполнивший существенный пробел в описании развития русского языка в XX веке. Этот словарь отнесён специалистами к числу обязательных в перечне словарных изданий XIX—XX веков, то есть таких, без которых картина современного русского языка будет неполной. Словарь содержит более 90 000 словарных статей и рассчитан на широкий круг читателей. </vt:lpstr>
      <vt:lpstr>Вот так выглядел первых словарь на Руси.</vt:lpstr>
      <vt:lpstr>Существуют отдельные словари для младших классов</vt:lpstr>
      <vt:lpstr>В таком словаре насчитывается более 20 тысяч слов.</vt:lpstr>
      <vt:lpstr>              Вот некоторые сведения о словаре:       Орфографи́ческий слова́рь — словарь, содержащий перечень слов в нормативном написании . Отличается от толкового словаря по способу описания слова, поскольку раскрывает слово лишь в аспекте его правописания. Является показателем современной ему орфографии. Словник орфографического словаря как правило включает не только сложные для написания случаи, поскольку задача отграничения последних от не представляющих орфографических трудностей не имеет очевидного решения. Также составители словарей обычно не ограничиваются общелитературной лексикой, включая в словники специальную, терминологическую и иную лексику, не относящуюся к межстилевой       </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 орфографический словарь»</dc:title>
  <dc:creator>Admin</dc:creator>
  <cp:lastModifiedBy>Admin</cp:lastModifiedBy>
  <cp:revision>9</cp:revision>
  <dcterms:created xsi:type="dcterms:W3CDTF">2012-03-09T16:26:56Z</dcterms:created>
  <dcterms:modified xsi:type="dcterms:W3CDTF">2012-03-11T12:53:01Z</dcterms:modified>
</cp:coreProperties>
</file>