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719A61-EC6B-4AC9-89B6-A01855ED7A00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AA90BF-8087-4145-A84D-5C04F7858DE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051720" y="1268760"/>
            <a:ext cx="6532240" cy="2016224"/>
          </a:xfrm>
          <a:solidFill>
            <a:schemeClr val="accent2">
              <a:lumMod val="20000"/>
              <a:lumOff val="80000"/>
            </a:schemeClr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cs typeface="Aharoni" pitchFamily="2" charset="-79"/>
              </a:rPr>
              <a:t>Развитие музыкальности </a:t>
            </a:r>
            <a:br>
              <a:rPr lang="ru-RU" sz="3600" b="1" i="1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ru-RU" sz="3600" b="1" i="1" dirty="0" smtClean="0">
                <a:solidFill>
                  <a:schemeClr val="tx1"/>
                </a:solidFill>
                <a:cs typeface="Aharoni" pitchFamily="2" charset="-79"/>
              </a:rPr>
              <a:t>и чувства ритма у детей дошкольного возраста</a:t>
            </a:r>
            <a:endParaRPr lang="ru-RU" sz="3600" b="1" i="1" dirty="0"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846640" cy="2924944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solidFill>
                  <a:schemeClr val="tx1"/>
                </a:solidFill>
              </a:rPr>
              <a:t>Презентация к докладу </a:t>
            </a: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</a:rPr>
              <a:t>преподавателя отделения хореографии </a:t>
            </a: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</a:rPr>
              <a:t>МБОУ ДОД «ДШИ»</a:t>
            </a: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</a:rPr>
              <a:t> Бачуриной М.Е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ru-RU" sz="1800" b="0" dirty="0">
              <a:solidFill>
                <a:schemeClr val="tx1"/>
              </a:solidFill>
            </a:endParaRPr>
          </a:p>
          <a:p>
            <a:pPr algn="r"/>
            <a:endParaRPr lang="ru-RU" sz="1600" b="0" dirty="0" smtClean="0">
              <a:solidFill>
                <a:schemeClr val="tx1"/>
              </a:solidFill>
            </a:endParaRPr>
          </a:p>
          <a:p>
            <a:pPr algn="r"/>
            <a:endParaRPr lang="ru-RU" sz="1600" b="0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2013 </a:t>
            </a:r>
            <a:r>
              <a:rPr lang="ru-RU" sz="1400" b="1" dirty="0" smtClean="0">
                <a:solidFill>
                  <a:schemeClr val="tx1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55826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700808"/>
            <a:ext cx="7498080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</a:rPr>
              <a:t>Спасибо за внимание…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65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6768752" cy="2736304"/>
          </a:xfrm>
          <a:effectLst>
            <a:outerShdw blurRad="63500" dist="25400" dir="5400000" rotWithShape="0">
              <a:srgbClr val="000000">
                <a:alpha val="43137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  <a:cs typeface="Aharoni" pitchFamily="2" charset="-79"/>
              </a:rPr>
              <a:t>«Музыкально-ритмическое воспитание оказывает огромное влияние на развитие воли, </a:t>
            </a:r>
            <a:br>
              <a:rPr lang="ru-RU" sz="2800" b="1" dirty="0" smtClean="0">
                <a:solidFill>
                  <a:schemeClr val="tx1"/>
                </a:solidFill>
                <a:latin typeface="Century" pitchFamily="18" charset="0"/>
                <a:cs typeface="Aharoni" pitchFamily="2" charset="-79"/>
              </a:rPr>
            </a:b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  <a:cs typeface="Aharoni" pitchFamily="2" charset="-79"/>
              </a:rPr>
              <a:t>характера и интеллекта </a:t>
            </a:r>
            <a:br>
              <a:rPr lang="ru-RU" sz="2800" b="1" dirty="0" smtClean="0">
                <a:solidFill>
                  <a:schemeClr val="tx1"/>
                </a:solidFill>
                <a:latin typeface="Century" pitchFamily="18" charset="0"/>
                <a:cs typeface="Aharoni" pitchFamily="2" charset="-79"/>
              </a:rPr>
            </a:b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  <a:cs typeface="Aharoni" pitchFamily="2" charset="-79"/>
              </a:rPr>
              <a:t>человека…»</a:t>
            </a:r>
            <a:endParaRPr lang="ru-RU" sz="2800" b="1" dirty="0">
              <a:solidFill>
                <a:schemeClr val="tx1"/>
              </a:solidFill>
              <a:latin typeface="Century" pitchFamily="18" charset="0"/>
              <a:cs typeface="Aharoni" pitchFamily="2" charset="-79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652120" y="5157192"/>
            <a:ext cx="2664296" cy="504056"/>
          </a:xfrm>
          <a:ln/>
          <a:effectLst>
            <a:outerShdw blurRad="63500" dist="25400" dir="5400000" rotWithShape="0">
              <a:srgbClr val="000000">
                <a:alpha val="43137"/>
              </a:srgbClr>
            </a:outerShd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z="2000" b="1" i="1" dirty="0" smtClean="0">
                <a:cs typeface="Aharoni" pitchFamily="2" charset="-79"/>
              </a:rPr>
              <a:t>Эмиль Жак-</a:t>
            </a:r>
            <a:r>
              <a:rPr lang="ru-RU" sz="2000" b="1" i="1" dirty="0" err="1" smtClean="0">
                <a:cs typeface="Aharoni" pitchFamily="2" charset="-79"/>
              </a:rPr>
              <a:t>Далькроз</a:t>
            </a:r>
            <a:endParaRPr lang="ru-RU" sz="2000" b="1" i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2080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Что такое ритмика?</a:t>
            </a:r>
            <a:endParaRPr 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59632" y="2060848"/>
            <a:ext cx="7674056" cy="3312368"/>
          </a:xfrm>
        </p:spPr>
        <p:txBody>
          <a:bodyPr anchor="t"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marL="82296" indent="0" algn="ctr">
              <a:lnSpc>
                <a:spcPct val="120000"/>
              </a:lnSpc>
              <a:buNone/>
            </a:pPr>
            <a:r>
              <a:rPr lang="ru-RU" sz="14400" b="1" i="1" dirty="0" smtClean="0"/>
              <a:t>Ритмика – </a:t>
            </a:r>
            <a:r>
              <a:rPr lang="ru-RU" sz="14400" i="1" dirty="0" smtClean="0"/>
              <a:t>это танцевальные упражнения, </a:t>
            </a:r>
          </a:p>
          <a:p>
            <a:pPr marL="82296" indent="0" algn="ctr">
              <a:lnSpc>
                <a:spcPct val="120000"/>
              </a:lnSpc>
              <a:buNone/>
            </a:pPr>
            <a:r>
              <a:rPr lang="ru-RU" sz="14400" i="1" dirty="0" smtClean="0"/>
              <a:t>исполняемые под музыкальное сопровождение</a:t>
            </a:r>
            <a:endParaRPr lang="ru-RU" sz="14400" i="1" dirty="0"/>
          </a:p>
        </p:txBody>
      </p:sp>
    </p:spTree>
    <p:extLst>
      <p:ext uri="{BB962C8B-B14F-4D97-AF65-F5344CB8AC3E}">
        <p14:creationId xmlns:p14="http://schemas.microsoft.com/office/powerpoint/2010/main" val="410147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Основные задачи ритмики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464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Развитие общей физической подготовки </a:t>
            </a:r>
            <a:r>
              <a:rPr lang="ru-RU" sz="2400" i="1" dirty="0" smtClean="0"/>
              <a:t>(силы, </a:t>
            </a:r>
            <a:r>
              <a:rPr lang="ru-RU" sz="2400" i="1" dirty="0"/>
              <a:t>выносливости, ловкости</a:t>
            </a:r>
            <a:r>
              <a:rPr lang="ru-RU" sz="2400" i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/>
              <a:t>развитие танцевальных данных </a:t>
            </a:r>
            <a:r>
              <a:rPr lang="ru-RU" sz="2400" i="1" dirty="0"/>
              <a:t>(координации движений, выворотности, гибкости, прыжка, шага и т.д.);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воспитание </a:t>
            </a:r>
            <a:r>
              <a:rPr lang="ru-RU" sz="2800" i="1" dirty="0"/>
              <a:t>трудолюбия, терпения, навыков общения в </a:t>
            </a:r>
            <a:r>
              <a:rPr lang="ru-RU" sz="2800" i="1" dirty="0" smtClean="0"/>
              <a:t>коллективе;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/>
              <a:t>развитие </a:t>
            </a:r>
            <a:r>
              <a:rPr lang="ru-RU" sz="2800" b="1" i="1" dirty="0"/>
              <a:t>музыкальности, чувства ритма, </a:t>
            </a:r>
            <a:r>
              <a:rPr lang="ru-RU" sz="2800" i="1" dirty="0"/>
              <a:t>артистичности и эмоциональной выразительности.</a:t>
            </a:r>
          </a:p>
          <a:p>
            <a:pPr>
              <a:buFont typeface="Wingdings" pitchFamily="2" charset="2"/>
              <a:buChar char="ü"/>
            </a:pPr>
            <a:endParaRPr lang="ru-RU" sz="2800" dirty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33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1152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ea typeface="+mn-ea"/>
                <a:cs typeface="+mn-cs"/>
              </a:rPr>
              <a:t>Что такое музыкальность?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 marL="82296" lvl="0" indent="0" algn="ctr">
              <a:lnSpc>
                <a:spcPct val="120000"/>
              </a:lnSpc>
              <a:buClr>
                <a:srgbClr val="3891A7"/>
              </a:buClr>
              <a:buNone/>
            </a:pPr>
            <a:r>
              <a:rPr lang="ru-RU" sz="3600" b="1" i="1" dirty="0" smtClean="0">
                <a:solidFill>
                  <a:prstClr val="black"/>
                </a:solidFill>
              </a:rPr>
              <a:t>Музыкальность – </a:t>
            </a:r>
            <a:r>
              <a:rPr lang="ru-RU" sz="3600" i="1" dirty="0" smtClean="0">
                <a:solidFill>
                  <a:prstClr val="black"/>
                </a:solidFill>
              </a:rPr>
              <a:t>это особое свойство переживания, восприятия или исполнения музыки</a:t>
            </a:r>
            <a:endParaRPr lang="ru-RU" sz="3600" i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68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704856" cy="29523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lvl="0" algn="ctr">
              <a:lnSpc>
                <a:spcPct val="120000"/>
              </a:lnSpc>
              <a:spcBef>
                <a:spcPts val="600"/>
              </a:spcBef>
            </a:pPr>
            <a:r>
              <a:rPr lang="ru-RU" sz="3600" b="1" i="1" dirty="0" smtClean="0">
                <a:solidFill>
                  <a:prstClr val="black"/>
                </a:solidFill>
                <a:effectLst/>
              </a:rPr>
              <a:t/>
            </a:r>
            <a:br>
              <a:rPr lang="ru-RU" sz="3600" b="1" i="1" dirty="0" smtClean="0">
                <a:solidFill>
                  <a:prstClr val="black"/>
                </a:solidFill>
                <a:effectLst/>
              </a:rPr>
            </a:br>
            <a:r>
              <a:rPr lang="ru-RU" sz="3600" b="1" i="1" dirty="0" smtClean="0">
                <a:solidFill>
                  <a:prstClr val="black"/>
                </a:solidFill>
                <a:effectLst/>
              </a:rPr>
              <a:t>Главный признак музыкальности </a:t>
            </a:r>
            <a:r>
              <a:rPr lang="ru-RU" sz="3600" i="1" dirty="0" smtClean="0">
                <a:solidFill>
                  <a:prstClr val="black"/>
                </a:solidFill>
                <a:effectLst/>
              </a:rPr>
              <a:t>– способность эмоционально отзываться на музыку, сопереживать</a:t>
            </a:r>
            <a:r>
              <a:rPr lang="ru-RU" sz="3600" i="1" dirty="0">
                <a:solidFill>
                  <a:prstClr val="black"/>
                </a:solidFill>
                <a:effectLst/>
              </a:rPr>
              <a:t/>
            </a:r>
            <a:br>
              <a:rPr lang="ru-RU" sz="3600" i="1" dirty="0">
                <a:solidFill>
                  <a:prstClr val="black"/>
                </a:solidFill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687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ea typeface="+mn-ea"/>
                <a:cs typeface="+mn-cs"/>
              </a:rPr>
              <a:t>Что такое ритм?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 marL="82296" lvl="0" indent="0" algn="ctr">
              <a:lnSpc>
                <a:spcPct val="120000"/>
              </a:lnSpc>
              <a:buClr>
                <a:srgbClr val="3891A7"/>
              </a:buClr>
              <a:buNone/>
            </a:pPr>
            <a:r>
              <a:rPr lang="ru-RU" b="1" i="1" dirty="0" smtClean="0">
                <a:solidFill>
                  <a:prstClr val="black"/>
                </a:solidFill>
              </a:rPr>
              <a:t>Ритм – </a:t>
            </a:r>
            <a:r>
              <a:rPr lang="ru-RU" i="1" dirty="0" smtClean="0">
                <a:solidFill>
                  <a:prstClr val="black"/>
                </a:solidFill>
              </a:rPr>
              <a:t>один из центральных, основополагающих элементов музыки, обусловливающий ту или иную закономерность в распределении звуков во времени и является природным качеством человека</a:t>
            </a:r>
            <a:endParaRPr lang="ru-RU" i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4347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ea typeface="+mn-ea"/>
                <a:cs typeface="+mn-cs"/>
              </a:rPr>
              <a:t>Основные методики для развития музыкальности и чувства ритма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36912"/>
            <a:ext cx="7498080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/>
              <a:t> </a:t>
            </a:r>
            <a:r>
              <a:rPr lang="ru-RU" i="1" dirty="0" smtClean="0"/>
              <a:t>Исполнение упражнений под стихи</a:t>
            </a:r>
          </a:p>
          <a:p>
            <a:pPr marL="82296" indent="0">
              <a:buNone/>
            </a:pPr>
            <a:endParaRPr lang="ru-RU" i="1" dirty="0" smtClean="0"/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Танцевальные движения, исполняемые под детские песни</a:t>
            </a:r>
          </a:p>
          <a:p>
            <a:pPr marL="82296" indent="0">
              <a:buNone/>
            </a:pPr>
            <a:endParaRPr lang="ru-RU" i="1" dirty="0" smtClean="0"/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Прохлопывание ритмического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90148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методики для развития музыкальности и чувства ритма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i="1" dirty="0">
                <a:solidFill>
                  <a:prstClr val="black"/>
                </a:solidFill>
              </a:rPr>
              <a:t>Упражнения с предметами (мячи, флажки, ленты и т.д</a:t>
            </a:r>
            <a:r>
              <a:rPr lang="ru-RU" i="1" dirty="0" smtClean="0">
                <a:solidFill>
                  <a:prstClr val="black"/>
                </a:solidFill>
              </a:rPr>
              <a:t>.)</a:t>
            </a:r>
          </a:p>
          <a:p>
            <a:pPr marL="82296" indent="0">
              <a:buNone/>
            </a:pPr>
            <a:endParaRPr lang="ru-RU" i="1" dirty="0" smtClean="0"/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Игры на смену темпа музыкального сопровождения или игры с ускорением</a:t>
            </a:r>
          </a:p>
          <a:p>
            <a:pPr>
              <a:buFont typeface="Wingdings" pitchFamily="2" charset="2"/>
              <a:buChar char="q"/>
            </a:pPr>
            <a:endParaRPr lang="ru-RU" i="1" dirty="0" smtClean="0"/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Игры на смену характера музыкального сопровождения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648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205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Развитие музыкальности  и чувства ритма у детей дошкольного возраста</vt:lpstr>
      <vt:lpstr>«Музыкально-ритмическое воспитание оказывает огромное влияние на развитие воли,  характера и интеллекта  человека…»</vt:lpstr>
      <vt:lpstr>Что такое ритмика?</vt:lpstr>
      <vt:lpstr>Основные задачи ритмики</vt:lpstr>
      <vt:lpstr>Что такое музыкальность?</vt:lpstr>
      <vt:lpstr> Главный признак музыкальности – способность эмоционально отзываться на музыку, сопереживать </vt:lpstr>
      <vt:lpstr>Что такое ритм?</vt:lpstr>
      <vt:lpstr>Основные методики для развития музыкальности и чувства ритма</vt:lpstr>
      <vt:lpstr>Основные методики для развития музыкальности и чувства ритма</vt:lpstr>
      <vt:lpstr>Спасибо за внимание…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музыкальности и чувства ритма у детей дошкольного возраста</dc:title>
  <dc:creator>Маша</dc:creator>
  <cp:lastModifiedBy>Маша</cp:lastModifiedBy>
  <cp:revision>20</cp:revision>
  <dcterms:created xsi:type="dcterms:W3CDTF">2012-12-06T18:34:05Z</dcterms:created>
  <dcterms:modified xsi:type="dcterms:W3CDTF">2013-03-26T10:08:31Z</dcterms:modified>
</cp:coreProperties>
</file>