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Первые уроки в</a:t>
            </a:r>
            <a:br>
              <a:rPr lang="ru-RU" dirty="0" smtClean="0"/>
            </a:br>
            <a:r>
              <a:rPr lang="ru-RU" dirty="0" smtClean="0"/>
              <a:t>5 кассе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№1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Организатор клипов (Microsoft)\j03551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1756525" cy="173896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772400" cy="1362075"/>
          </a:xfrm>
        </p:spPr>
        <p:txBody>
          <a:bodyPr/>
          <a:lstStyle/>
          <a:p>
            <a:r>
              <a:rPr lang="ru-RU" dirty="0" smtClean="0"/>
              <a:t>Д</a:t>
            </a:r>
            <a:r>
              <a:rPr smtClean="0"/>
              <a:t>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071679"/>
            <a:ext cx="7772400" cy="9286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63300"/>
                </a:solidFill>
              </a:rPr>
              <a:t>№ 13, №22 (а, в, г)</a:t>
            </a:r>
            <a:endParaRPr lang="ru-RU" sz="3200" b="1" dirty="0">
              <a:solidFill>
                <a:srgbClr val="663300"/>
              </a:solidFill>
            </a:endParaRPr>
          </a:p>
        </p:txBody>
      </p:sp>
      <p:pic>
        <p:nvPicPr>
          <p:cNvPr id="4" name="Picture 2" descr="D:\презентации в документе\Картинки-клипы\school02-26[1]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86446" y="2357430"/>
            <a:ext cx="1700213" cy="162248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Что необходимо иметь:</a:t>
            </a:r>
            <a:endParaRPr lang="ru-RU" dirty="0"/>
          </a:p>
        </p:txBody>
      </p:sp>
      <p:pic>
        <p:nvPicPr>
          <p:cNvPr id="4" name="Picture 4" descr="C:\Documents and Settings\Admin\Мои документы\Мои рисунки\Организатор клипов (Microsoft)\j025066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143380"/>
            <a:ext cx="2214578" cy="2079349"/>
          </a:xfrm>
          <a:prstGeom prst="rect">
            <a:avLst/>
          </a:prstGeom>
          <a:noFill/>
        </p:spPr>
      </p:pic>
      <p:pic>
        <p:nvPicPr>
          <p:cNvPr id="5" name="Picture 3" descr="C:\Documents and Settings\Admin\Мои документы\Мои рисунки\Организатор клипов (Microsoft)\j02873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786058"/>
            <a:ext cx="2143140" cy="2273343"/>
          </a:xfrm>
          <a:prstGeom prst="rect">
            <a:avLst/>
          </a:prstGeom>
          <a:noFill/>
        </p:spPr>
      </p:pic>
      <p:pic>
        <p:nvPicPr>
          <p:cNvPr id="6" name="Picture 3" descr="C:\Documents and Settings\Administrator\Local Settings\Temporary Internet Files\Content.IE5\2XDXBI1C\MPj01755970000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6E0E0"/>
              </a:clrFrom>
              <a:clrTo>
                <a:srgbClr val="E6E0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626929"/>
            <a:ext cx="1500198" cy="2233545"/>
          </a:xfrm>
          <a:prstGeom prst="rect">
            <a:avLst/>
          </a:prstGeom>
          <a:noFill/>
        </p:spPr>
      </p:pic>
      <p:pic>
        <p:nvPicPr>
          <p:cNvPr id="7" name="Picture 2" descr="C:\Documents and Settings\Administrator\Local Settings\Temporary Internet Files\Content.IE5\SSLGX17R\MPj01755720000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DECF2"/>
              </a:clrFrom>
              <a:clrTo>
                <a:srgbClr val="EDEC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990" y="1857364"/>
            <a:ext cx="2433748" cy="16346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Объяснение нового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0,1,2,3,4,5,6,7,8,9 – цифры с помощью которых записываются натуральные числа.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Для счета предметов применяют </a:t>
            </a:r>
            <a:r>
              <a:rPr lang="ru-RU" b="1" dirty="0" smtClean="0">
                <a:solidFill>
                  <a:srgbClr val="FF0000"/>
                </a:solidFill>
              </a:rPr>
              <a:t>натуральные числа.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1, 2,3,4,5,6,7,8,9,10,11,12,13,14,15,…-</a:t>
            </a:r>
            <a:r>
              <a:rPr lang="ru-RU" b="1" dirty="0" smtClean="0">
                <a:solidFill>
                  <a:srgbClr val="FF0000"/>
                </a:solidFill>
              </a:rPr>
              <a:t>натуральный ряд.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1 –самое маленькое натуральное число.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Нуль </a:t>
            </a:r>
            <a:r>
              <a:rPr lang="ru-RU" b="1" dirty="0" smtClean="0">
                <a:solidFill>
                  <a:srgbClr val="FF0000"/>
                </a:solidFill>
              </a:rPr>
              <a:t>не относят </a:t>
            </a:r>
            <a:r>
              <a:rPr lang="ru-RU" dirty="0" smtClean="0">
                <a:solidFill>
                  <a:schemeClr val="tx1"/>
                </a:solidFill>
              </a:rPr>
              <a:t>к натуральным числам.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700338" y="0"/>
            <a:ext cx="6443662" cy="1916113"/>
          </a:xfrm>
          <a:prstGeom prst="cloudCallout">
            <a:avLst>
              <a:gd name="adj1" fmla="val -62514"/>
              <a:gd name="adj2" fmla="val 40306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Укажите в предложенных  рядах чисел натуральный ряд.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03350" y="3644900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</a:rPr>
              <a:t>1,  3,  5,  7…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403350" y="4508500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</a:rPr>
              <a:t>0,  1,  2,  3…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403350" y="5373688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</a:rPr>
              <a:t>1,  2,  3,  4…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859338" y="2781300"/>
            <a:ext cx="2736850" cy="792163"/>
          </a:xfrm>
          <a:prstGeom prst="wedgeRoundRectCallout">
            <a:avLst>
              <a:gd name="adj1" fmla="val 60847"/>
              <a:gd name="adj2" fmla="val 114528"/>
              <a:gd name="adj3" fmla="val 16667"/>
            </a:avLst>
          </a:prstGeom>
          <a:solidFill>
            <a:srgbClr val="FDDBE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 dirty="0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929190" y="2857496"/>
            <a:ext cx="2736850" cy="792163"/>
          </a:xfrm>
          <a:prstGeom prst="wedgeRoundRectCallout">
            <a:avLst>
              <a:gd name="adj1" fmla="val 67458"/>
              <a:gd name="adj2" fmla="val 118134"/>
              <a:gd name="adj3" fmla="val 16667"/>
            </a:avLst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 dirty="0">
                <a:solidFill>
                  <a:srgbClr val="0080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026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72330" y="4500570"/>
            <a:ext cx="1866900" cy="1838897"/>
          </a:xfrm>
          <a:prstGeom prst="rect">
            <a:avLst/>
          </a:prstGeom>
          <a:noFill/>
        </p:spPr>
      </p:pic>
      <p:pic>
        <p:nvPicPr>
          <p:cNvPr id="1027" name="Picture 3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14356"/>
            <a:ext cx="1966913" cy="17196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2" grpId="0" animBg="1"/>
      <p:bldP spid="82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276600" y="0"/>
            <a:ext cx="5616575" cy="1655763"/>
          </a:xfrm>
          <a:prstGeom prst="cloudCallout">
            <a:avLst>
              <a:gd name="adj1" fmla="val -73514"/>
              <a:gd name="adj2" fmla="val 47218"/>
            </a:avLst>
          </a:prstGeom>
          <a:solidFill>
            <a:srgbClr val="FDDBE6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Среди  данных  чисел  укажите  четырехзначные: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50825" y="4005263"/>
            <a:ext cx="2374900" cy="1274762"/>
          </a:xfrm>
          <a:prstGeom prst="irregularSeal1">
            <a:avLst/>
          </a:prstGeom>
          <a:solidFill>
            <a:srgbClr val="FFCC99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444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411413" y="1773238"/>
            <a:ext cx="2374900" cy="1274762"/>
          </a:xfrm>
          <a:prstGeom prst="irregularSeal1">
            <a:avLst/>
          </a:prstGeom>
          <a:solidFill>
            <a:srgbClr val="CCFFCC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</a:rPr>
              <a:t>104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843213" y="3429000"/>
            <a:ext cx="2374900" cy="1274763"/>
          </a:xfrm>
          <a:prstGeom prst="irregularSeal1">
            <a:avLst/>
          </a:prstGeom>
          <a:solidFill>
            <a:srgbClr val="00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5 928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643306" y="4857760"/>
            <a:ext cx="2374900" cy="1274762"/>
          </a:xfrm>
          <a:prstGeom prst="irregularSeal1">
            <a:avLst/>
          </a:prstGeom>
          <a:solidFill>
            <a:srgbClr val="FDDBE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2 247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5715008" y="3714752"/>
            <a:ext cx="2374900" cy="1274763"/>
          </a:xfrm>
          <a:prstGeom prst="irregularSeal1">
            <a:avLst/>
          </a:prstGeom>
          <a:solidFill>
            <a:srgbClr val="CCCCFF"/>
          </a:solidFill>
          <a:ln w="254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72 333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6769100" y="1268413"/>
            <a:ext cx="2374900" cy="1274762"/>
          </a:xfrm>
          <a:prstGeom prst="irregularSeal1">
            <a:avLst/>
          </a:prstGeom>
          <a:solidFill>
            <a:srgbClr val="FFCC99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77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4859338" y="2205038"/>
            <a:ext cx="2374900" cy="1274762"/>
          </a:xfrm>
          <a:prstGeom prst="irregularSeal1">
            <a:avLst/>
          </a:prstGeom>
          <a:solidFill>
            <a:srgbClr val="FFFFFF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4</a:t>
            </a:r>
          </a:p>
        </p:txBody>
      </p:sp>
      <p:pic>
        <p:nvPicPr>
          <p:cNvPr id="2050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"/>
            <a:ext cx="1790700" cy="1763840"/>
          </a:xfrm>
          <a:prstGeom prst="rect">
            <a:avLst/>
          </a:prstGeom>
          <a:noFill/>
        </p:spPr>
      </p:pic>
      <p:pic>
        <p:nvPicPr>
          <p:cNvPr id="2051" name="Picture 3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143512"/>
            <a:ext cx="1633538" cy="142817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0"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0" grpId="0" animBg="1"/>
      <p:bldP spid="10250" grpId="1" animBg="1"/>
      <p:bldP spid="10251" grpId="0" animBg="1"/>
      <p:bldP spid="10251" grpId="1" animBg="1"/>
      <p:bldP spid="10252" grpId="0" animBg="1"/>
      <p:bldP spid="10252" grpId="1" animBg="1"/>
      <p:bldP spid="10253" grpId="0" animBg="1"/>
      <p:bldP spid="1025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979613" y="0"/>
            <a:ext cx="7632700" cy="1916113"/>
          </a:xfrm>
          <a:prstGeom prst="cloudCallout">
            <a:avLst>
              <a:gd name="adj1" fmla="val -51125"/>
              <a:gd name="adj2" fmla="val 40306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Укажите число восемнадцать миллионов три тысячи сто семьдесят пять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403350" y="3644900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183 001 75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03350" y="4508500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18 003 175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403350" y="5373688"/>
            <a:ext cx="331152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1 831 750 0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971550" y="3500438"/>
            <a:ext cx="755650" cy="792162"/>
          </a:xfrm>
          <a:prstGeom prst="ellipse">
            <a:avLst/>
          </a:prstGeom>
          <a:solidFill>
            <a:srgbClr val="FDDBE6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1.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971550" y="4365625"/>
            <a:ext cx="755650" cy="792163"/>
          </a:xfrm>
          <a:prstGeom prst="ellipse">
            <a:avLst/>
          </a:prstGeom>
          <a:solidFill>
            <a:srgbClr val="FDDBE6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971550" y="5229225"/>
            <a:ext cx="755650" cy="792163"/>
          </a:xfrm>
          <a:prstGeom prst="ellipse">
            <a:avLst/>
          </a:prstGeom>
          <a:solidFill>
            <a:srgbClr val="FDDBE6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3.</a:t>
            </a:r>
          </a:p>
        </p:txBody>
      </p:sp>
      <p:pic>
        <p:nvPicPr>
          <p:cNvPr id="3074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32"/>
            <a:ext cx="1409700" cy="138855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4" grpId="0" animBg="1"/>
      <p:bldP spid="11275" grpId="0" animBg="1"/>
      <p:bldP spid="112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428860" y="214290"/>
            <a:ext cx="6357982" cy="1530102"/>
          </a:xfrm>
          <a:prstGeom prst="cloudCallout">
            <a:avLst>
              <a:gd name="adj1" fmla="val -71547"/>
              <a:gd name="adj2" fmla="val 55945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/>
              <a:t>Укажи порядок действий</a:t>
            </a:r>
            <a:endParaRPr lang="ru-RU" sz="3600" i="1" dirty="0"/>
          </a:p>
        </p:txBody>
      </p:sp>
      <p:pic>
        <p:nvPicPr>
          <p:cNvPr id="4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1790700" cy="17638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00438"/>
            <a:ext cx="8072494" cy="1428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а) (41201 – 305 : 35) + 21· 3</a:t>
            </a:r>
            <a:endParaRPr lang="ru-RU" sz="4800" dirty="0"/>
          </a:p>
        </p:txBody>
      </p:sp>
      <p:pic>
        <p:nvPicPr>
          <p:cNvPr id="7" name="Picture 3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143512"/>
            <a:ext cx="1633538" cy="1428179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>
            <a:off x="2928926" y="2214554"/>
            <a:ext cx="785818" cy="1192722"/>
          </a:xfrm>
          <a:prstGeom prst="downArrow">
            <a:avLst>
              <a:gd name="adj1" fmla="val 875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72000" y="2214554"/>
            <a:ext cx="785818" cy="1121284"/>
          </a:xfrm>
          <a:prstGeom prst="downArrow">
            <a:avLst>
              <a:gd name="adj1" fmla="val 90733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143636" y="2214554"/>
            <a:ext cx="714380" cy="1071570"/>
          </a:xfrm>
          <a:prstGeom prst="downArrow">
            <a:avLst>
              <a:gd name="adj1" fmla="val 90518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358082" y="2214554"/>
            <a:ext cx="714380" cy="1121284"/>
          </a:xfrm>
          <a:prstGeom prst="downArrow">
            <a:avLst>
              <a:gd name="adj1" fmla="val 814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500438"/>
            <a:ext cx="8001056" cy="1428760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б) 4235 + (4121: 21 – 42 · 590)</a:t>
            </a:r>
            <a:r>
              <a:rPr lang="ru-RU" dirty="0" smtClean="0"/>
              <a:t>)·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4143372" y="2357430"/>
            <a:ext cx="785818" cy="1121284"/>
          </a:xfrm>
          <a:prstGeom prst="downArrow">
            <a:avLst>
              <a:gd name="adj1" fmla="val 90733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500826" y="2285992"/>
            <a:ext cx="785818" cy="1192722"/>
          </a:xfrm>
          <a:prstGeom prst="downArrow">
            <a:avLst>
              <a:gd name="adj1" fmla="val 875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429256" y="2357430"/>
            <a:ext cx="714380" cy="1121284"/>
          </a:xfrm>
          <a:prstGeom prst="downArrow">
            <a:avLst>
              <a:gd name="adj1" fmla="val 814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428860" y="2285992"/>
            <a:ext cx="714380" cy="1192722"/>
          </a:xfrm>
          <a:prstGeom prst="downArrow">
            <a:avLst>
              <a:gd name="adj1" fmla="val 90518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3500438"/>
            <a:ext cx="8072494" cy="13573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в) 5123 : (3425 – 445 · 2) + 48 · 45</a:t>
            </a:r>
            <a:endParaRPr lang="ru-RU" sz="3600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5286380" y="2357430"/>
            <a:ext cx="785818" cy="1121284"/>
          </a:xfrm>
          <a:prstGeom prst="downArrow">
            <a:avLst>
              <a:gd name="adj1" fmla="val 90733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3929058" y="2285992"/>
            <a:ext cx="785818" cy="1192722"/>
          </a:xfrm>
          <a:prstGeom prst="downArrow">
            <a:avLst>
              <a:gd name="adj1" fmla="val 875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357422" y="2285992"/>
            <a:ext cx="714380" cy="1121284"/>
          </a:xfrm>
          <a:prstGeom prst="downArrow">
            <a:avLst>
              <a:gd name="adj1" fmla="val 81447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358082" y="2357430"/>
            <a:ext cx="714380" cy="1071570"/>
          </a:xfrm>
          <a:prstGeom prst="downArrow">
            <a:avLst>
              <a:gd name="adj1" fmla="val 90518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6215074" y="2357430"/>
            <a:ext cx="714380" cy="1121284"/>
          </a:xfrm>
          <a:prstGeom prst="downArrow">
            <a:avLst>
              <a:gd name="adj1" fmla="val 79091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3" grpId="0" animBg="1"/>
      <p:bldP spid="13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3" grpId="0" animBg="1"/>
      <p:bldP spid="23" grpId="1" animBg="1"/>
      <p:bldP spid="23" grpId="2" animBg="1"/>
      <p:bldP spid="23" grpId="3" animBg="1"/>
      <p:bldP spid="23" grpId="4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2571736" y="0"/>
            <a:ext cx="5786478" cy="1684194"/>
          </a:xfrm>
          <a:prstGeom prst="cloudCallout">
            <a:avLst>
              <a:gd name="adj1" fmla="val -60943"/>
              <a:gd name="adj2" fmla="val 4275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Выполни действия</a:t>
            </a:r>
            <a:endParaRPr lang="ru-RU" sz="4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90700" cy="17638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1857364"/>
            <a:ext cx="3571900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а) 57369 +2947=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71744"/>
            <a:ext cx="3571900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б) 97343 – 2089=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286124"/>
            <a:ext cx="364333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в) 123 · 305 =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143380"/>
            <a:ext cx="364333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г) 5220 : 145=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Picture 3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143512"/>
            <a:ext cx="1633538" cy="1428179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4572000" y="1785926"/>
            <a:ext cx="2500330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60316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72000" y="2571744"/>
            <a:ext cx="2500330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95254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00562" y="3357562"/>
            <a:ext cx="2500330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37515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43438" y="4214818"/>
            <a:ext cx="2500330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36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smtClean="0"/>
              <a:t>тог  урока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1214422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663300"/>
                </a:solidFill>
              </a:rPr>
              <a:t>Ответь на вопросы:</a:t>
            </a:r>
            <a:endParaRPr lang="ru-RU" sz="3600" b="1" i="1" dirty="0">
              <a:solidFill>
                <a:srgbClr val="66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14620"/>
            <a:ext cx="6000792" cy="3571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Какие числа применяют при счете предметов?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Назови все цифры.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Какое арифметическое действие выполняется первым?</a:t>
            </a:r>
          </a:p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C:\Documents and Settings\Admin\Мои документы\Мои рисунки\Организатор клипов (Microsoft)\j03551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00108"/>
            <a:ext cx="1756525" cy="173896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1.Натуральный ряд чисел</Template>
  <TotalTime>95</TotalTime>
  <Words>234</Words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оформления с нарциссами</vt:lpstr>
      <vt:lpstr>Первые уроки в 5 кассе</vt:lpstr>
      <vt:lpstr>Что необходимо иметь:</vt:lpstr>
      <vt:lpstr>Объяснение нового материала.</vt:lpstr>
      <vt:lpstr>Слайд 4</vt:lpstr>
      <vt:lpstr>Слайд 5</vt:lpstr>
      <vt:lpstr>Слайд 6</vt:lpstr>
      <vt:lpstr>Слайд 7</vt:lpstr>
      <vt:lpstr>Слайд 8</vt:lpstr>
      <vt:lpstr>Итог 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уроки в 5 кассе</dc:title>
  <dc:creator>Тимчик</dc:creator>
  <cp:lastModifiedBy>андрей</cp:lastModifiedBy>
  <cp:revision>10</cp:revision>
  <dcterms:modified xsi:type="dcterms:W3CDTF">2011-08-21T20:27:36Z</dcterms:modified>
</cp:coreProperties>
</file>