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05" r:id="rId3"/>
    <p:sldId id="272" r:id="rId4"/>
    <p:sldId id="297" r:id="rId5"/>
    <p:sldId id="298" r:id="rId6"/>
    <p:sldId id="300" r:id="rId7"/>
    <p:sldId id="299" r:id="rId8"/>
    <p:sldId id="301" r:id="rId9"/>
    <p:sldId id="302" r:id="rId10"/>
    <p:sldId id="303" r:id="rId11"/>
    <p:sldId id="304" r:id="rId12"/>
    <p:sldId id="259" r:id="rId13"/>
    <p:sldId id="261" r:id="rId14"/>
    <p:sldId id="262" r:id="rId15"/>
    <p:sldId id="286" r:id="rId16"/>
    <p:sldId id="290" r:id="rId17"/>
    <p:sldId id="29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907AD"/>
    <a:srgbClr val="C0C0C0"/>
    <a:srgbClr val="FF0066"/>
    <a:srgbClr val="FFFF99"/>
    <a:srgbClr val="B4183D"/>
    <a:srgbClr val="FFFF7A"/>
    <a:srgbClr val="298E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2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7B2143-C6A8-4398-9DE4-9A4195AFFDC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3E20FB-103F-4EC1-8500-DBE8D3AC6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59F7ED-9EC8-4E75-A9E2-7081A977C35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D86B70-533F-45D3-A7EB-9D7F0DC954A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0BD9B5-DA2E-4C8D-ABFE-478A6BEB19C1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7B764C-A0E3-4B44-87D4-F0A1E987F4EC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37AD-A7BD-4C77-A1A0-E761072E6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4F288-82B4-4E79-AB6B-2B10E257E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84274-CDD3-42B9-8573-5F59838BE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82A-9CC8-4C52-99FF-DA57810EC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2BB3-C916-44B4-95A9-49D90B93A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5B34-26B9-4C57-9C66-0CDA834E4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9C5B-9621-47A8-9FD9-0AC4C97AC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1255-D375-4C6B-A241-759C8AD09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1BF8B-999A-4F0B-9EBC-B81C2122D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0A04-D522-4486-B8CA-B00CA42E5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B82D-20C2-4E6A-BA6B-3706015D4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94E5F-DB20-42F7-A340-332DF856C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C66D-FFA1-4067-88AA-FF767BD7C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9E97-11CA-4F68-BF2D-015624DCD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D42E-1BCF-45A4-8D92-581195405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22FE1-2719-45BB-80FD-A323A3C33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BCF91-E532-406E-9864-A402EA1E8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6263-D7C8-4EA0-A3E6-D5F027BF6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90414-0018-4A67-962E-5671DBC6D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CB85-5497-4B35-A94E-C57391AD8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39A4-1863-4C53-A44B-2FDF87201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D11E-3004-49D0-9469-8BEA7B532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92981D-9AF5-4798-9F3C-FED063AF8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A033EB-032B-46E7-AB2C-078558467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1" r:id="rId2"/>
    <p:sldLayoutId id="2147483870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71" r:id="rId9"/>
    <p:sldLayoutId id="2147483867" r:id="rId10"/>
    <p:sldLayoutId id="2147483868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page?&amp;q=2000691501&amp;p=3&amp;ag=ih&amp;rpt=simage&amp;qs=text=%D0%CF%D2%D4%D2%C5%D4%20%C4%C5%CB%C1%D2%D4%C1&amp;stype=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714375" y="1071563"/>
            <a:ext cx="8001000" cy="2357437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Презентация по теме: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«Координатная плоскость».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Алгебра 7 класс.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285750"/>
            <a:ext cx="7929562" cy="4286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МБОУ лицей № 82 п.Каменоломни Ростовской области</a:t>
            </a:r>
          </a:p>
        </p:txBody>
      </p:sp>
      <p:sp>
        <p:nvSpPr>
          <p:cNvPr id="2052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4572000"/>
            <a:ext cx="3500438" cy="1554163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Подготовил учитель математики 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Бобер Елена Валентиновна</a:t>
            </a: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28625" y="6143644"/>
            <a:ext cx="836771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2012г.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223"/>
          <p:cNvGraphicFramePr>
            <a:graphicFrameLocks noGrp="1"/>
          </p:cNvGraphicFramePr>
          <p:nvPr/>
        </p:nvGraphicFramePr>
        <p:xfrm>
          <a:off x="2143125" y="12858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68" name="Line 140"/>
          <p:cNvSpPr>
            <a:spLocks noChangeShapeType="1"/>
          </p:cNvSpPr>
          <p:nvPr/>
        </p:nvSpPr>
        <p:spPr bwMode="auto">
          <a:xfrm flipV="1">
            <a:off x="4572000" y="1285875"/>
            <a:ext cx="0" cy="5184775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69" name="Line 141"/>
          <p:cNvSpPr>
            <a:spLocks noChangeShapeType="1"/>
          </p:cNvSpPr>
          <p:nvPr/>
        </p:nvSpPr>
        <p:spPr bwMode="auto">
          <a:xfrm>
            <a:off x="2143125" y="3857625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79" name="Text Box 142"/>
          <p:cNvSpPr txBox="1">
            <a:spLocks noChangeArrowheads="1"/>
          </p:cNvSpPr>
          <p:nvPr/>
        </p:nvSpPr>
        <p:spPr bwMode="auto">
          <a:xfrm>
            <a:off x="4932363" y="3903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80" name="Text Box 143"/>
          <p:cNvSpPr txBox="1">
            <a:spLocks noChangeArrowheads="1"/>
          </p:cNvSpPr>
          <p:nvPr/>
        </p:nvSpPr>
        <p:spPr bwMode="auto">
          <a:xfrm>
            <a:off x="5429250" y="39020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1" name="Text Box 144"/>
          <p:cNvSpPr txBox="1">
            <a:spLocks noChangeArrowheads="1"/>
          </p:cNvSpPr>
          <p:nvPr/>
        </p:nvSpPr>
        <p:spPr bwMode="auto">
          <a:xfrm>
            <a:off x="5916613" y="3914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2" name="Text Box 145"/>
          <p:cNvSpPr txBox="1">
            <a:spLocks noChangeArrowheads="1"/>
          </p:cNvSpPr>
          <p:nvPr/>
        </p:nvSpPr>
        <p:spPr bwMode="auto">
          <a:xfrm>
            <a:off x="6429375" y="3914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3" name="Text Box 146"/>
          <p:cNvSpPr txBox="1">
            <a:spLocks noChangeArrowheads="1"/>
          </p:cNvSpPr>
          <p:nvPr/>
        </p:nvSpPr>
        <p:spPr bwMode="auto">
          <a:xfrm>
            <a:off x="6816725" y="3784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23684" name="Text Box 147"/>
          <p:cNvSpPr txBox="1">
            <a:spLocks noChangeArrowheads="1"/>
          </p:cNvSpPr>
          <p:nvPr/>
        </p:nvSpPr>
        <p:spPr bwMode="auto">
          <a:xfrm>
            <a:off x="4616450" y="1657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5" name="Text Box 148"/>
          <p:cNvSpPr txBox="1">
            <a:spLocks noChangeArrowheads="1"/>
          </p:cNvSpPr>
          <p:nvPr/>
        </p:nvSpPr>
        <p:spPr bwMode="auto">
          <a:xfrm>
            <a:off x="4630738" y="2157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6" name="Text Box 149"/>
          <p:cNvSpPr txBox="1">
            <a:spLocks noChangeArrowheads="1"/>
          </p:cNvSpPr>
          <p:nvPr/>
        </p:nvSpPr>
        <p:spPr bwMode="auto">
          <a:xfrm>
            <a:off x="4614863" y="2671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7" name="Text Box 150"/>
          <p:cNvSpPr txBox="1">
            <a:spLocks noChangeArrowheads="1"/>
          </p:cNvSpPr>
          <p:nvPr/>
        </p:nvSpPr>
        <p:spPr bwMode="auto">
          <a:xfrm>
            <a:off x="414020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688" name="Text Box 151"/>
          <p:cNvSpPr txBox="1">
            <a:spLocks noChangeArrowheads="1"/>
          </p:cNvSpPr>
          <p:nvPr/>
        </p:nvSpPr>
        <p:spPr bwMode="auto">
          <a:xfrm>
            <a:off x="3386138" y="3911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689" name="Text Box 152"/>
          <p:cNvSpPr txBox="1">
            <a:spLocks noChangeArrowheads="1"/>
          </p:cNvSpPr>
          <p:nvPr/>
        </p:nvSpPr>
        <p:spPr bwMode="auto">
          <a:xfrm>
            <a:off x="2898775" y="39004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690" name="Text Box 153"/>
          <p:cNvSpPr txBox="1">
            <a:spLocks noChangeArrowheads="1"/>
          </p:cNvSpPr>
          <p:nvPr/>
        </p:nvSpPr>
        <p:spPr bwMode="auto">
          <a:xfrm>
            <a:off x="2428875" y="3900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691" name="Text Box 154"/>
          <p:cNvSpPr txBox="1">
            <a:spLocks noChangeArrowheads="1"/>
          </p:cNvSpPr>
          <p:nvPr/>
        </p:nvSpPr>
        <p:spPr bwMode="auto">
          <a:xfrm>
            <a:off x="4614863" y="31861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92" name="Line 155"/>
          <p:cNvSpPr>
            <a:spLocks noChangeShapeType="1"/>
          </p:cNvSpPr>
          <p:nvPr/>
        </p:nvSpPr>
        <p:spPr bwMode="auto">
          <a:xfrm>
            <a:off x="4498975" y="2828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3" name="Line 158"/>
          <p:cNvSpPr>
            <a:spLocks noChangeShapeType="1"/>
          </p:cNvSpPr>
          <p:nvPr/>
        </p:nvSpPr>
        <p:spPr bwMode="auto">
          <a:xfrm>
            <a:off x="6588125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4" name="Line 160"/>
          <p:cNvSpPr>
            <a:spLocks noChangeShapeType="1"/>
          </p:cNvSpPr>
          <p:nvPr/>
        </p:nvSpPr>
        <p:spPr bwMode="auto">
          <a:xfrm>
            <a:off x="5073650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5" name="Line 161"/>
          <p:cNvSpPr>
            <a:spLocks noChangeShapeType="1"/>
          </p:cNvSpPr>
          <p:nvPr/>
        </p:nvSpPr>
        <p:spPr bwMode="auto">
          <a:xfrm>
            <a:off x="4516438" y="232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6" name="Line 162"/>
          <p:cNvSpPr>
            <a:spLocks noChangeShapeType="1"/>
          </p:cNvSpPr>
          <p:nvPr/>
        </p:nvSpPr>
        <p:spPr bwMode="auto">
          <a:xfrm>
            <a:off x="5562600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7" name="Line 163"/>
          <p:cNvSpPr>
            <a:spLocks noChangeShapeType="1"/>
          </p:cNvSpPr>
          <p:nvPr/>
        </p:nvSpPr>
        <p:spPr bwMode="auto">
          <a:xfrm>
            <a:off x="6081713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8" name="Line 164"/>
          <p:cNvSpPr>
            <a:spLocks noChangeShapeType="1"/>
          </p:cNvSpPr>
          <p:nvPr/>
        </p:nvSpPr>
        <p:spPr bwMode="auto">
          <a:xfrm>
            <a:off x="4102100" y="38004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9" name="Line 165"/>
          <p:cNvSpPr>
            <a:spLocks noChangeShapeType="1"/>
          </p:cNvSpPr>
          <p:nvPr/>
        </p:nvSpPr>
        <p:spPr bwMode="auto">
          <a:xfrm>
            <a:off x="3587750" y="3786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0" name="Line 166"/>
          <p:cNvSpPr>
            <a:spLocks noChangeShapeType="1"/>
          </p:cNvSpPr>
          <p:nvPr/>
        </p:nvSpPr>
        <p:spPr bwMode="auto">
          <a:xfrm>
            <a:off x="4500563" y="4400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1" name="Line 167"/>
          <p:cNvSpPr>
            <a:spLocks noChangeShapeType="1"/>
          </p:cNvSpPr>
          <p:nvPr/>
        </p:nvSpPr>
        <p:spPr bwMode="auto">
          <a:xfrm>
            <a:off x="4516438" y="49291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2" name="Line 168"/>
          <p:cNvSpPr>
            <a:spLocks noChangeShapeType="1"/>
          </p:cNvSpPr>
          <p:nvPr/>
        </p:nvSpPr>
        <p:spPr bwMode="auto">
          <a:xfrm>
            <a:off x="4502150" y="54451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3" name="Line 169"/>
          <p:cNvSpPr>
            <a:spLocks noChangeShapeType="1"/>
          </p:cNvSpPr>
          <p:nvPr/>
        </p:nvSpPr>
        <p:spPr bwMode="auto">
          <a:xfrm>
            <a:off x="4500563" y="5972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4" name="Text Box 170"/>
          <p:cNvSpPr txBox="1">
            <a:spLocks noChangeArrowheads="1"/>
          </p:cNvSpPr>
          <p:nvPr/>
        </p:nvSpPr>
        <p:spPr bwMode="auto">
          <a:xfrm>
            <a:off x="3870325" y="3919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705" name="Text Box 171"/>
          <p:cNvSpPr txBox="1">
            <a:spLocks noChangeArrowheads="1"/>
          </p:cNvSpPr>
          <p:nvPr/>
        </p:nvSpPr>
        <p:spPr bwMode="auto">
          <a:xfrm flipH="1">
            <a:off x="4154488" y="4716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706" name="Text Box 172"/>
          <p:cNvSpPr txBox="1">
            <a:spLocks noChangeArrowheads="1"/>
          </p:cNvSpPr>
          <p:nvPr/>
        </p:nvSpPr>
        <p:spPr bwMode="auto">
          <a:xfrm>
            <a:off x="4171950" y="5272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707" name="Text Box 173"/>
          <p:cNvSpPr txBox="1">
            <a:spLocks noChangeArrowheads="1"/>
          </p:cNvSpPr>
          <p:nvPr/>
        </p:nvSpPr>
        <p:spPr bwMode="auto">
          <a:xfrm>
            <a:off x="4156075" y="5757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708" name="Text Box 174"/>
          <p:cNvSpPr txBox="1">
            <a:spLocks noChangeArrowheads="1"/>
          </p:cNvSpPr>
          <p:nvPr/>
        </p:nvSpPr>
        <p:spPr bwMode="auto">
          <a:xfrm>
            <a:off x="4214813" y="3873500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3709" name="Text Box 175"/>
          <p:cNvSpPr txBox="1">
            <a:spLocks noChangeArrowheads="1"/>
          </p:cNvSpPr>
          <p:nvPr/>
        </p:nvSpPr>
        <p:spPr bwMode="auto">
          <a:xfrm>
            <a:off x="4572000" y="124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36018" name="Oval 178"/>
          <p:cNvSpPr>
            <a:spLocks noChangeArrowheads="1"/>
          </p:cNvSpPr>
          <p:nvPr/>
        </p:nvSpPr>
        <p:spPr bwMode="auto">
          <a:xfrm>
            <a:off x="5962650" y="4752975"/>
            <a:ext cx="287338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11" name="Text Box 184"/>
          <p:cNvSpPr txBox="1">
            <a:spLocks noChangeArrowheads="1"/>
          </p:cNvSpPr>
          <p:nvPr/>
        </p:nvSpPr>
        <p:spPr bwMode="auto">
          <a:xfrm>
            <a:off x="5911850" y="4714875"/>
            <a:ext cx="277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</a:t>
            </a:r>
          </a:p>
        </p:txBody>
      </p:sp>
      <p:sp>
        <p:nvSpPr>
          <p:cNvPr id="23712" name="Line 165"/>
          <p:cNvSpPr>
            <a:spLocks noChangeShapeType="1"/>
          </p:cNvSpPr>
          <p:nvPr/>
        </p:nvSpPr>
        <p:spPr bwMode="auto">
          <a:xfrm>
            <a:off x="310673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3" name="Line 165"/>
          <p:cNvSpPr>
            <a:spLocks noChangeShapeType="1"/>
          </p:cNvSpPr>
          <p:nvPr/>
        </p:nvSpPr>
        <p:spPr bwMode="auto">
          <a:xfrm>
            <a:off x="264318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4" name="Line 155"/>
          <p:cNvSpPr>
            <a:spLocks noChangeShapeType="1"/>
          </p:cNvSpPr>
          <p:nvPr/>
        </p:nvSpPr>
        <p:spPr bwMode="auto">
          <a:xfrm>
            <a:off x="4502150" y="335915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" name="Oval 178"/>
          <p:cNvSpPr>
            <a:spLocks noChangeArrowheads="1"/>
          </p:cNvSpPr>
          <p:nvPr/>
        </p:nvSpPr>
        <p:spPr bwMode="auto">
          <a:xfrm>
            <a:off x="6453188" y="3187700"/>
            <a:ext cx="287337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285875" y="357188"/>
            <a:ext cx="664368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Проверим себя</a:t>
            </a:r>
          </a:p>
        </p:txBody>
      </p:sp>
      <p:sp>
        <p:nvSpPr>
          <p:cNvPr id="23717" name="Text Box 182"/>
          <p:cNvSpPr txBox="1">
            <a:spLocks noChangeArrowheads="1"/>
          </p:cNvSpPr>
          <p:nvPr/>
        </p:nvSpPr>
        <p:spPr bwMode="auto">
          <a:xfrm>
            <a:off x="6426200" y="31432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67" name="Oval 178"/>
          <p:cNvSpPr>
            <a:spLocks noChangeArrowheads="1"/>
          </p:cNvSpPr>
          <p:nvPr/>
        </p:nvSpPr>
        <p:spPr bwMode="auto">
          <a:xfrm>
            <a:off x="2974975" y="4248150"/>
            <a:ext cx="287338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19" name="Text Box 185"/>
          <p:cNvSpPr txBox="1">
            <a:spLocks noChangeArrowheads="1"/>
          </p:cNvSpPr>
          <p:nvPr/>
        </p:nvSpPr>
        <p:spPr bwMode="auto">
          <a:xfrm>
            <a:off x="2941638" y="4202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</a:t>
            </a:r>
            <a:endParaRPr lang="ru-RU" sz="2000"/>
          </a:p>
        </p:txBody>
      </p:sp>
      <p:sp>
        <p:nvSpPr>
          <p:cNvPr id="69" name="Oval 178"/>
          <p:cNvSpPr>
            <a:spLocks noChangeArrowheads="1"/>
          </p:cNvSpPr>
          <p:nvPr/>
        </p:nvSpPr>
        <p:spPr bwMode="auto">
          <a:xfrm>
            <a:off x="4687888" y="5046663"/>
            <a:ext cx="287337" cy="287337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Oval 178"/>
          <p:cNvSpPr>
            <a:spLocks noChangeArrowheads="1"/>
          </p:cNvSpPr>
          <p:nvPr/>
        </p:nvSpPr>
        <p:spPr bwMode="auto">
          <a:xfrm>
            <a:off x="3214688" y="6070600"/>
            <a:ext cx="287337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22" name="Text Box 194"/>
          <p:cNvSpPr txBox="1">
            <a:spLocks noChangeArrowheads="1"/>
          </p:cNvSpPr>
          <p:nvPr/>
        </p:nvSpPr>
        <p:spPr bwMode="auto">
          <a:xfrm>
            <a:off x="3186113" y="598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</a:t>
            </a:r>
            <a:endParaRPr lang="ru-RU" sz="2400"/>
          </a:p>
        </p:txBody>
      </p:sp>
      <p:sp>
        <p:nvSpPr>
          <p:cNvPr id="23723" name="Text Box 192"/>
          <p:cNvSpPr txBox="1">
            <a:spLocks noChangeArrowheads="1"/>
          </p:cNvSpPr>
          <p:nvPr/>
        </p:nvSpPr>
        <p:spPr bwMode="auto">
          <a:xfrm>
            <a:off x="4643438" y="49593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endParaRPr lang="ru-RU" sz="2400"/>
          </a:p>
        </p:txBody>
      </p:sp>
      <p:sp>
        <p:nvSpPr>
          <p:cNvPr id="71" name="Oval 178"/>
          <p:cNvSpPr>
            <a:spLocks noChangeArrowheads="1"/>
          </p:cNvSpPr>
          <p:nvPr/>
        </p:nvSpPr>
        <p:spPr bwMode="auto">
          <a:xfrm>
            <a:off x="3454400" y="3189288"/>
            <a:ext cx="287338" cy="287337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178"/>
          <p:cNvSpPr>
            <a:spLocks noChangeArrowheads="1"/>
          </p:cNvSpPr>
          <p:nvPr/>
        </p:nvSpPr>
        <p:spPr bwMode="auto">
          <a:xfrm>
            <a:off x="4416425" y="2181225"/>
            <a:ext cx="287338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Oval 178"/>
          <p:cNvSpPr>
            <a:spLocks noChangeArrowheads="1"/>
          </p:cNvSpPr>
          <p:nvPr/>
        </p:nvSpPr>
        <p:spPr bwMode="auto">
          <a:xfrm>
            <a:off x="3954463" y="1643063"/>
            <a:ext cx="287337" cy="287337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27" name="Text Box 181"/>
          <p:cNvSpPr txBox="1">
            <a:spLocks noChangeArrowheads="1"/>
          </p:cNvSpPr>
          <p:nvPr/>
        </p:nvSpPr>
        <p:spPr bwMode="auto">
          <a:xfrm>
            <a:off x="3937000" y="1604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В</a:t>
            </a:r>
          </a:p>
        </p:txBody>
      </p:sp>
      <p:sp>
        <p:nvSpPr>
          <p:cNvPr id="23728" name="Line 155"/>
          <p:cNvSpPr>
            <a:spLocks noChangeShapeType="1"/>
          </p:cNvSpPr>
          <p:nvPr/>
        </p:nvSpPr>
        <p:spPr bwMode="auto">
          <a:xfrm>
            <a:off x="4498975" y="18081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29" name="Text Box 188"/>
          <p:cNvSpPr txBox="1">
            <a:spLocks noChangeArrowheads="1"/>
          </p:cNvSpPr>
          <p:nvPr/>
        </p:nvSpPr>
        <p:spPr bwMode="auto">
          <a:xfrm>
            <a:off x="4391025" y="2033588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к</a:t>
            </a:r>
          </a:p>
        </p:txBody>
      </p:sp>
      <p:sp>
        <p:nvSpPr>
          <p:cNvPr id="23730" name="Text Box 190"/>
          <p:cNvSpPr txBox="1">
            <a:spLocks noChangeArrowheads="1"/>
          </p:cNvSpPr>
          <p:nvPr/>
        </p:nvSpPr>
        <p:spPr bwMode="auto">
          <a:xfrm>
            <a:off x="3416300" y="31099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</a:t>
            </a:r>
            <a:endParaRPr lang="ru-RU" sz="2400"/>
          </a:p>
        </p:txBody>
      </p:sp>
      <p:sp>
        <p:nvSpPr>
          <p:cNvPr id="74" name="TextBox 73"/>
          <p:cNvSpPr txBox="1"/>
          <p:nvPr/>
        </p:nvSpPr>
        <p:spPr>
          <a:xfrm>
            <a:off x="7429500" y="1428750"/>
            <a:ext cx="1428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642938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3734" name="Picture 182" descr="C:\Users\Дашулька\Desktop\Песенки для мамы\Рисунки\123571923с2_0li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38" y="428625"/>
            <a:ext cx="3857626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2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2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3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2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2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2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2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2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79" grpId="0"/>
      <p:bldP spid="23680" grpId="0"/>
      <p:bldP spid="23681" grpId="0"/>
      <p:bldP spid="23682" grpId="0"/>
      <p:bldP spid="23683" grpId="0"/>
      <p:bldP spid="23684" grpId="0"/>
      <p:bldP spid="23685" grpId="0"/>
      <p:bldP spid="23686" grpId="0"/>
      <p:bldP spid="23687" grpId="0"/>
      <p:bldP spid="23688" grpId="0"/>
      <p:bldP spid="23689" grpId="0"/>
      <p:bldP spid="23690" grpId="0"/>
      <p:bldP spid="23691" grpId="0"/>
      <p:bldP spid="23692" grpId="0" animBg="1"/>
      <p:bldP spid="23693" grpId="0" animBg="1"/>
      <p:bldP spid="23694" grpId="0" animBg="1"/>
      <p:bldP spid="23695" grpId="0" animBg="1"/>
      <p:bldP spid="23696" grpId="0" animBg="1"/>
      <p:bldP spid="23697" grpId="0" animBg="1"/>
      <p:bldP spid="23698" grpId="0" animBg="1"/>
      <p:bldP spid="23699" grpId="0" animBg="1"/>
      <p:bldP spid="23700" grpId="0" animBg="1"/>
      <p:bldP spid="23701" grpId="0" animBg="1"/>
      <p:bldP spid="23702" grpId="0" animBg="1"/>
      <p:bldP spid="23703" grpId="0" animBg="1"/>
      <p:bldP spid="23704" grpId="0"/>
      <p:bldP spid="23705" grpId="0"/>
      <p:bldP spid="23706" grpId="0"/>
      <p:bldP spid="23707" grpId="0"/>
      <p:bldP spid="23708" grpId="0"/>
      <p:bldP spid="23709" grpId="0"/>
      <p:bldP spid="36018" grpId="0" animBg="1"/>
      <p:bldP spid="23711" grpId="0"/>
      <p:bldP spid="23712" grpId="0" animBg="1"/>
      <p:bldP spid="23713" grpId="0" animBg="1"/>
      <p:bldP spid="23714" grpId="0" animBg="1"/>
      <p:bldP spid="66" grpId="0" animBg="1"/>
      <p:bldP spid="59" grpId="0"/>
      <p:bldP spid="23717" grpId="0"/>
      <p:bldP spid="67" grpId="0" animBg="1"/>
      <p:bldP spid="23719" grpId="0"/>
      <p:bldP spid="69" grpId="0" animBg="1"/>
      <p:bldP spid="70" grpId="0" animBg="1"/>
      <p:bldP spid="23722" grpId="0"/>
      <p:bldP spid="23723" grpId="0"/>
      <p:bldP spid="71" grpId="0" animBg="1"/>
      <p:bldP spid="72" grpId="0" animBg="1"/>
      <p:bldP spid="73" grpId="0" animBg="1"/>
      <p:bldP spid="23727" grpId="0"/>
      <p:bldP spid="23728" grpId="0" animBg="1"/>
      <p:bldP spid="23729" grpId="0"/>
      <p:bldP spid="23730" grpId="0"/>
      <p:bldP spid="74" grpId="0"/>
      <p:bldP spid="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6215063" y="785813"/>
            <a:ext cx="2643187" cy="550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602" name="Group 362"/>
          <p:cNvGraphicFramePr>
            <a:graphicFrameLocks noGrp="1"/>
          </p:cNvGraphicFramePr>
          <p:nvPr/>
        </p:nvGraphicFramePr>
        <p:xfrm>
          <a:off x="827088" y="9810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88950"/>
                <a:gridCol w="487363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605" name="Text Box 127"/>
          <p:cNvSpPr txBox="1">
            <a:spLocks noChangeArrowheads="1"/>
          </p:cNvSpPr>
          <p:nvPr/>
        </p:nvSpPr>
        <p:spPr bwMode="auto">
          <a:xfrm>
            <a:off x="468313" y="260350"/>
            <a:ext cx="748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438" name="Text Box 194"/>
          <p:cNvSpPr txBox="1">
            <a:spLocks noChangeArrowheads="1"/>
          </p:cNvSpPr>
          <p:nvPr/>
        </p:nvSpPr>
        <p:spPr bwMode="auto">
          <a:xfrm>
            <a:off x="395288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439" name="Text Box 195"/>
          <p:cNvSpPr txBox="1">
            <a:spLocks noChangeArrowheads="1"/>
          </p:cNvSpPr>
          <p:nvPr/>
        </p:nvSpPr>
        <p:spPr bwMode="auto">
          <a:xfrm>
            <a:off x="468313" y="9810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10</a:t>
            </a:r>
          </a:p>
        </p:txBody>
      </p:sp>
      <p:sp>
        <p:nvSpPr>
          <p:cNvPr id="9440" name="Text Box 196"/>
          <p:cNvSpPr txBox="1">
            <a:spLocks noChangeArrowheads="1"/>
          </p:cNvSpPr>
          <p:nvPr/>
        </p:nvSpPr>
        <p:spPr bwMode="auto">
          <a:xfrm>
            <a:off x="539750" y="1557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9</a:t>
            </a:r>
          </a:p>
        </p:txBody>
      </p:sp>
      <p:sp>
        <p:nvSpPr>
          <p:cNvPr id="9441" name="Text Box 197"/>
          <p:cNvSpPr txBox="1">
            <a:spLocks noChangeArrowheads="1"/>
          </p:cNvSpPr>
          <p:nvPr/>
        </p:nvSpPr>
        <p:spPr bwMode="auto">
          <a:xfrm>
            <a:off x="539750" y="20605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8</a:t>
            </a:r>
          </a:p>
        </p:txBody>
      </p:sp>
      <p:sp>
        <p:nvSpPr>
          <p:cNvPr id="9442" name="Text Box 198"/>
          <p:cNvSpPr txBox="1">
            <a:spLocks noChangeArrowheads="1"/>
          </p:cNvSpPr>
          <p:nvPr/>
        </p:nvSpPr>
        <p:spPr bwMode="auto">
          <a:xfrm>
            <a:off x="539750" y="26368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7</a:t>
            </a:r>
          </a:p>
        </p:txBody>
      </p:sp>
      <p:sp>
        <p:nvSpPr>
          <p:cNvPr id="9443" name="Text Box 199"/>
          <p:cNvSpPr txBox="1">
            <a:spLocks noChangeArrowheads="1"/>
          </p:cNvSpPr>
          <p:nvPr/>
        </p:nvSpPr>
        <p:spPr bwMode="auto">
          <a:xfrm>
            <a:off x="539750" y="3141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9444" name="Text Box 200"/>
          <p:cNvSpPr txBox="1">
            <a:spLocks noChangeArrowheads="1"/>
          </p:cNvSpPr>
          <p:nvPr/>
        </p:nvSpPr>
        <p:spPr bwMode="auto">
          <a:xfrm>
            <a:off x="539750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9445" name="Text Box 201"/>
          <p:cNvSpPr txBox="1">
            <a:spLocks noChangeArrowheads="1"/>
          </p:cNvSpPr>
          <p:nvPr/>
        </p:nvSpPr>
        <p:spPr bwMode="auto">
          <a:xfrm>
            <a:off x="539750" y="41497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9446" name="Text Box 202"/>
          <p:cNvSpPr txBox="1">
            <a:spLocks noChangeArrowheads="1"/>
          </p:cNvSpPr>
          <p:nvPr/>
        </p:nvSpPr>
        <p:spPr bwMode="auto">
          <a:xfrm>
            <a:off x="539750" y="4724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9447" name="Text Box 203"/>
          <p:cNvSpPr txBox="1">
            <a:spLocks noChangeArrowheads="1"/>
          </p:cNvSpPr>
          <p:nvPr/>
        </p:nvSpPr>
        <p:spPr bwMode="auto">
          <a:xfrm>
            <a:off x="539750" y="52292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9448" name="Text Box 204"/>
          <p:cNvSpPr txBox="1">
            <a:spLocks noChangeArrowheads="1"/>
          </p:cNvSpPr>
          <p:nvPr/>
        </p:nvSpPr>
        <p:spPr bwMode="auto">
          <a:xfrm>
            <a:off x="539750" y="57340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9449" name="Text Box 246"/>
          <p:cNvSpPr txBox="1">
            <a:spLocks noChangeArrowheads="1"/>
          </p:cNvSpPr>
          <p:nvPr/>
        </p:nvSpPr>
        <p:spPr bwMode="auto">
          <a:xfrm>
            <a:off x="900113" y="61658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9450" name="Text Box 247"/>
          <p:cNvSpPr txBox="1">
            <a:spLocks noChangeArrowheads="1"/>
          </p:cNvSpPr>
          <p:nvPr/>
        </p:nvSpPr>
        <p:spPr bwMode="auto">
          <a:xfrm>
            <a:off x="1403350" y="61658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9451" name="Text Box 248"/>
          <p:cNvSpPr txBox="1">
            <a:spLocks noChangeArrowheads="1"/>
          </p:cNvSpPr>
          <p:nvPr/>
        </p:nvSpPr>
        <p:spPr bwMode="auto">
          <a:xfrm>
            <a:off x="1908175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9452" name="Text Box 249"/>
          <p:cNvSpPr txBox="1">
            <a:spLocks noChangeArrowheads="1"/>
          </p:cNvSpPr>
          <p:nvPr/>
        </p:nvSpPr>
        <p:spPr bwMode="auto">
          <a:xfrm>
            <a:off x="2339975" y="61658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9453" name="Text Box 250"/>
          <p:cNvSpPr txBox="1">
            <a:spLocks noChangeArrowheads="1"/>
          </p:cNvSpPr>
          <p:nvPr/>
        </p:nvSpPr>
        <p:spPr bwMode="auto">
          <a:xfrm>
            <a:off x="2843213" y="616585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9454" name="Text Box 252"/>
          <p:cNvSpPr txBox="1">
            <a:spLocks noChangeArrowheads="1"/>
          </p:cNvSpPr>
          <p:nvPr/>
        </p:nvSpPr>
        <p:spPr bwMode="auto">
          <a:xfrm>
            <a:off x="3348038" y="61658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9455" name="Text Box 253"/>
          <p:cNvSpPr txBox="1">
            <a:spLocks noChangeArrowheads="1"/>
          </p:cNvSpPr>
          <p:nvPr/>
        </p:nvSpPr>
        <p:spPr bwMode="auto">
          <a:xfrm>
            <a:off x="3851275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7</a:t>
            </a:r>
          </a:p>
        </p:txBody>
      </p:sp>
      <p:sp>
        <p:nvSpPr>
          <p:cNvPr id="9456" name="Text Box 254"/>
          <p:cNvSpPr txBox="1">
            <a:spLocks noChangeArrowheads="1"/>
          </p:cNvSpPr>
          <p:nvPr/>
        </p:nvSpPr>
        <p:spPr bwMode="auto">
          <a:xfrm>
            <a:off x="4356100" y="61658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8</a:t>
            </a:r>
          </a:p>
        </p:txBody>
      </p:sp>
      <p:sp>
        <p:nvSpPr>
          <p:cNvPr id="9457" name="Text Box 255"/>
          <p:cNvSpPr txBox="1">
            <a:spLocks noChangeArrowheads="1"/>
          </p:cNvSpPr>
          <p:nvPr/>
        </p:nvSpPr>
        <p:spPr bwMode="auto">
          <a:xfrm>
            <a:off x="4859338" y="616585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9</a:t>
            </a:r>
          </a:p>
        </p:txBody>
      </p:sp>
      <p:sp>
        <p:nvSpPr>
          <p:cNvPr id="9458" name="Text Box 256"/>
          <p:cNvSpPr txBox="1">
            <a:spLocks noChangeArrowheads="1"/>
          </p:cNvSpPr>
          <p:nvPr/>
        </p:nvSpPr>
        <p:spPr bwMode="auto">
          <a:xfrm>
            <a:off x="5292725" y="61658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10</a:t>
            </a:r>
          </a:p>
        </p:txBody>
      </p:sp>
      <p:sp>
        <p:nvSpPr>
          <p:cNvPr id="10603" name="Text Box 363"/>
          <p:cNvSpPr txBox="1">
            <a:spLocks noChangeArrowheads="1"/>
          </p:cNvSpPr>
          <p:nvPr/>
        </p:nvSpPr>
        <p:spPr bwMode="auto">
          <a:xfrm>
            <a:off x="1143000" y="88900"/>
            <a:ext cx="6983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Вы любите играть?</a:t>
            </a:r>
          </a:p>
        </p:txBody>
      </p:sp>
      <p:sp>
        <p:nvSpPr>
          <p:cNvPr id="10604" name="Text Box 364"/>
          <p:cNvSpPr txBox="1">
            <a:spLocks noChangeArrowheads="1"/>
          </p:cNvSpPr>
          <p:nvPr/>
        </p:nvSpPr>
        <p:spPr bwMode="auto">
          <a:xfrm>
            <a:off x="6000750" y="857250"/>
            <a:ext cx="2917825" cy="5308600"/>
          </a:xfrm>
          <a:prstGeom prst="rect">
            <a:avLst/>
          </a:prstGeom>
          <a:solidFill>
            <a:srgbClr val="FFFF7A">
              <a:alpha val="27843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пару чисел, которая соответствует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однопалубным кораблям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(1;8)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(4;6) 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(10;10) 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(2;2)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двухпалубным кораблям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(4;10) и (4;9) 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(9;3) и (9;2) 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(7;6) и (8;6)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0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0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9438" grpId="0"/>
      <p:bldP spid="9439" grpId="0"/>
      <p:bldP spid="9440" grpId="0"/>
      <p:bldP spid="9441" grpId="0"/>
      <p:bldP spid="9442" grpId="0"/>
      <p:bldP spid="9443" grpId="0"/>
      <p:bldP spid="9444" grpId="0"/>
      <p:bldP spid="9445" grpId="0"/>
      <p:bldP spid="9446" grpId="0"/>
      <p:bldP spid="9447" grpId="0"/>
      <p:bldP spid="9448" grpId="0"/>
      <p:bldP spid="9449" grpId="0"/>
      <p:bldP spid="9450" grpId="0"/>
      <p:bldP spid="9451" grpId="0"/>
      <p:bldP spid="9452" grpId="0"/>
      <p:bldP spid="9453" grpId="0"/>
      <p:bldP spid="9454" grpId="0"/>
      <p:bldP spid="9455" grpId="0"/>
      <p:bldP spid="9456" grpId="0"/>
      <p:bldP spid="9457" grpId="0"/>
      <p:bldP spid="9458" grpId="0"/>
      <p:bldP spid="106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5929313" y="1214438"/>
            <a:ext cx="3071812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827088" y="9810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88950"/>
                <a:gridCol w="487363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626" name="Text Box 227"/>
          <p:cNvSpPr txBox="1">
            <a:spLocks noChangeArrowheads="1"/>
          </p:cNvSpPr>
          <p:nvPr/>
        </p:nvSpPr>
        <p:spPr bwMode="auto">
          <a:xfrm>
            <a:off x="468313" y="260350"/>
            <a:ext cx="748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483" name="Text Box 228"/>
          <p:cNvSpPr txBox="1">
            <a:spLocks noChangeArrowheads="1"/>
          </p:cNvSpPr>
          <p:nvPr/>
        </p:nvSpPr>
        <p:spPr bwMode="auto">
          <a:xfrm>
            <a:off x="395288" y="8366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484" name="Text Box 229"/>
          <p:cNvSpPr txBox="1">
            <a:spLocks noChangeArrowheads="1"/>
          </p:cNvSpPr>
          <p:nvPr/>
        </p:nvSpPr>
        <p:spPr bwMode="auto">
          <a:xfrm>
            <a:off x="395288" y="1125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10</a:t>
            </a:r>
          </a:p>
        </p:txBody>
      </p:sp>
      <p:sp>
        <p:nvSpPr>
          <p:cNvPr id="11485" name="Text Box 230"/>
          <p:cNvSpPr txBox="1">
            <a:spLocks noChangeArrowheads="1"/>
          </p:cNvSpPr>
          <p:nvPr/>
        </p:nvSpPr>
        <p:spPr bwMode="auto">
          <a:xfrm>
            <a:off x="468313" y="16287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9</a:t>
            </a:r>
          </a:p>
        </p:txBody>
      </p:sp>
      <p:sp>
        <p:nvSpPr>
          <p:cNvPr id="11486" name="Text Box 231"/>
          <p:cNvSpPr txBox="1">
            <a:spLocks noChangeArrowheads="1"/>
          </p:cNvSpPr>
          <p:nvPr/>
        </p:nvSpPr>
        <p:spPr bwMode="auto">
          <a:xfrm>
            <a:off x="468313" y="2133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8</a:t>
            </a:r>
          </a:p>
        </p:txBody>
      </p:sp>
      <p:sp>
        <p:nvSpPr>
          <p:cNvPr id="11487" name="Text Box 232"/>
          <p:cNvSpPr txBox="1">
            <a:spLocks noChangeArrowheads="1"/>
          </p:cNvSpPr>
          <p:nvPr/>
        </p:nvSpPr>
        <p:spPr bwMode="auto">
          <a:xfrm>
            <a:off x="468313" y="26368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7</a:t>
            </a:r>
          </a:p>
        </p:txBody>
      </p:sp>
      <p:sp>
        <p:nvSpPr>
          <p:cNvPr id="11488" name="Text Box 233"/>
          <p:cNvSpPr txBox="1">
            <a:spLocks noChangeArrowheads="1"/>
          </p:cNvSpPr>
          <p:nvPr/>
        </p:nvSpPr>
        <p:spPr bwMode="auto">
          <a:xfrm>
            <a:off x="468313" y="31416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11489" name="Text Box 234"/>
          <p:cNvSpPr txBox="1">
            <a:spLocks noChangeArrowheads="1"/>
          </p:cNvSpPr>
          <p:nvPr/>
        </p:nvSpPr>
        <p:spPr bwMode="auto">
          <a:xfrm>
            <a:off x="468313" y="36449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11490" name="Text Box 235"/>
          <p:cNvSpPr txBox="1">
            <a:spLocks noChangeArrowheads="1"/>
          </p:cNvSpPr>
          <p:nvPr/>
        </p:nvSpPr>
        <p:spPr bwMode="auto">
          <a:xfrm>
            <a:off x="468313" y="42211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11491" name="Text Box 236"/>
          <p:cNvSpPr txBox="1">
            <a:spLocks noChangeArrowheads="1"/>
          </p:cNvSpPr>
          <p:nvPr/>
        </p:nvSpPr>
        <p:spPr bwMode="auto">
          <a:xfrm>
            <a:off x="468313" y="47244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11492" name="Text Box 237"/>
          <p:cNvSpPr txBox="1">
            <a:spLocks noChangeArrowheads="1"/>
          </p:cNvSpPr>
          <p:nvPr/>
        </p:nvSpPr>
        <p:spPr bwMode="auto">
          <a:xfrm>
            <a:off x="468313" y="52292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1493" name="Text Box 238"/>
          <p:cNvSpPr txBox="1">
            <a:spLocks noChangeArrowheads="1"/>
          </p:cNvSpPr>
          <p:nvPr/>
        </p:nvSpPr>
        <p:spPr bwMode="auto">
          <a:xfrm>
            <a:off x="468313" y="57340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1494" name="Text Box 239"/>
          <p:cNvSpPr txBox="1">
            <a:spLocks noChangeArrowheads="1"/>
          </p:cNvSpPr>
          <p:nvPr/>
        </p:nvSpPr>
        <p:spPr bwMode="auto">
          <a:xfrm>
            <a:off x="900113" y="61658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1495" name="Text Box 240"/>
          <p:cNvSpPr txBox="1">
            <a:spLocks noChangeArrowheads="1"/>
          </p:cNvSpPr>
          <p:nvPr/>
        </p:nvSpPr>
        <p:spPr bwMode="auto">
          <a:xfrm>
            <a:off x="1403350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1496" name="Text Box 241"/>
          <p:cNvSpPr txBox="1">
            <a:spLocks noChangeArrowheads="1"/>
          </p:cNvSpPr>
          <p:nvPr/>
        </p:nvSpPr>
        <p:spPr bwMode="auto">
          <a:xfrm>
            <a:off x="1908175" y="616585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11497" name="Text Box 242"/>
          <p:cNvSpPr txBox="1">
            <a:spLocks noChangeArrowheads="1"/>
          </p:cNvSpPr>
          <p:nvPr/>
        </p:nvSpPr>
        <p:spPr bwMode="auto">
          <a:xfrm>
            <a:off x="2339975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11498" name="Text Box 243"/>
          <p:cNvSpPr txBox="1">
            <a:spLocks noChangeArrowheads="1"/>
          </p:cNvSpPr>
          <p:nvPr/>
        </p:nvSpPr>
        <p:spPr bwMode="auto">
          <a:xfrm>
            <a:off x="2843213" y="61658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11499" name="Text Box 244"/>
          <p:cNvSpPr txBox="1">
            <a:spLocks noChangeArrowheads="1"/>
          </p:cNvSpPr>
          <p:nvPr/>
        </p:nvSpPr>
        <p:spPr bwMode="auto">
          <a:xfrm>
            <a:off x="3348038" y="616585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11500" name="Text Box 245"/>
          <p:cNvSpPr txBox="1">
            <a:spLocks noChangeArrowheads="1"/>
          </p:cNvSpPr>
          <p:nvPr/>
        </p:nvSpPr>
        <p:spPr bwMode="auto">
          <a:xfrm>
            <a:off x="3851275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7</a:t>
            </a:r>
          </a:p>
        </p:txBody>
      </p:sp>
      <p:sp>
        <p:nvSpPr>
          <p:cNvPr id="11501" name="Text Box 246"/>
          <p:cNvSpPr txBox="1">
            <a:spLocks noChangeArrowheads="1"/>
          </p:cNvSpPr>
          <p:nvPr/>
        </p:nvSpPr>
        <p:spPr bwMode="auto">
          <a:xfrm>
            <a:off x="4356100" y="616585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8</a:t>
            </a:r>
          </a:p>
        </p:txBody>
      </p:sp>
      <p:sp>
        <p:nvSpPr>
          <p:cNvPr id="11502" name="Text Box 247"/>
          <p:cNvSpPr txBox="1">
            <a:spLocks noChangeArrowheads="1"/>
          </p:cNvSpPr>
          <p:nvPr/>
        </p:nvSpPr>
        <p:spPr bwMode="auto">
          <a:xfrm>
            <a:off x="4859338" y="616585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9</a:t>
            </a:r>
          </a:p>
        </p:txBody>
      </p:sp>
      <p:sp>
        <p:nvSpPr>
          <p:cNvPr id="11503" name="Text Box 248"/>
          <p:cNvSpPr txBox="1">
            <a:spLocks noChangeArrowheads="1"/>
          </p:cNvSpPr>
          <p:nvPr/>
        </p:nvSpPr>
        <p:spPr bwMode="auto">
          <a:xfrm>
            <a:off x="5292725" y="61658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10</a:t>
            </a:r>
          </a:p>
        </p:txBody>
      </p:sp>
      <p:sp>
        <p:nvSpPr>
          <p:cNvPr id="12537" name="Text Box 249"/>
          <p:cNvSpPr txBox="1">
            <a:spLocks noChangeArrowheads="1"/>
          </p:cNvSpPr>
          <p:nvPr/>
        </p:nvSpPr>
        <p:spPr bwMode="auto">
          <a:xfrm>
            <a:off x="5929313" y="1357313"/>
            <a:ext cx="295275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трехпалубных кораблей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arenR"/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(2;6), (2;5), (2;4)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arenR" startAt="2"/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(8;8), (8;9), (7;8)</a:t>
            </a: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пятипалубного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корабля</a:t>
            </a: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(5;4), (4;3), (5;3), </a:t>
            </a: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(6;3), (5;2)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ru-RU" sz="2000" dirty="0">
              <a:solidFill>
                <a:srgbClr val="6600CC"/>
              </a:solidFill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ru-RU" sz="2000" dirty="0">
              <a:solidFill>
                <a:srgbClr val="66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063" y="206375"/>
            <a:ext cx="63579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Запишите координаты </a:t>
            </a:r>
          </a:p>
          <a:p>
            <a:pPr>
              <a:defRPr/>
            </a:pP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1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1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2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2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2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2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2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2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2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2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2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2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1483" grpId="0"/>
      <p:bldP spid="11484" grpId="0"/>
      <p:bldP spid="11485" grpId="0"/>
      <p:bldP spid="11486" grpId="0"/>
      <p:bldP spid="11487" grpId="0"/>
      <p:bldP spid="11488" grpId="0"/>
      <p:bldP spid="11489" grpId="0"/>
      <p:bldP spid="11490" grpId="0"/>
      <p:bldP spid="11491" grpId="0"/>
      <p:bldP spid="11492" grpId="0"/>
      <p:bldP spid="11493" grpId="0"/>
      <p:bldP spid="11494" grpId="0"/>
      <p:bldP spid="11495" grpId="0"/>
      <p:bldP spid="11496" grpId="0"/>
      <p:bldP spid="11497" grpId="0"/>
      <p:bldP spid="11498" grpId="0"/>
      <p:bldP spid="11499" grpId="0"/>
      <p:bldP spid="11500" grpId="0"/>
      <p:bldP spid="11501" grpId="0"/>
      <p:bldP spid="11502" grpId="0"/>
      <p:bldP spid="11503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813" y="1357313"/>
            <a:ext cx="7286625" cy="400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85813" y="1143000"/>
            <a:ext cx="74977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endParaRPr lang="ru-RU" sz="3200" dirty="0">
              <a:solidFill>
                <a:srgbClr val="CC3300"/>
              </a:solidFill>
            </a:endParaRPr>
          </a:p>
          <a:p>
            <a:pPr marL="342900" indent="-342900">
              <a:spcBef>
                <a:spcPts val="0"/>
              </a:spcBef>
              <a:defRPr/>
            </a:pP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Постройте </a:t>
            </a:r>
            <a:r>
              <a:rPr lang="ru-RU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пятиклеточный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корабль по координатам клеток</a:t>
            </a:r>
          </a:p>
          <a:p>
            <a:pPr marL="342900" indent="-342900" algn="ctr">
              <a:spcBef>
                <a:spcPts val="0"/>
              </a:spcBef>
              <a:defRPr/>
            </a:pPr>
            <a:r>
              <a:rPr lang="ru-RU" sz="3200" dirty="0">
                <a:solidFill>
                  <a:srgbClr val="B418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(8;6), (8;5), (7;4), (8;4), (9;4)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Отметьте новое положение корабля,  поменяв местами координаты клеток.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25" y="220663"/>
            <a:ext cx="6643688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Выполните </a:t>
            </a: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задание: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2293" name="Picture 4" descr="C:\Users\Дашулька\Desktop\Песенки для мамы\Рисунки\738804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7463" y="3500438"/>
            <a:ext cx="25082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57938" y="1785938"/>
            <a:ext cx="2143125" cy="3786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428625" y="357188"/>
            <a:ext cx="5214938" cy="621506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891" name="Text Box 763"/>
          <p:cNvSpPr txBox="1">
            <a:spLocks noChangeArrowheads="1"/>
          </p:cNvSpPr>
          <p:nvPr/>
        </p:nvSpPr>
        <p:spPr bwMode="auto">
          <a:xfrm>
            <a:off x="5500688" y="285750"/>
            <a:ext cx="3786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Запишите координаты точек 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B, A, R, S, I, K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48892" name="Text Box 764"/>
          <p:cNvSpPr txBox="1">
            <a:spLocks noChangeArrowheads="1"/>
          </p:cNvSpPr>
          <p:nvPr/>
        </p:nvSpPr>
        <p:spPr bwMode="auto">
          <a:xfrm>
            <a:off x="6357938" y="1785938"/>
            <a:ext cx="210185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Century Schoolbook" pitchFamily="18" charset="0"/>
              </a:rPr>
              <a:t>B (3;1)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Century Schoolbook" pitchFamily="18" charset="0"/>
              </a:rPr>
              <a:t>A( 2:-5)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Century Schoolbook" pitchFamily="18" charset="0"/>
              </a:rPr>
              <a:t>R (0;-9)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Century Schoolbook" pitchFamily="18" charset="0"/>
              </a:rPr>
              <a:t>S (-3;-5)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Century Schoolbook" pitchFamily="18" charset="0"/>
              </a:rPr>
              <a:t>I (-2;3)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Century Schoolbook" pitchFamily="18" charset="0"/>
              </a:rPr>
              <a:t>K (-1;9)</a:t>
            </a:r>
            <a:endParaRPr lang="ru-RU" sz="280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20485" name="Рисунок 108" descr="Безымянный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571500"/>
            <a:ext cx="4786313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8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8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8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8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8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8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8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8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8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8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8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8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8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8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8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8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8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8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0" grpId="0" animBg="1"/>
      <p:bldP spid="488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1857375"/>
            <a:ext cx="7072313" cy="400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00063" y="1857375"/>
            <a:ext cx="67865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(3; 7), (1; 5), (2; 4), (4; 3), (5; 2), (6; 2),</a:t>
            </a:r>
          </a:p>
          <a:p>
            <a:pPr>
              <a:spcBef>
                <a:spcPts val="0"/>
              </a:spcBef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(8; 4), </a:t>
            </a:r>
            <a:b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(8;-1), (6; 0), (0;-3), (2;-6), (-2;-3), (-4;-2), (-5;-1), (-6; 1), (-6; 2), (-3; 5), (3; 7)</a:t>
            </a:r>
            <a:b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Отдельно: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(-3; 3)</a:t>
            </a:r>
            <a:b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Отдельно: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(-6; 1), (-4; 1)</a:t>
            </a:r>
            <a:b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Отдельно: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(-3; 5), (-2; 2), (-2; 0), (-4;-2)</a:t>
            </a:r>
            <a:b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 единичный отрезок примите 1 клетку тетради)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214313"/>
            <a:ext cx="8501063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Постройте фигуру, последовательно соединив  отрезками точки с координатам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и </a:t>
            </a:r>
          </a:p>
          <a:p>
            <a:pPr>
              <a:defRPr/>
            </a:pP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286625" y="3214688"/>
            <a:ext cx="14287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2438" y="2714625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228" grpId="0"/>
      <p:bldP spid="3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51" y="928688"/>
            <a:ext cx="7715278" cy="37861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79" name="WordArt 6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265862" cy="39592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endParaRPr lang="ru-RU" sz="3600" b="1" kern="10" spc="720" normalizeH="1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entury School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643050"/>
            <a:ext cx="88582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Всем спасибо за работу!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1214422"/>
            <a:ext cx="7072362" cy="3500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071538" y="1357297"/>
            <a:ext cx="6929486" cy="50167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7030A0"/>
                </a:solidFill>
                <a:latin typeface="Century Schoolbook" pitchFamily="18" charset="0"/>
              </a:rPr>
              <a:t>	</a:t>
            </a:r>
            <a:endParaRPr lang="en-US" sz="3200" b="1" i="1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Century Schoolbook" pitchFamily="18" charset="0"/>
              </a:rPr>
              <a:t>«Учиться можно только весело… Чтобы переварить знания, надо поглощать их с аппетитом»</a:t>
            </a:r>
            <a:br>
              <a:rPr lang="ru-RU" sz="3200" b="1" i="1" dirty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</a:p>
          <a:p>
            <a:pPr algn="r"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002060"/>
                </a:solidFill>
                <a:latin typeface="Century Schoolbook" pitchFamily="18" charset="0"/>
              </a:rPr>
              <a:t>                            </a:t>
            </a:r>
          </a:p>
          <a:p>
            <a:pPr algn="r"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ru-RU" sz="32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33" y="3551238"/>
            <a:ext cx="2500330" cy="1071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Франс А.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56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/>
          </p:cNvGrpSpPr>
          <p:nvPr/>
        </p:nvGrpSpPr>
        <p:grpSpPr bwMode="auto">
          <a:xfrm>
            <a:off x="0" y="0"/>
            <a:ext cx="6786563" cy="7072313"/>
            <a:chOff x="192" y="144"/>
            <a:chExt cx="2592" cy="2640"/>
          </a:xfrm>
        </p:grpSpPr>
        <p:sp>
          <p:nvSpPr>
            <p:cNvPr id="8245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14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Line 29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Line 32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3" name="Line 39"/>
          <p:cNvSpPr>
            <a:spLocks noChangeShapeType="1"/>
          </p:cNvSpPr>
          <p:nvPr/>
        </p:nvSpPr>
        <p:spPr bwMode="auto">
          <a:xfrm>
            <a:off x="1343025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196" name="Group 44"/>
          <p:cNvGrpSpPr>
            <a:grpSpLocks/>
          </p:cNvGrpSpPr>
          <p:nvPr/>
        </p:nvGrpSpPr>
        <p:grpSpPr bwMode="auto">
          <a:xfrm>
            <a:off x="6700838" y="-1588"/>
            <a:ext cx="6786562" cy="7072313"/>
            <a:chOff x="192" y="144"/>
            <a:chExt cx="2592" cy="2640"/>
          </a:xfrm>
        </p:grpSpPr>
        <p:sp>
          <p:nvSpPr>
            <p:cNvPr id="8222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Line 14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29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32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28625" y="1914525"/>
            <a:ext cx="84963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auto">
          <a:xfrm>
            <a:off x="6057900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15"/>
          <p:cNvSpPr>
            <a:spLocks noChangeShapeType="1"/>
          </p:cNvSpPr>
          <p:nvPr/>
        </p:nvSpPr>
        <p:spPr bwMode="auto">
          <a:xfrm>
            <a:off x="5372100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214414" y="3157538"/>
            <a:ext cx="6786610" cy="3262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Как называется прямая, изображенная на рисунке?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координаты точек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C, 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D,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А(4), В(-4), С(5,5),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(-1,5), О(0)</a:t>
            </a:r>
          </a:p>
        </p:txBody>
      </p:sp>
      <p:sp>
        <p:nvSpPr>
          <p:cNvPr id="15369" name="Line 29"/>
          <p:cNvSpPr>
            <a:spLocks noChangeShapeType="1"/>
          </p:cNvSpPr>
          <p:nvPr/>
        </p:nvSpPr>
        <p:spPr bwMode="auto">
          <a:xfrm>
            <a:off x="6715125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30"/>
          <p:cNvSpPr>
            <a:spLocks noChangeShapeType="1"/>
          </p:cNvSpPr>
          <p:nvPr/>
        </p:nvSpPr>
        <p:spPr bwMode="auto">
          <a:xfrm>
            <a:off x="7358063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31"/>
          <p:cNvSpPr>
            <a:spLocks noChangeShapeType="1"/>
          </p:cNvSpPr>
          <p:nvPr/>
        </p:nvSpPr>
        <p:spPr bwMode="auto">
          <a:xfrm>
            <a:off x="807243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39"/>
          <p:cNvSpPr>
            <a:spLocks noChangeShapeType="1"/>
          </p:cNvSpPr>
          <p:nvPr/>
        </p:nvSpPr>
        <p:spPr bwMode="auto">
          <a:xfrm>
            <a:off x="671513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Text Box 50"/>
          <p:cNvSpPr txBox="1">
            <a:spLocks noChangeArrowheads="1"/>
          </p:cNvSpPr>
          <p:nvPr/>
        </p:nvSpPr>
        <p:spPr bwMode="auto">
          <a:xfrm>
            <a:off x="7472363" y="1200150"/>
            <a:ext cx="5762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С</a:t>
            </a:r>
          </a:p>
        </p:txBody>
      </p:sp>
      <p:sp>
        <p:nvSpPr>
          <p:cNvPr id="15374" name="Text Box 51"/>
          <p:cNvSpPr txBox="1">
            <a:spLocks noChangeArrowheads="1"/>
          </p:cNvSpPr>
          <p:nvPr/>
        </p:nvSpPr>
        <p:spPr bwMode="auto">
          <a:xfrm>
            <a:off x="6457950" y="1214438"/>
            <a:ext cx="503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А</a:t>
            </a:r>
          </a:p>
        </p:txBody>
      </p:sp>
      <p:sp>
        <p:nvSpPr>
          <p:cNvPr id="15375" name="Text Box 52"/>
          <p:cNvSpPr txBox="1">
            <a:spLocks noChangeArrowheads="1"/>
          </p:cNvSpPr>
          <p:nvPr/>
        </p:nvSpPr>
        <p:spPr bwMode="auto">
          <a:xfrm>
            <a:off x="3743325" y="121602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О</a:t>
            </a:r>
          </a:p>
        </p:txBody>
      </p:sp>
      <p:sp>
        <p:nvSpPr>
          <p:cNvPr id="15376" name="Text Box 53"/>
          <p:cNvSpPr txBox="1">
            <a:spLocks noChangeArrowheads="1"/>
          </p:cNvSpPr>
          <p:nvPr/>
        </p:nvSpPr>
        <p:spPr bwMode="auto">
          <a:xfrm>
            <a:off x="2770188" y="1181100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6600FF"/>
                </a:solidFill>
              </a:rPr>
              <a:t>D</a:t>
            </a:r>
            <a:endParaRPr lang="ru-RU" sz="4000">
              <a:solidFill>
                <a:srgbClr val="6600FF"/>
              </a:solidFill>
            </a:endParaRPr>
          </a:p>
        </p:txBody>
      </p:sp>
      <p:sp>
        <p:nvSpPr>
          <p:cNvPr id="15377" name="Text Box 54"/>
          <p:cNvSpPr txBox="1">
            <a:spLocks noChangeArrowheads="1"/>
          </p:cNvSpPr>
          <p:nvPr/>
        </p:nvSpPr>
        <p:spPr bwMode="auto">
          <a:xfrm>
            <a:off x="1095375" y="1190625"/>
            <a:ext cx="5762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В</a:t>
            </a:r>
          </a:p>
        </p:txBody>
      </p:sp>
      <p:sp>
        <p:nvSpPr>
          <p:cNvPr id="10276" name="Oval 55"/>
          <p:cNvSpPr>
            <a:spLocks noChangeArrowheads="1"/>
          </p:cNvSpPr>
          <p:nvPr/>
        </p:nvSpPr>
        <p:spPr bwMode="auto">
          <a:xfrm flipH="1" flipV="1">
            <a:off x="6629400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39" name="Oval 55"/>
          <p:cNvSpPr>
            <a:spLocks noChangeArrowheads="1"/>
          </p:cNvSpPr>
          <p:nvPr/>
        </p:nvSpPr>
        <p:spPr bwMode="auto">
          <a:xfrm flipH="1" flipV="1">
            <a:off x="7643813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40" name="Oval 55"/>
          <p:cNvSpPr>
            <a:spLocks noChangeArrowheads="1"/>
          </p:cNvSpPr>
          <p:nvPr/>
        </p:nvSpPr>
        <p:spPr bwMode="auto">
          <a:xfrm flipH="1" flipV="1">
            <a:off x="2928938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41" name="Oval 55"/>
          <p:cNvSpPr>
            <a:spLocks noChangeArrowheads="1"/>
          </p:cNvSpPr>
          <p:nvPr/>
        </p:nvSpPr>
        <p:spPr bwMode="auto">
          <a:xfrm flipH="1" flipV="1">
            <a:off x="1257300" y="1814513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15382" name="Line 39"/>
          <p:cNvSpPr>
            <a:spLocks noChangeShapeType="1"/>
          </p:cNvSpPr>
          <p:nvPr/>
        </p:nvSpPr>
        <p:spPr bwMode="auto">
          <a:xfrm>
            <a:off x="470058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39"/>
          <p:cNvSpPr>
            <a:spLocks noChangeShapeType="1"/>
          </p:cNvSpPr>
          <p:nvPr/>
        </p:nvSpPr>
        <p:spPr bwMode="auto">
          <a:xfrm>
            <a:off x="401478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39"/>
          <p:cNvSpPr>
            <a:spLocks noChangeShapeType="1"/>
          </p:cNvSpPr>
          <p:nvPr/>
        </p:nvSpPr>
        <p:spPr bwMode="auto">
          <a:xfrm>
            <a:off x="3371850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39"/>
          <p:cNvSpPr>
            <a:spLocks noChangeShapeType="1"/>
          </p:cNvSpPr>
          <p:nvPr/>
        </p:nvSpPr>
        <p:spPr bwMode="auto">
          <a:xfrm>
            <a:off x="270033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39"/>
          <p:cNvSpPr>
            <a:spLocks noChangeShapeType="1"/>
          </p:cNvSpPr>
          <p:nvPr/>
        </p:nvSpPr>
        <p:spPr bwMode="auto">
          <a:xfrm>
            <a:off x="201453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TextBox 145"/>
          <p:cNvSpPr txBox="1">
            <a:spLocks noChangeArrowheads="1"/>
          </p:cNvSpPr>
          <p:nvPr/>
        </p:nvSpPr>
        <p:spPr bwMode="auto">
          <a:xfrm>
            <a:off x="357188" y="2155825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800"/>
              <a:t>-5   -4    -3   -2    -1     0    1     2     3     4     5     6</a:t>
            </a:r>
          </a:p>
        </p:txBody>
      </p:sp>
      <p:sp>
        <p:nvSpPr>
          <p:cNvPr id="147" name="Oval 55"/>
          <p:cNvSpPr>
            <a:spLocks noChangeArrowheads="1"/>
          </p:cNvSpPr>
          <p:nvPr/>
        </p:nvSpPr>
        <p:spPr bwMode="auto">
          <a:xfrm flipH="1" flipV="1">
            <a:off x="3929063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 animBg="1"/>
      <p:bldP spid="15366" grpId="0" animBg="1"/>
      <p:bldP spid="15367" grpId="0" animBg="1"/>
      <p:bldP spid="15369" grpId="0" animBg="1"/>
      <p:bldP spid="15370" grpId="0" animBg="1"/>
      <p:bldP spid="15371" grpId="0" animBg="1"/>
      <p:bldP spid="15372" grpId="0" animBg="1"/>
      <p:bldP spid="15373" grpId="0"/>
      <p:bldP spid="15374" grpId="0"/>
      <p:bldP spid="15375" grpId="0"/>
      <p:bldP spid="15376" grpId="0"/>
      <p:bldP spid="15377" grpId="0"/>
      <p:bldP spid="10276" grpId="0" animBg="1"/>
      <p:bldP spid="39" grpId="0" animBg="1"/>
      <p:bldP spid="40" grpId="0" animBg="1"/>
      <p:bldP spid="4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/>
      <p:bldP spid="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27" name="Group 867"/>
          <p:cNvGraphicFramePr>
            <a:graphicFrameLocks noGrp="1"/>
          </p:cNvGraphicFramePr>
          <p:nvPr/>
        </p:nvGraphicFramePr>
        <p:xfrm>
          <a:off x="571500" y="714375"/>
          <a:ext cx="5214973" cy="5531823"/>
        </p:xfrm>
        <a:graphic>
          <a:graphicData uri="http://schemas.openxmlformats.org/drawingml/2006/table">
            <a:tbl>
              <a:tblPr/>
              <a:tblGrid>
                <a:gridCol w="511500"/>
                <a:gridCol w="513167"/>
                <a:gridCol w="488175"/>
                <a:gridCol w="536493"/>
                <a:gridCol w="513167"/>
                <a:gridCol w="511500"/>
                <a:gridCol w="511501"/>
                <a:gridCol w="571480"/>
                <a:gridCol w="529828"/>
                <a:gridCol w="528162"/>
              </a:tblGrid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9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93" name="Line 689"/>
          <p:cNvSpPr>
            <a:spLocks noChangeShapeType="1"/>
          </p:cNvSpPr>
          <p:nvPr/>
        </p:nvSpPr>
        <p:spPr bwMode="auto">
          <a:xfrm flipV="1">
            <a:off x="3143240" y="785794"/>
            <a:ext cx="0" cy="51847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394" name="Line 690"/>
          <p:cNvSpPr>
            <a:spLocks noChangeShapeType="1"/>
          </p:cNvSpPr>
          <p:nvPr/>
        </p:nvSpPr>
        <p:spPr bwMode="auto">
          <a:xfrm>
            <a:off x="857224" y="3500438"/>
            <a:ext cx="49688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352" name="Text Box 693"/>
          <p:cNvSpPr txBox="1">
            <a:spLocks noChangeArrowheads="1"/>
          </p:cNvSpPr>
          <p:nvPr/>
        </p:nvSpPr>
        <p:spPr bwMode="auto">
          <a:xfrm>
            <a:off x="3502025" y="35734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9353" name="Text Box 694"/>
          <p:cNvSpPr txBox="1">
            <a:spLocks noChangeArrowheads="1"/>
          </p:cNvSpPr>
          <p:nvPr/>
        </p:nvSpPr>
        <p:spPr bwMode="auto">
          <a:xfrm>
            <a:off x="3992563" y="35734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9354" name="Text Box 695"/>
          <p:cNvSpPr txBox="1">
            <a:spLocks noChangeArrowheads="1"/>
          </p:cNvSpPr>
          <p:nvPr/>
        </p:nvSpPr>
        <p:spPr bwMode="auto">
          <a:xfrm>
            <a:off x="4586288" y="35734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9355" name="Text Box 696"/>
          <p:cNvSpPr txBox="1">
            <a:spLocks noChangeArrowheads="1"/>
          </p:cNvSpPr>
          <p:nvPr/>
        </p:nvSpPr>
        <p:spPr bwMode="auto">
          <a:xfrm>
            <a:off x="5086350" y="35734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9356" name="Text Box 697"/>
          <p:cNvSpPr txBox="1">
            <a:spLocks noChangeArrowheads="1"/>
          </p:cNvSpPr>
          <p:nvPr/>
        </p:nvSpPr>
        <p:spPr bwMode="auto">
          <a:xfrm>
            <a:off x="5500688" y="3429000"/>
            <a:ext cx="45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9357" name="Text Box 698"/>
          <p:cNvSpPr txBox="1">
            <a:spLocks noChangeArrowheads="1"/>
          </p:cNvSpPr>
          <p:nvPr/>
        </p:nvSpPr>
        <p:spPr bwMode="auto">
          <a:xfrm>
            <a:off x="3160713" y="10842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9358" name="Text Box 699"/>
          <p:cNvSpPr txBox="1">
            <a:spLocks noChangeArrowheads="1"/>
          </p:cNvSpPr>
          <p:nvPr/>
        </p:nvSpPr>
        <p:spPr bwMode="auto">
          <a:xfrm>
            <a:off x="3167063" y="16430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9359" name="Text Box 700"/>
          <p:cNvSpPr txBox="1">
            <a:spLocks noChangeArrowheads="1"/>
          </p:cNvSpPr>
          <p:nvPr/>
        </p:nvSpPr>
        <p:spPr bwMode="auto">
          <a:xfrm>
            <a:off x="3173413" y="21685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9360" name="Text Box 701"/>
          <p:cNvSpPr txBox="1">
            <a:spLocks noChangeArrowheads="1"/>
          </p:cNvSpPr>
          <p:nvPr/>
        </p:nvSpPr>
        <p:spPr bwMode="auto">
          <a:xfrm>
            <a:off x="2419350" y="35718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9361" name="Text Box 760"/>
          <p:cNvSpPr txBox="1">
            <a:spLocks noChangeArrowheads="1"/>
          </p:cNvSpPr>
          <p:nvPr/>
        </p:nvSpPr>
        <p:spPr bwMode="auto">
          <a:xfrm>
            <a:off x="1865313" y="35734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9362" name="Text Box 761"/>
          <p:cNvSpPr txBox="1">
            <a:spLocks noChangeArrowheads="1"/>
          </p:cNvSpPr>
          <p:nvPr/>
        </p:nvSpPr>
        <p:spPr bwMode="auto">
          <a:xfrm>
            <a:off x="1397000" y="35734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9363" name="Text Box 762"/>
          <p:cNvSpPr txBox="1">
            <a:spLocks noChangeArrowheads="1"/>
          </p:cNvSpPr>
          <p:nvPr/>
        </p:nvSpPr>
        <p:spPr bwMode="auto">
          <a:xfrm>
            <a:off x="857250" y="35718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9364" name="Text Box 763"/>
          <p:cNvSpPr txBox="1">
            <a:spLocks noChangeArrowheads="1"/>
          </p:cNvSpPr>
          <p:nvPr/>
        </p:nvSpPr>
        <p:spPr bwMode="auto">
          <a:xfrm>
            <a:off x="3187700" y="27146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" name="Line 764"/>
          <p:cNvSpPr>
            <a:spLocks noChangeShapeType="1"/>
          </p:cNvSpPr>
          <p:nvPr/>
        </p:nvSpPr>
        <p:spPr bwMode="auto">
          <a:xfrm>
            <a:off x="3071802" y="2928934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Line 766"/>
          <p:cNvSpPr>
            <a:spLocks noChangeShapeType="1"/>
          </p:cNvSpPr>
          <p:nvPr/>
        </p:nvSpPr>
        <p:spPr bwMode="auto">
          <a:xfrm>
            <a:off x="3071802" y="2357430"/>
            <a:ext cx="144462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Line 767"/>
          <p:cNvSpPr>
            <a:spLocks noChangeShapeType="1"/>
          </p:cNvSpPr>
          <p:nvPr/>
        </p:nvSpPr>
        <p:spPr bwMode="auto">
          <a:xfrm>
            <a:off x="3071802" y="1785926"/>
            <a:ext cx="144462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769"/>
          <p:cNvSpPr>
            <a:spLocks noChangeShapeType="1"/>
          </p:cNvSpPr>
          <p:nvPr/>
        </p:nvSpPr>
        <p:spPr bwMode="auto">
          <a:xfrm>
            <a:off x="2643174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2" name="Line 771"/>
          <p:cNvSpPr>
            <a:spLocks noChangeShapeType="1"/>
          </p:cNvSpPr>
          <p:nvPr/>
        </p:nvSpPr>
        <p:spPr bwMode="auto">
          <a:xfrm>
            <a:off x="2071670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3" name="Line 783"/>
          <p:cNvSpPr>
            <a:spLocks noChangeShapeType="1"/>
          </p:cNvSpPr>
          <p:nvPr/>
        </p:nvSpPr>
        <p:spPr bwMode="auto">
          <a:xfrm>
            <a:off x="3643306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4" name="Line 785"/>
          <p:cNvSpPr>
            <a:spLocks noChangeShapeType="1"/>
          </p:cNvSpPr>
          <p:nvPr/>
        </p:nvSpPr>
        <p:spPr bwMode="auto">
          <a:xfrm>
            <a:off x="3071802" y="1285860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5" name="Line 786"/>
          <p:cNvSpPr>
            <a:spLocks noChangeShapeType="1"/>
          </p:cNvSpPr>
          <p:nvPr/>
        </p:nvSpPr>
        <p:spPr bwMode="auto">
          <a:xfrm>
            <a:off x="4143372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6" name="Line 788"/>
          <p:cNvSpPr>
            <a:spLocks noChangeShapeType="1"/>
          </p:cNvSpPr>
          <p:nvPr/>
        </p:nvSpPr>
        <p:spPr bwMode="auto">
          <a:xfrm>
            <a:off x="5286380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7" name="Line 793"/>
          <p:cNvSpPr>
            <a:spLocks noChangeShapeType="1"/>
          </p:cNvSpPr>
          <p:nvPr/>
        </p:nvSpPr>
        <p:spPr bwMode="auto">
          <a:xfrm>
            <a:off x="1571604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8" name="Line 794"/>
          <p:cNvSpPr>
            <a:spLocks noChangeShapeType="1"/>
          </p:cNvSpPr>
          <p:nvPr/>
        </p:nvSpPr>
        <p:spPr bwMode="auto">
          <a:xfrm>
            <a:off x="1071538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9" name="Line 795"/>
          <p:cNvSpPr>
            <a:spLocks noChangeShapeType="1"/>
          </p:cNvSpPr>
          <p:nvPr/>
        </p:nvSpPr>
        <p:spPr bwMode="auto">
          <a:xfrm>
            <a:off x="3071802" y="4000504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20" name="Line 796"/>
          <p:cNvSpPr>
            <a:spLocks noChangeShapeType="1"/>
          </p:cNvSpPr>
          <p:nvPr/>
        </p:nvSpPr>
        <p:spPr bwMode="auto">
          <a:xfrm>
            <a:off x="3071802" y="4572008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21" name="Line 799"/>
          <p:cNvSpPr>
            <a:spLocks noChangeShapeType="1"/>
          </p:cNvSpPr>
          <p:nvPr/>
        </p:nvSpPr>
        <p:spPr bwMode="auto">
          <a:xfrm>
            <a:off x="3071802" y="5143512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22" name="Line 800"/>
          <p:cNvSpPr>
            <a:spLocks noChangeShapeType="1"/>
          </p:cNvSpPr>
          <p:nvPr/>
        </p:nvSpPr>
        <p:spPr bwMode="auto">
          <a:xfrm>
            <a:off x="3071802" y="5715016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410" name="Text Box 802"/>
          <p:cNvSpPr txBox="1">
            <a:spLocks noChangeArrowheads="1"/>
          </p:cNvSpPr>
          <p:nvPr/>
        </p:nvSpPr>
        <p:spPr bwMode="auto">
          <a:xfrm>
            <a:off x="2714625" y="38576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9411" name="Text Box 803"/>
          <p:cNvSpPr txBox="1">
            <a:spLocks noChangeArrowheads="1"/>
          </p:cNvSpPr>
          <p:nvPr/>
        </p:nvSpPr>
        <p:spPr bwMode="auto">
          <a:xfrm flipH="1">
            <a:off x="2706688" y="44037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9412" name="Text Box 804"/>
          <p:cNvSpPr txBox="1">
            <a:spLocks noChangeArrowheads="1"/>
          </p:cNvSpPr>
          <p:nvPr/>
        </p:nvSpPr>
        <p:spPr bwMode="auto">
          <a:xfrm>
            <a:off x="2571750" y="5000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9413" name="Text Box 805"/>
          <p:cNvSpPr txBox="1">
            <a:spLocks noChangeArrowheads="1"/>
          </p:cNvSpPr>
          <p:nvPr/>
        </p:nvSpPr>
        <p:spPr bwMode="auto">
          <a:xfrm>
            <a:off x="2714612" y="542926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9414" name="Text Box 806"/>
          <p:cNvSpPr txBox="1">
            <a:spLocks noChangeArrowheads="1"/>
          </p:cNvSpPr>
          <p:nvPr/>
        </p:nvSpPr>
        <p:spPr bwMode="auto">
          <a:xfrm>
            <a:off x="2811463" y="34290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9415" name="Text Box 807"/>
          <p:cNvSpPr txBox="1">
            <a:spLocks noChangeArrowheads="1"/>
          </p:cNvSpPr>
          <p:nvPr/>
        </p:nvSpPr>
        <p:spPr bwMode="auto">
          <a:xfrm>
            <a:off x="3214688" y="88900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16168" name="Text Box 808"/>
          <p:cNvSpPr txBox="1">
            <a:spLocks noChangeArrowheads="1"/>
          </p:cNvSpPr>
          <p:nvPr/>
        </p:nvSpPr>
        <p:spPr bwMode="auto">
          <a:xfrm>
            <a:off x="6215063" y="357188"/>
            <a:ext cx="2701925" cy="3292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О</a:t>
            </a:r>
            <a:r>
              <a:rPr lang="en-US" sz="2000">
                <a:solidFill>
                  <a:srgbClr val="CC3300"/>
                </a:solidFill>
              </a:rPr>
              <a:t>x</a:t>
            </a:r>
            <a:r>
              <a:rPr lang="ru-RU" sz="2000"/>
              <a:t> – </a:t>
            </a:r>
            <a:r>
              <a:rPr lang="ru-RU" sz="2000">
                <a:solidFill>
                  <a:srgbClr val="6600CC"/>
                </a:solidFill>
              </a:rPr>
              <a:t>ось абсцисс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О</a:t>
            </a:r>
            <a:r>
              <a:rPr lang="en-US" sz="2000">
                <a:solidFill>
                  <a:srgbClr val="CC3300"/>
                </a:solidFill>
              </a:rPr>
              <a:t>y</a:t>
            </a:r>
            <a:r>
              <a:rPr lang="en-US" sz="2000"/>
              <a:t> -  </a:t>
            </a:r>
            <a:r>
              <a:rPr lang="ru-RU" sz="2000">
                <a:solidFill>
                  <a:srgbClr val="6600CC"/>
                </a:solidFill>
              </a:rPr>
              <a:t>ось ординат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Точка 0 – начало отсчета</a:t>
            </a:r>
          </a:p>
          <a:p>
            <a:pPr>
              <a:spcBef>
                <a:spcPct val="50000"/>
              </a:spcBef>
            </a:pPr>
            <a:r>
              <a:rPr lang="ru-RU" sz="2000"/>
              <a:t>3 – </a:t>
            </a:r>
            <a:r>
              <a:rPr lang="ru-RU" sz="2000">
                <a:solidFill>
                  <a:srgbClr val="6600CC"/>
                </a:solidFill>
              </a:rPr>
              <a:t>абсцисса точки М</a:t>
            </a:r>
          </a:p>
          <a:p>
            <a:pPr>
              <a:spcBef>
                <a:spcPct val="50000"/>
              </a:spcBef>
            </a:pPr>
            <a:r>
              <a:rPr lang="ru-RU" sz="2000"/>
              <a:t>4 - </a:t>
            </a:r>
            <a:r>
              <a:rPr lang="ru-RU" sz="2000">
                <a:solidFill>
                  <a:srgbClr val="6600CC"/>
                </a:solidFill>
              </a:rPr>
              <a:t>ордината точки М</a:t>
            </a:r>
          </a:p>
          <a:p>
            <a:pPr>
              <a:spcBef>
                <a:spcPct val="50000"/>
              </a:spcBef>
            </a:pPr>
            <a:r>
              <a:rPr lang="ru-RU" sz="2000"/>
              <a:t>          </a:t>
            </a:r>
            <a:r>
              <a:rPr lang="ru-RU" sz="3200"/>
              <a:t>М(3;4)</a:t>
            </a:r>
          </a:p>
        </p:txBody>
      </p:sp>
      <p:sp>
        <p:nvSpPr>
          <p:cNvPr id="16169" name="Text Box 809"/>
          <p:cNvSpPr txBox="1">
            <a:spLocks noChangeArrowheads="1"/>
          </p:cNvSpPr>
          <p:nvPr/>
        </p:nvSpPr>
        <p:spPr bwMode="auto">
          <a:xfrm>
            <a:off x="4786313" y="11969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16172" name="Oval 812"/>
          <p:cNvSpPr>
            <a:spLocks noChangeArrowheads="1"/>
          </p:cNvSpPr>
          <p:nvPr/>
        </p:nvSpPr>
        <p:spPr bwMode="auto">
          <a:xfrm>
            <a:off x="4643438" y="1214438"/>
            <a:ext cx="142875" cy="144462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45" name="Line 788"/>
          <p:cNvSpPr>
            <a:spLocks noChangeShapeType="1"/>
          </p:cNvSpPr>
          <p:nvPr/>
        </p:nvSpPr>
        <p:spPr bwMode="auto">
          <a:xfrm>
            <a:off x="4714876" y="3429000"/>
            <a:ext cx="0" cy="144463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4375" y="5929313"/>
            <a:ext cx="592931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71" name="Text Box 811"/>
          <p:cNvSpPr txBox="1">
            <a:spLocks noChangeArrowheads="1"/>
          </p:cNvSpPr>
          <p:nvPr/>
        </p:nvSpPr>
        <p:spPr bwMode="auto">
          <a:xfrm>
            <a:off x="642938" y="5929313"/>
            <a:ext cx="6119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Плоскость, с указанной на ней системой координат, называют </a:t>
            </a:r>
            <a:r>
              <a:rPr lang="ru-RU">
                <a:solidFill>
                  <a:srgbClr val="6600CC"/>
                </a:solidFill>
              </a:rPr>
              <a:t>координатной</a:t>
            </a:r>
            <a:r>
              <a:rPr lang="en-US">
                <a:solidFill>
                  <a:srgbClr val="6600CC"/>
                </a:solidFill>
              </a:rPr>
              <a:t>.</a:t>
            </a:r>
            <a:endParaRPr lang="ru-RU">
              <a:solidFill>
                <a:srgbClr val="6600CC"/>
              </a:solidFill>
            </a:endParaRPr>
          </a:p>
        </p:txBody>
      </p:sp>
      <p:sp>
        <p:nvSpPr>
          <p:cNvPr id="9424" name="TextBox 48"/>
          <p:cNvSpPr txBox="1">
            <a:spLocks noChangeArrowheads="1"/>
          </p:cNvSpPr>
          <p:nvPr/>
        </p:nvSpPr>
        <p:spPr bwMode="auto">
          <a:xfrm>
            <a:off x="4429125" y="1857375"/>
            <a:ext cx="15001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</a:t>
            </a:r>
            <a:endParaRPr lang="ru-RU" sz="6600">
              <a:solidFill>
                <a:srgbClr val="7030A0"/>
              </a:solidFill>
            </a:endParaRPr>
          </a:p>
        </p:txBody>
      </p:sp>
      <p:sp>
        <p:nvSpPr>
          <p:cNvPr id="9425" name="TextBox 50"/>
          <p:cNvSpPr txBox="1">
            <a:spLocks noChangeArrowheads="1"/>
          </p:cNvSpPr>
          <p:nvPr/>
        </p:nvSpPr>
        <p:spPr bwMode="auto">
          <a:xfrm>
            <a:off x="1785938" y="1928813"/>
            <a:ext cx="857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II</a:t>
            </a:r>
            <a:endParaRPr lang="ru-RU" sz="6600">
              <a:solidFill>
                <a:srgbClr val="7030A0"/>
              </a:solidFill>
            </a:endParaRPr>
          </a:p>
        </p:txBody>
      </p:sp>
      <p:sp>
        <p:nvSpPr>
          <p:cNvPr id="9426" name="TextBox 51"/>
          <p:cNvSpPr txBox="1">
            <a:spLocks noChangeArrowheads="1"/>
          </p:cNvSpPr>
          <p:nvPr/>
        </p:nvSpPr>
        <p:spPr bwMode="auto">
          <a:xfrm>
            <a:off x="1571625" y="4071938"/>
            <a:ext cx="12144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III</a:t>
            </a:r>
            <a:endParaRPr lang="ru-RU" sz="6600">
              <a:solidFill>
                <a:srgbClr val="7030A0"/>
              </a:solidFill>
            </a:endParaRPr>
          </a:p>
        </p:txBody>
      </p:sp>
      <p:sp>
        <p:nvSpPr>
          <p:cNvPr id="9427" name="TextBox 52"/>
          <p:cNvSpPr txBox="1">
            <a:spLocks noChangeArrowheads="1"/>
          </p:cNvSpPr>
          <p:nvPr/>
        </p:nvSpPr>
        <p:spPr bwMode="auto">
          <a:xfrm>
            <a:off x="4000500" y="4286250"/>
            <a:ext cx="1785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IV</a:t>
            </a:r>
            <a:endParaRPr lang="ru-RU" sz="6600">
              <a:solidFill>
                <a:srgbClr val="7030A0"/>
              </a:solidFill>
            </a:endParaRPr>
          </a:p>
        </p:txBody>
      </p:sp>
      <p:pic>
        <p:nvPicPr>
          <p:cNvPr id="16596" name="Picture 207" descr="C:\Users\Дашулька\Desktop\Песенки для мамы\Рисунки\Neznaika2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786188"/>
            <a:ext cx="265112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69" grpId="0"/>
      <p:bldP spid="16172" grpId="0" animBg="1"/>
      <p:bldP spid="48" grpId="0" animBg="1"/>
      <p:bldP spid="161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142984"/>
            <a:ext cx="7358114" cy="478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00100" y="1142984"/>
            <a:ext cx="7215238" cy="590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4000" i="1" dirty="0">
                <a:solidFill>
                  <a:srgbClr val="6600CC"/>
                </a:solidFill>
                <a:latin typeface="Century Schoolbook" pitchFamily="18" charset="0"/>
              </a:rPr>
              <a:t>	</a:t>
            </a:r>
            <a:r>
              <a:rPr lang="ru-RU" sz="4200" i="1" dirty="0">
                <a:solidFill>
                  <a:schemeClr val="tx2"/>
                </a:solidFill>
                <a:latin typeface="Century Schoolbook" pitchFamily="18" charset="0"/>
              </a:rPr>
              <a:t>Числа, с помощью которых указывают, где находится некоторый объект, называют его </a:t>
            </a:r>
            <a:r>
              <a:rPr lang="ru-RU" sz="4200" i="1" u="sng" dirty="0">
                <a:solidFill>
                  <a:schemeClr val="tx2"/>
                </a:solidFill>
                <a:latin typeface="Century Schoolbook" pitchFamily="18" charset="0"/>
              </a:rPr>
              <a:t>координатами.</a:t>
            </a:r>
            <a:endParaRPr lang="ru-RU" sz="4200" i="1" dirty="0">
              <a:solidFill>
                <a:schemeClr val="tx2"/>
              </a:solidFill>
              <a:latin typeface="Century Schoolbook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4000" i="1" dirty="0">
                <a:solidFill>
                  <a:schemeClr val="tx2"/>
                </a:solidFill>
                <a:latin typeface="Century Schoolbook" pitchFamily="18" charset="0"/>
              </a:rPr>
              <a:t> (</a:t>
            </a:r>
            <a:r>
              <a:rPr lang="ru-RU" sz="3200" i="1" dirty="0">
                <a:solidFill>
                  <a:schemeClr val="tx2"/>
                </a:solidFill>
                <a:latin typeface="Century Schoolbook" pitchFamily="18" charset="0"/>
              </a:rPr>
              <a:t>от латинских слов ко – «совместно»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200" i="1" dirty="0">
                <a:solidFill>
                  <a:schemeClr val="tx2"/>
                </a:solidFill>
                <a:latin typeface="Century Schoolbook" pitchFamily="18" charset="0"/>
              </a:rPr>
              <a:t>           </a:t>
            </a:r>
            <a:r>
              <a:rPr lang="ru-RU" sz="3200" i="1" dirty="0" err="1">
                <a:solidFill>
                  <a:schemeClr val="tx2"/>
                </a:solidFill>
                <a:latin typeface="Century Schoolbook" pitchFamily="18" charset="0"/>
              </a:rPr>
              <a:t>ординатус</a:t>
            </a:r>
            <a:r>
              <a:rPr lang="ru-RU" sz="3200" i="1" dirty="0">
                <a:solidFill>
                  <a:schemeClr val="tx2"/>
                </a:solidFill>
                <a:latin typeface="Century Schoolbook" pitchFamily="18" charset="0"/>
              </a:rPr>
              <a:t> – «определенный»)</a:t>
            </a:r>
          </a:p>
          <a:p>
            <a:pPr>
              <a:spcBef>
                <a:spcPct val="50000"/>
              </a:spcBef>
              <a:defRPr/>
            </a:pPr>
            <a:endParaRPr lang="ru-RU" sz="3200" dirty="0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32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214813" y="142875"/>
            <a:ext cx="4786312" cy="4786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5072063"/>
            <a:ext cx="8715375" cy="14287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AutoShape 10" descr="i?id=2878805&amp;tov=6"/>
          <p:cNvSpPr>
            <a:spLocks noChangeAspect="1" noChangeArrowheads="1"/>
          </p:cNvSpPr>
          <p:nvPr/>
        </p:nvSpPr>
        <p:spPr bwMode="auto">
          <a:xfrm>
            <a:off x="4181475" y="2952750"/>
            <a:ext cx="781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491" name="Picture 11" descr="i?id=2878805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3530630" cy="44291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357688" y="142875"/>
            <a:ext cx="4932362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Century Schoolbook" pitchFamily="18" charset="0"/>
              </a:rPr>
              <a:t>Прямоугольная система координат, состоящая из двух взаимно перпендикулярных осей с общим началом, изобретена в </a:t>
            </a:r>
            <a:r>
              <a:rPr lang="en-US" sz="2800" b="1" i="1">
                <a:solidFill>
                  <a:srgbClr val="002060"/>
                </a:solidFill>
                <a:latin typeface="Century Schoolbook" pitchFamily="18" charset="0"/>
              </a:rPr>
              <a:t>XVI </a:t>
            </a:r>
            <a:r>
              <a:rPr lang="ru-RU" sz="2800" b="1" i="1">
                <a:solidFill>
                  <a:srgbClr val="002060"/>
                </a:solidFill>
                <a:latin typeface="Century Schoolbook" pitchFamily="18" charset="0"/>
              </a:rPr>
              <a:t>в. Знаменитым французским математиком Рене Декартом.</a:t>
            </a:r>
          </a:p>
          <a:p>
            <a:pPr>
              <a:spcBef>
                <a:spcPct val="50000"/>
              </a:spcBef>
            </a:pPr>
            <a:endParaRPr lang="ru-RU" sz="2800">
              <a:solidFill>
                <a:srgbClr val="6600CC"/>
              </a:solidFill>
              <a:latin typeface="Century Schoolbook" pitchFamily="18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50825" y="5013325"/>
            <a:ext cx="87137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  <a:latin typeface="Century Schoolbook" pitchFamily="18" charset="0"/>
              </a:rPr>
              <a:t>Декартова система координат дала возможность объединить числовую и геометрическую линию математики.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0494" grpId="0"/>
      <p:bldP spid="204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6143625" y="642938"/>
            <a:ext cx="2500313" cy="385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4015" name="Group 223"/>
          <p:cNvGraphicFramePr>
            <a:graphicFrameLocks noGrp="1"/>
          </p:cNvGraphicFramePr>
          <p:nvPr/>
        </p:nvGraphicFramePr>
        <p:xfrm>
          <a:off x="827088" y="1109663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427042"/>
                <a:gridCol w="581021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921" name="Line 129"/>
          <p:cNvSpPr>
            <a:spLocks noChangeShapeType="1"/>
          </p:cNvSpPr>
          <p:nvPr/>
        </p:nvSpPr>
        <p:spPr bwMode="auto">
          <a:xfrm flipV="1">
            <a:off x="3286125" y="1071563"/>
            <a:ext cx="0" cy="5184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922" name="Line 130"/>
          <p:cNvSpPr>
            <a:spLocks noChangeShapeType="1"/>
          </p:cNvSpPr>
          <p:nvPr/>
        </p:nvSpPr>
        <p:spPr bwMode="auto">
          <a:xfrm>
            <a:off x="827088" y="371475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570" name="Text Box 131"/>
          <p:cNvSpPr txBox="1">
            <a:spLocks noChangeArrowheads="1"/>
          </p:cNvSpPr>
          <p:nvPr/>
        </p:nvSpPr>
        <p:spPr bwMode="auto">
          <a:xfrm>
            <a:off x="3597275" y="3773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8571" name="Text Box 132"/>
          <p:cNvSpPr txBox="1">
            <a:spLocks noChangeArrowheads="1"/>
          </p:cNvSpPr>
          <p:nvPr/>
        </p:nvSpPr>
        <p:spPr bwMode="auto">
          <a:xfrm>
            <a:off x="4089400" y="3773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8572" name="Text Box 133"/>
          <p:cNvSpPr txBox="1">
            <a:spLocks noChangeArrowheads="1"/>
          </p:cNvSpPr>
          <p:nvPr/>
        </p:nvSpPr>
        <p:spPr bwMode="auto">
          <a:xfrm>
            <a:off x="4629150" y="37846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8573" name="Text Box 134"/>
          <p:cNvSpPr txBox="1">
            <a:spLocks noChangeArrowheads="1"/>
          </p:cNvSpPr>
          <p:nvPr/>
        </p:nvSpPr>
        <p:spPr bwMode="auto">
          <a:xfrm>
            <a:off x="5121275" y="37957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8574" name="Text Box 135"/>
          <p:cNvSpPr txBox="1">
            <a:spLocks noChangeArrowheads="1"/>
          </p:cNvSpPr>
          <p:nvPr/>
        </p:nvSpPr>
        <p:spPr bwMode="auto">
          <a:xfrm>
            <a:off x="5508625" y="35734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18575" name="Text Box 136"/>
          <p:cNvSpPr txBox="1">
            <a:spLocks noChangeArrowheads="1"/>
          </p:cNvSpPr>
          <p:nvPr/>
        </p:nvSpPr>
        <p:spPr bwMode="auto">
          <a:xfrm>
            <a:off x="2916238" y="1268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8576" name="Text Box 137"/>
          <p:cNvSpPr txBox="1">
            <a:spLocks noChangeArrowheads="1"/>
          </p:cNvSpPr>
          <p:nvPr/>
        </p:nvSpPr>
        <p:spPr bwMode="auto">
          <a:xfrm>
            <a:off x="2916238" y="18446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8577" name="Text Box 138"/>
          <p:cNvSpPr txBox="1">
            <a:spLocks noChangeArrowheads="1"/>
          </p:cNvSpPr>
          <p:nvPr/>
        </p:nvSpPr>
        <p:spPr bwMode="auto">
          <a:xfrm>
            <a:off x="2916238" y="23495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8578" name="Text Box 139"/>
          <p:cNvSpPr txBox="1">
            <a:spLocks noChangeArrowheads="1"/>
          </p:cNvSpPr>
          <p:nvPr/>
        </p:nvSpPr>
        <p:spPr bwMode="auto">
          <a:xfrm>
            <a:off x="2532063" y="37846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18579" name="Text Box 140"/>
          <p:cNvSpPr txBox="1">
            <a:spLocks noChangeArrowheads="1"/>
          </p:cNvSpPr>
          <p:nvPr/>
        </p:nvSpPr>
        <p:spPr bwMode="auto">
          <a:xfrm>
            <a:off x="2049463" y="3784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18580" name="Text Box 141"/>
          <p:cNvSpPr txBox="1">
            <a:spLocks noChangeArrowheads="1"/>
          </p:cNvSpPr>
          <p:nvPr/>
        </p:nvSpPr>
        <p:spPr bwMode="auto">
          <a:xfrm>
            <a:off x="1570038" y="37734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18581" name="Text Box 142"/>
          <p:cNvSpPr txBox="1">
            <a:spLocks noChangeArrowheads="1"/>
          </p:cNvSpPr>
          <p:nvPr/>
        </p:nvSpPr>
        <p:spPr bwMode="auto">
          <a:xfrm>
            <a:off x="1089025" y="3773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18582" name="Text Box 143"/>
          <p:cNvSpPr txBox="1">
            <a:spLocks noChangeArrowheads="1"/>
          </p:cNvSpPr>
          <p:nvPr/>
        </p:nvSpPr>
        <p:spPr bwMode="auto">
          <a:xfrm>
            <a:off x="2916238" y="28527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8583" name="Line 144"/>
          <p:cNvSpPr>
            <a:spLocks noChangeShapeType="1"/>
          </p:cNvSpPr>
          <p:nvPr/>
        </p:nvSpPr>
        <p:spPr bwMode="auto">
          <a:xfrm>
            <a:off x="3203575" y="318611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4" name="Line 145"/>
          <p:cNvSpPr>
            <a:spLocks noChangeShapeType="1"/>
          </p:cNvSpPr>
          <p:nvPr/>
        </p:nvSpPr>
        <p:spPr bwMode="auto">
          <a:xfrm>
            <a:off x="3203575" y="267017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5" name="Line 146"/>
          <p:cNvSpPr>
            <a:spLocks noChangeShapeType="1"/>
          </p:cNvSpPr>
          <p:nvPr/>
        </p:nvSpPr>
        <p:spPr bwMode="auto">
          <a:xfrm>
            <a:off x="3203575" y="2141538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6" name="Line 147"/>
          <p:cNvSpPr>
            <a:spLocks noChangeShapeType="1"/>
          </p:cNvSpPr>
          <p:nvPr/>
        </p:nvSpPr>
        <p:spPr bwMode="auto">
          <a:xfrm>
            <a:off x="2795588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7" name="Line 148"/>
          <p:cNvSpPr>
            <a:spLocks noChangeShapeType="1"/>
          </p:cNvSpPr>
          <p:nvPr/>
        </p:nvSpPr>
        <p:spPr bwMode="auto">
          <a:xfrm>
            <a:off x="2279650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8" name="Line 149"/>
          <p:cNvSpPr>
            <a:spLocks noChangeShapeType="1"/>
          </p:cNvSpPr>
          <p:nvPr/>
        </p:nvSpPr>
        <p:spPr bwMode="auto">
          <a:xfrm>
            <a:off x="3779838" y="36290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9" name="Line 150"/>
          <p:cNvSpPr>
            <a:spLocks noChangeShapeType="1"/>
          </p:cNvSpPr>
          <p:nvPr/>
        </p:nvSpPr>
        <p:spPr bwMode="auto">
          <a:xfrm>
            <a:off x="3203575" y="162560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0" name="Line 151"/>
          <p:cNvSpPr>
            <a:spLocks noChangeShapeType="1"/>
          </p:cNvSpPr>
          <p:nvPr/>
        </p:nvSpPr>
        <p:spPr bwMode="auto">
          <a:xfrm>
            <a:off x="4246563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1" name="Line 152"/>
          <p:cNvSpPr>
            <a:spLocks noChangeShapeType="1"/>
          </p:cNvSpPr>
          <p:nvPr/>
        </p:nvSpPr>
        <p:spPr bwMode="auto">
          <a:xfrm>
            <a:off x="4799013" y="3652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2" name="Line 153"/>
          <p:cNvSpPr>
            <a:spLocks noChangeShapeType="1"/>
          </p:cNvSpPr>
          <p:nvPr/>
        </p:nvSpPr>
        <p:spPr bwMode="auto">
          <a:xfrm>
            <a:off x="1798638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3" name="Line 154"/>
          <p:cNvSpPr>
            <a:spLocks noChangeShapeType="1"/>
          </p:cNvSpPr>
          <p:nvPr/>
        </p:nvSpPr>
        <p:spPr bwMode="auto">
          <a:xfrm>
            <a:off x="1331913" y="3652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4" name="Line 155"/>
          <p:cNvSpPr>
            <a:spLocks noChangeShapeType="1"/>
          </p:cNvSpPr>
          <p:nvPr/>
        </p:nvSpPr>
        <p:spPr bwMode="auto">
          <a:xfrm>
            <a:off x="3203575" y="4217988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5" name="Line 156"/>
          <p:cNvSpPr>
            <a:spLocks noChangeShapeType="1"/>
          </p:cNvSpPr>
          <p:nvPr/>
        </p:nvSpPr>
        <p:spPr bwMode="auto">
          <a:xfrm>
            <a:off x="3203575" y="4733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6" name="Line 157"/>
          <p:cNvSpPr>
            <a:spLocks noChangeShapeType="1"/>
          </p:cNvSpPr>
          <p:nvPr/>
        </p:nvSpPr>
        <p:spPr bwMode="auto">
          <a:xfrm>
            <a:off x="3203575" y="524827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7" name="Line 158"/>
          <p:cNvSpPr>
            <a:spLocks noChangeShapeType="1"/>
          </p:cNvSpPr>
          <p:nvPr/>
        </p:nvSpPr>
        <p:spPr bwMode="auto">
          <a:xfrm>
            <a:off x="3203575" y="577850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8" name="Text Box 159"/>
          <p:cNvSpPr txBox="1">
            <a:spLocks noChangeArrowheads="1"/>
          </p:cNvSpPr>
          <p:nvPr/>
        </p:nvSpPr>
        <p:spPr bwMode="auto">
          <a:xfrm>
            <a:off x="2843213" y="4062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18599" name="Text Box 160"/>
          <p:cNvSpPr txBox="1">
            <a:spLocks noChangeArrowheads="1"/>
          </p:cNvSpPr>
          <p:nvPr/>
        </p:nvSpPr>
        <p:spPr bwMode="auto">
          <a:xfrm flipH="1">
            <a:off x="2843213" y="4589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18600" name="Text Box 161"/>
          <p:cNvSpPr txBox="1">
            <a:spLocks noChangeArrowheads="1"/>
          </p:cNvSpPr>
          <p:nvPr/>
        </p:nvSpPr>
        <p:spPr bwMode="auto">
          <a:xfrm>
            <a:off x="2854325" y="5105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18601" name="Text Box 162"/>
          <p:cNvSpPr txBox="1">
            <a:spLocks noChangeArrowheads="1"/>
          </p:cNvSpPr>
          <p:nvPr/>
        </p:nvSpPr>
        <p:spPr bwMode="auto">
          <a:xfrm>
            <a:off x="2854325" y="5621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18602" name="Text Box 163"/>
          <p:cNvSpPr txBox="1">
            <a:spLocks noChangeArrowheads="1"/>
          </p:cNvSpPr>
          <p:nvPr/>
        </p:nvSpPr>
        <p:spPr bwMode="auto">
          <a:xfrm>
            <a:off x="2927350" y="372586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18603" name="Text Box 164"/>
          <p:cNvSpPr txBox="1">
            <a:spLocks noChangeArrowheads="1"/>
          </p:cNvSpPr>
          <p:nvPr/>
        </p:nvSpPr>
        <p:spPr bwMode="auto">
          <a:xfrm>
            <a:off x="3238500" y="102711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34016" name="Oval 224"/>
          <p:cNvSpPr>
            <a:spLocks noChangeArrowheads="1"/>
          </p:cNvSpPr>
          <p:nvPr/>
        </p:nvSpPr>
        <p:spPr bwMode="auto">
          <a:xfrm>
            <a:off x="4716463" y="30956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17" name="Oval 225"/>
          <p:cNvSpPr>
            <a:spLocks noChangeArrowheads="1"/>
          </p:cNvSpPr>
          <p:nvPr/>
        </p:nvSpPr>
        <p:spPr bwMode="auto">
          <a:xfrm>
            <a:off x="3203575" y="25860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4018" name="Oval 226"/>
          <p:cNvSpPr>
            <a:spLocks noChangeArrowheads="1"/>
          </p:cNvSpPr>
          <p:nvPr/>
        </p:nvSpPr>
        <p:spPr bwMode="auto">
          <a:xfrm>
            <a:off x="4175125" y="46497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19" name="Oval 227"/>
          <p:cNvSpPr>
            <a:spLocks noChangeArrowheads="1"/>
          </p:cNvSpPr>
          <p:nvPr/>
        </p:nvSpPr>
        <p:spPr bwMode="auto">
          <a:xfrm>
            <a:off x="1258888" y="46497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20" name="Oval 228"/>
          <p:cNvSpPr>
            <a:spLocks noChangeArrowheads="1"/>
          </p:cNvSpPr>
          <p:nvPr/>
        </p:nvSpPr>
        <p:spPr bwMode="auto">
          <a:xfrm>
            <a:off x="2195513" y="15303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18609" name="Text Box 229"/>
          <p:cNvSpPr txBox="1">
            <a:spLocks noChangeArrowheads="1"/>
          </p:cNvSpPr>
          <p:nvPr/>
        </p:nvSpPr>
        <p:spPr bwMode="auto">
          <a:xfrm>
            <a:off x="4238625" y="43783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В</a:t>
            </a:r>
          </a:p>
        </p:txBody>
      </p:sp>
      <p:sp>
        <p:nvSpPr>
          <p:cNvPr id="18610" name="Text Box 230"/>
          <p:cNvSpPr txBox="1">
            <a:spLocks noChangeArrowheads="1"/>
          </p:cNvSpPr>
          <p:nvPr/>
        </p:nvSpPr>
        <p:spPr bwMode="auto">
          <a:xfrm>
            <a:off x="4792663" y="2805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18611" name="Text Box 231"/>
          <p:cNvSpPr txBox="1">
            <a:spLocks noChangeArrowheads="1"/>
          </p:cNvSpPr>
          <p:nvPr/>
        </p:nvSpPr>
        <p:spPr bwMode="auto">
          <a:xfrm>
            <a:off x="3262313" y="22987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Е</a:t>
            </a:r>
          </a:p>
        </p:txBody>
      </p:sp>
      <p:sp>
        <p:nvSpPr>
          <p:cNvPr id="18612" name="Text Box 232"/>
          <p:cNvSpPr txBox="1">
            <a:spLocks noChangeArrowheads="1"/>
          </p:cNvSpPr>
          <p:nvPr/>
        </p:nvSpPr>
        <p:spPr bwMode="auto">
          <a:xfrm>
            <a:off x="2243138" y="12668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</a:t>
            </a:r>
          </a:p>
        </p:txBody>
      </p:sp>
      <p:sp>
        <p:nvSpPr>
          <p:cNvPr id="18613" name="Text Box 233"/>
          <p:cNvSpPr txBox="1">
            <a:spLocks noChangeArrowheads="1"/>
          </p:cNvSpPr>
          <p:nvPr/>
        </p:nvSpPr>
        <p:spPr bwMode="auto">
          <a:xfrm>
            <a:off x="1347788" y="437991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</a:t>
            </a:r>
            <a:endParaRPr lang="ru-RU" sz="2000"/>
          </a:p>
        </p:txBody>
      </p:sp>
      <p:sp>
        <p:nvSpPr>
          <p:cNvPr id="34026" name="Text Box 234"/>
          <p:cNvSpPr txBox="1">
            <a:spLocks noChangeArrowheads="1"/>
          </p:cNvSpPr>
          <p:nvPr/>
        </p:nvSpPr>
        <p:spPr bwMode="auto">
          <a:xfrm>
            <a:off x="6143625" y="714375"/>
            <a:ext cx="2500313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(3;1)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(2;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(-2;4)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 (-4;-2)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(0;2)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F(-4;0)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027" name="Oval 235"/>
          <p:cNvSpPr>
            <a:spLocks noChangeArrowheads="1"/>
          </p:cNvSpPr>
          <p:nvPr/>
        </p:nvSpPr>
        <p:spPr bwMode="auto">
          <a:xfrm>
            <a:off x="1258888" y="36401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616" name="Text Box 236"/>
          <p:cNvSpPr txBox="1">
            <a:spLocks noChangeArrowheads="1"/>
          </p:cNvSpPr>
          <p:nvPr/>
        </p:nvSpPr>
        <p:spPr bwMode="auto">
          <a:xfrm>
            <a:off x="1316038" y="333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  <a:endParaRPr lang="ru-RU" b="1"/>
          </a:p>
        </p:txBody>
      </p:sp>
      <p:sp>
        <p:nvSpPr>
          <p:cNvPr id="52" name="TextBox 51"/>
          <p:cNvSpPr txBox="1"/>
          <p:nvPr/>
        </p:nvSpPr>
        <p:spPr>
          <a:xfrm>
            <a:off x="857250" y="142875"/>
            <a:ext cx="700087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Назовите координаты точек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А, В, С,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D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, Е,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F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8618" name="Line 152"/>
          <p:cNvSpPr>
            <a:spLocks noChangeShapeType="1"/>
          </p:cNvSpPr>
          <p:nvPr/>
        </p:nvSpPr>
        <p:spPr bwMode="auto">
          <a:xfrm>
            <a:off x="5303838" y="36639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619" name="Picture 187" descr="C:\Users\Дашулька\Desktop\Песенки для мамы\Рисунки\schoolboy(5718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292600"/>
            <a:ext cx="25654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3921" grpId="0" animBg="1"/>
      <p:bldP spid="33922" grpId="0" animBg="1"/>
      <p:bldP spid="18570" grpId="0"/>
      <p:bldP spid="18571" grpId="0"/>
      <p:bldP spid="18572" grpId="0"/>
      <p:bldP spid="18573" grpId="0"/>
      <p:bldP spid="18574" grpId="0"/>
      <p:bldP spid="18575" grpId="0"/>
      <p:bldP spid="18576" grpId="0"/>
      <p:bldP spid="18577" grpId="0"/>
      <p:bldP spid="18578" grpId="0"/>
      <p:bldP spid="18579" grpId="0"/>
      <p:bldP spid="18580" grpId="0"/>
      <p:bldP spid="18581" grpId="0"/>
      <p:bldP spid="18582" grpId="0"/>
      <p:bldP spid="18583" grpId="0" animBg="1"/>
      <p:bldP spid="18584" grpId="0" animBg="1"/>
      <p:bldP spid="18585" grpId="0" animBg="1"/>
      <p:bldP spid="18586" grpId="0" animBg="1"/>
      <p:bldP spid="18587" grpId="0" animBg="1"/>
      <p:bldP spid="18588" grpId="0" animBg="1"/>
      <p:bldP spid="18589" grpId="0" animBg="1"/>
      <p:bldP spid="18590" grpId="0" animBg="1"/>
      <p:bldP spid="18591" grpId="0" animBg="1"/>
      <p:bldP spid="18592" grpId="0" animBg="1"/>
      <p:bldP spid="18593" grpId="0" animBg="1"/>
      <p:bldP spid="18594" grpId="0" animBg="1"/>
      <p:bldP spid="18595" grpId="0" animBg="1"/>
      <p:bldP spid="18596" grpId="0" animBg="1"/>
      <p:bldP spid="18597" grpId="0" animBg="1"/>
      <p:bldP spid="18598" grpId="0"/>
      <p:bldP spid="18599" grpId="0"/>
      <p:bldP spid="18600" grpId="0"/>
      <p:bldP spid="18601" grpId="0"/>
      <p:bldP spid="18602" grpId="0"/>
      <p:bldP spid="18603" grpId="0"/>
      <p:bldP spid="34016" grpId="0" animBg="1"/>
      <p:bldP spid="34017" grpId="0" animBg="1"/>
      <p:bldP spid="34018" grpId="0" animBg="1"/>
      <p:bldP spid="34019" grpId="0" animBg="1"/>
      <p:bldP spid="34020" grpId="0" animBg="1"/>
      <p:bldP spid="18609" grpId="0"/>
      <p:bldP spid="18610" grpId="0"/>
      <p:bldP spid="18611" grpId="0"/>
      <p:bldP spid="18612" grpId="0"/>
      <p:bldP spid="18613" grpId="0"/>
      <p:bldP spid="34027" grpId="0" animBg="1"/>
      <p:bldP spid="18616" grpId="0"/>
      <p:bldP spid="52" grpId="0"/>
      <p:bldP spid="186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38" y="1785938"/>
            <a:ext cx="7500962" cy="3786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Это нужно знать: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57375"/>
            <a:ext cx="6572250" cy="4500563"/>
          </a:xfrm>
        </p:spPr>
        <p:txBody>
          <a:bodyPr/>
          <a:lstStyle/>
          <a:p>
            <a:pPr marL="609600" indent="-609600" algn="ctr" eaLnBrk="1" hangingPunct="1">
              <a:buFontTx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Если точка лежит на оси ординат, ее абсцисса равна нулю.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2. Если точка лежит на оси абсцисс, ее ордината  равна нулю.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60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86188" y="2643188"/>
            <a:ext cx="4786312" cy="278606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714750" y="2571750"/>
            <a:ext cx="5143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Постройте точки:</a:t>
            </a: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6600CC"/>
                </a:solidFill>
              </a:rPr>
              <a:t> А (4;1), В (-1;4), С (3;-2),</a:t>
            </a:r>
            <a:endParaRPr lang="en-US" sz="3200" dirty="0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6600CC"/>
                </a:solidFill>
              </a:rPr>
              <a:t> </a:t>
            </a:r>
            <a:r>
              <a:rPr lang="en-US" sz="3200" dirty="0">
                <a:solidFill>
                  <a:srgbClr val="6600CC"/>
                </a:solidFill>
              </a:rPr>
              <a:t>D </a:t>
            </a:r>
            <a:r>
              <a:rPr lang="ru-RU" sz="3200" dirty="0">
                <a:solidFill>
                  <a:srgbClr val="6600CC"/>
                </a:solidFill>
              </a:rPr>
              <a:t>(-3;-1); К (0;3), </a:t>
            </a:r>
            <a:r>
              <a:rPr lang="en-US" sz="3200" dirty="0">
                <a:solidFill>
                  <a:srgbClr val="6600CC"/>
                </a:solidFill>
              </a:rPr>
              <a:t>N (-2;</a:t>
            </a:r>
            <a:r>
              <a:rPr lang="ru-RU" sz="3200" dirty="0">
                <a:solidFill>
                  <a:srgbClr val="6600CC"/>
                </a:solidFill>
              </a:rPr>
              <a:t>1</a:t>
            </a:r>
            <a:r>
              <a:rPr lang="en-US" sz="3200" dirty="0">
                <a:solidFill>
                  <a:srgbClr val="6600CC"/>
                </a:solidFill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6600CC"/>
                </a:solidFill>
              </a:rPr>
              <a:t>F (-2,5;-4,5), S (0,5;-2,5)</a:t>
            </a:r>
            <a:endParaRPr lang="ru-RU" sz="3200" dirty="0">
              <a:solidFill>
                <a:srgbClr val="66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3" y="133350"/>
            <a:ext cx="8501062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Начертите в тетради координатные оси, взяв единичный отрезок 1 см. </a:t>
            </a:r>
            <a:endParaRPr lang="en-US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7413" name="Picture 5" descr="C:\Users\Дашулька\Desktop\Песенки для мамы\Рисунки\63922349_sh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3214710" cy="32147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4276</TotalTime>
  <Words>659</Words>
  <Application>Microsoft Office PowerPoint</Application>
  <PresentationFormat>Экран (4:3)</PresentationFormat>
  <Paragraphs>654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Поток</vt:lpstr>
      <vt:lpstr>  Презентация по теме: «Координатная плоскость». Алгебра 7 класс.</vt:lpstr>
      <vt:lpstr>Слайд 2</vt:lpstr>
      <vt:lpstr>Слайд 3</vt:lpstr>
      <vt:lpstr>Слайд 4</vt:lpstr>
      <vt:lpstr>Слайд 5</vt:lpstr>
      <vt:lpstr>Слайд 6</vt:lpstr>
      <vt:lpstr>Слайд 7</vt:lpstr>
      <vt:lpstr>Это нужно знать: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Admin</cp:lastModifiedBy>
  <cp:revision>244</cp:revision>
  <dcterms:created xsi:type="dcterms:W3CDTF">2007-02-23T12:27:27Z</dcterms:created>
  <dcterms:modified xsi:type="dcterms:W3CDTF">2012-10-29T15:58:41Z</dcterms:modified>
</cp:coreProperties>
</file>