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2DE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E1E18-C676-40BA-B676-DD62BD5D501E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078AA-569C-4489-B7AC-C852E6D8F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вариант1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941F-957A-4F8C-BC4A-FB09267F210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29F4529-19BC-49F9-9202-D094139FF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941F-957A-4F8C-BC4A-FB09267F210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4529-19BC-49F9-9202-D094139FF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941F-957A-4F8C-BC4A-FB09267F210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4529-19BC-49F9-9202-D094139FF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941F-957A-4F8C-BC4A-FB09267F210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4529-19BC-49F9-9202-D094139FF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941F-957A-4F8C-BC4A-FB09267F210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9F4529-19BC-49F9-9202-D094139FF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941F-957A-4F8C-BC4A-FB09267F210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4529-19BC-49F9-9202-D094139FF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941F-957A-4F8C-BC4A-FB09267F210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4529-19BC-49F9-9202-D094139FF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941F-957A-4F8C-BC4A-FB09267F210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4529-19BC-49F9-9202-D094139FF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941F-957A-4F8C-BC4A-FB09267F210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4529-19BC-49F9-9202-D094139FF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941F-957A-4F8C-BC4A-FB09267F210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4529-19BC-49F9-9202-D094139FF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941F-957A-4F8C-BC4A-FB09267F210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9F4529-19BC-49F9-9202-D094139FF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0E941F-957A-4F8C-BC4A-FB09267F210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29F4529-19BC-49F9-9202-D094139FF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13176"/>
            <a:ext cx="6400800" cy="1600200"/>
          </a:xfrm>
        </p:spPr>
        <p:txBody>
          <a:bodyPr/>
          <a:lstStyle/>
          <a:p>
            <a:pPr algn="r"/>
            <a:r>
              <a:rPr lang="ru-RU" dirty="0" smtClean="0"/>
              <a:t>МБОУ СОШ № 28</a:t>
            </a:r>
          </a:p>
          <a:p>
            <a:pPr algn="r"/>
            <a:r>
              <a:rPr lang="ru-RU" dirty="0" smtClean="0"/>
              <a:t>ст. Тамань</a:t>
            </a:r>
          </a:p>
          <a:p>
            <a:pPr algn="r"/>
            <a:r>
              <a:rPr lang="ru-RU" dirty="0" err="1" smtClean="0"/>
              <a:t>Саглай</a:t>
            </a:r>
            <a:r>
              <a:rPr lang="ru-RU" dirty="0" smtClean="0"/>
              <a:t> Ирина Владимировна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676456" cy="1470025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r>
              <a:rPr lang="ru-RU" dirty="0" smtClean="0"/>
              <a:t>Часть С.</a:t>
            </a:r>
            <a:br>
              <a:rPr lang="ru-RU" dirty="0" smtClean="0"/>
            </a:br>
            <a:r>
              <a:rPr lang="ru-RU" dirty="0" smtClean="0"/>
              <a:t>Комментарий к проблеме.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260648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  <p:pic>
        <p:nvPicPr>
          <p:cNvPr id="1026" name="Picture 2" descr="C:\Users\Учитель\Desktop\я модератор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34327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260648"/>
            <a:ext cx="8574732" cy="829244"/>
          </a:xfrm>
          <a:prstGeom prst="round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1268760"/>
            <a:ext cx="3343275" cy="762000"/>
          </a:xfrm>
          <a:prstGeom prst="round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140968"/>
            <a:ext cx="63367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2204864"/>
            <a:ext cx="3456384" cy="704850"/>
          </a:xfrm>
          <a:prstGeom prst="round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36096" y="1196752"/>
            <a:ext cx="3528391" cy="864096"/>
          </a:xfrm>
          <a:prstGeom prst="round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 t="5906"/>
          <a:stretch>
            <a:fillRect/>
          </a:stretch>
        </p:blipFill>
        <p:spPr bwMode="auto">
          <a:xfrm>
            <a:off x="597990" y="4581128"/>
            <a:ext cx="82224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791"/>
          <a:stretch>
            <a:fillRect/>
          </a:stretch>
        </p:blipFill>
        <p:spPr bwMode="auto">
          <a:xfrm>
            <a:off x="4788024" y="2204864"/>
            <a:ext cx="3131840" cy="720080"/>
          </a:xfrm>
          <a:prstGeom prst="round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933056"/>
            <a:ext cx="84249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8692" y="3212976"/>
            <a:ext cx="77077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3140968"/>
            <a:ext cx="863908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3203848" y="1340768"/>
            <a:ext cx="648072" cy="576064"/>
          </a:xfrm>
          <a:prstGeom prst="ellipse">
            <a:avLst/>
          </a:prstGeom>
          <a:solidFill>
            <a:srgbClr val="BD92D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60032" y="1340768"/>
            <a:ext cx="648072" cy="576064"/>
          </a:xfrm>
          <a:prstGeom prst="ellipse">
            <a:avLst/>
          </a:prstGeom>
          <a:solidFill>
            <a:srgbClr val="BD92D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1560" y="2204864"/>
            <a:ext cx="648072" cy="576064"/>
          </a:xfrm>
          <a:prstGeom prst="ellipse">
            <a:avLst/>
          </a:prstGeom>
          <a:solidFill>
            <a:srgbClr val="BD92D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812360" y="2276872"/>
            <a:ext cx="648072" cy="576064"/>
          </a:xfrm>
          <a:prstGeom prst="ellipse">
            <a:avLst/>
          </a:prstGeom>
          <a:solidFill>
            <a:srgbClr val="BD92D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68952" cy="704850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1368152" cy="936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5544616" cy="321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933056"/>
            <a:ext cx="2808312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412776"/>
            <a:ext cx="1512168" cy="936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412776"/>
            <a:ext cx="1656184" cy="936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1412776"/>
            <a:ext cx="1535282" cy="936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1412776"/>
            <a:ext cx="1605533" cy="936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539552" y="227687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39752" y="227687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067944" y="227687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12160" y="227687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812360" y="227687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47864" y="1484784"/>
            <a:ext cx="5616624" cy="51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3" y="3429001"/>
            <a:ext cx="29523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2780928"/>
            <a:ext cx="5256584" cy="387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3645024"/>
            <a:ext cx="30596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340768"/>
            <a:ext cx="5616624" cy="529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8144" y="3501008"/>
            <a:ext cx="309374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19" y="1268760"/>
            <a:ext cx="551064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12160" y="2924944"/>
            <a:ext cx="2915022" cy="373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8568952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124744"/>
            <a:ext cx="845909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84249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3968" y="5229200"/>
            <a:ext cx="453650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6309320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8568952" cy="362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856895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6309320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19872" y="5013176"/>
            <a:ext cx="53285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КДР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2780928"/>
            <a:ext cx="7772400" cy="4572000"/>
          </a:xfrm>
        </p:spPr>
        <p:txBody>
          <a:bodyPr/>
          <a:lstStyle/>
          <a:p>
            <a:r>
              <a:rPr lang="ru-RU" b="1" dirty="0" smtClean="0"/>
              <a:t>С2. В четырёх-пяти предложениях связного текста прокомментируйте названную вами проблему.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548680"/>
            <a:ext cx="70567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Готовимся к КДР</a:t>
            </a: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Внимательно прочитайте текст и выполните по нему задание C2.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66936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2000" b="1" dirty="0" smtClean="0"/>
              <a:t>(1) Нынешнее телевидение может всё. (2) В один день сменить правительство, в два - целый народ. (3) В одночасье построить капитализм на отдельно взятом этаже своего офиса. (4) Или перейти к первобытнообщинному строю прямо у себя в эфире. </a:t>
            </a:r>
          </a:p>
          <a:p>
            <a:pPr marL="457200" indent="-457200">
              <a:buNone/>
            </a:pPr>
            <a:r>
              <a:rPr lang="ru-RU" sz="2000" b="1" dirty="0" smtClean="0"/>
              <a:t>(5) Телевидение перестало быть служанкой в средствах массовой информации. (6) Невоспитанная муза объявила себя «столбовой дворянкой». </a:t>
            </a:r>
          </a:p>
          <a:p>
            <a:pPr marL="457200" indent="-457200">
              <a:buNone/>
            </a:pPr>
            <a:r>
              <a:rPr lang="ru-RU" sz="2000" b="1" dirty="0" smtClean="0"/>
              <a:t>(7) Телевидение не осознаёт, а потому и не выполняет своей главной роли. (8) Оно не объединяет людей в единую этическую систему. (9) Телевидение формирует менталитет народа. (10) А учитывая безответственность и безрассудство нашей элиты, может невзначай так крутануть ручку, что все мы окажемся в глухом овраге, из которого и не выбраться. (11) Теперь, чтобы выбраться, мало политических декретов, мало экономических бросков. (12) Нужен всенародный Подвиг. (13) Единение всех духовных и человеческих сил. (14) Самопожертвование. </a:t>
            </a:r>
          </a:p>
          <a:p>
            <a:pPr marL="457200" indent="-457200">
              <a:buNone/>
            </a:pPr>
            <a:r>
              <a:rPr lang="ru-RU" sz="2000" b="1" dirty="0" smtClean="0"/>
              <a:t>(15) Ни лавочник, ни чиновник с этой задачей не справятся. (16) Вот почему, кроме маски равнодушного информатора и разухабистого шоумена, телевидению надо взять на службу Пастыря. (17) Пришла пора осознать, что деятель телевидения - прежде всего служитель Культуры, а не член общества «Долой стыд!». (И. Беляев.)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84368" y="6497960"/>
            <a:ext cx="12596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4005064"/>
            <a:ext cx="252028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Проблема роли</a:t>
            </a:r>
          </a:p>
          <a:p>
            <a:r>
              <a:rPr lang="ru-RU" sz="2000" b="1" i="1" dirty="0" smtClean="0"/>
              <a:t>телевидения в</a:t>
            </a:r>
          </a:p>
          <a:p>
            <a:r>
              <a:rPr lang="ru-RU" sz="2000" b="1" i="1" dirty="0" smtClean="0"/>
              <a:t>формировании</a:t>
            </a:r>
          </a:p>
          <a:p>
            <a:r>
              <a:rPr lang="ru-RU" sz="2000" b="1" i="1" dirty="0" smtClean="0"/>
              <a:t>менталитета народа</a:t>
            </a:r>
            <a:endParaRPr lang="ru-RU" sz="2000" b="1" i="1" dirty="0"/>
          </a:p>
        </p:txBody>
      </p:sp>
      <p:sp>
        <p:nvSpPr>
          <p:cNvPr id="6" name="Овал 5"/>
          <p:cNvSpPr/>
          <p:nvPr/>
        </p:nvSpPr>
        <p:spPr>
          <a:xfrm>
            <a:off x="8460432" y="0"/>
            <a:ext cx="6835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964488" cy="648072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2000" b="1" dirty="0" smtClean="0"/>
              <a:t>(1) Американская нация кристаллизовалась Голливудом. (2) Россия могла бы подняться телевидением. (3) Если бы подлинная интеллигенция перестала относиться к нему, как к вульгарному промыслу. (4) А литература, театр и кино вернулись в плоть самого вещания. </a:t>
            </a:r>
          </a:p>
          <a:p>
            <a:pPr marL="457200" indent="-457200">
              <a:buNone/>
            </a:pPr>
            <a:r>
              <a:rPr lang="ru-RU" sz="2000" b="1" dirty="0" smtClean="0"/>
              <a:t>(5) Но для этого надо изменить саму формулу телевидения. (6) Оно должно не только информировать и развлекать, но стать </a:t>
            </a:r>
            <a:r>
              <a:rPr lang="ru-RU" sz="2000" b="1" dirty="0" err="1" smtClean="0"/>
              <a:t>народообразующей</a:t>
            </a:r>
            <a:r>
              <a:rPr lang="ru-RU" sz="2000" b="1" dirty="0" smtClean="0"/>
              <a:t> силой.  </a:t>
            </a:r>
          </a:p>
          <a:p>
            <a:pPr marL="457200" indent="-457200">
              <a:buNone/>
            </a:pPr>
            <a:r>
              <a:rPr lang="ru-RU" sz="2000" b="1" dirty="0" smtClean="0"/>
              <a:t>(7) Нельзя создать полноценную личность без чувства национального достоинства. (8) Безвизовый обмен туристами вовсе не означает безоговорочного слияния народов. (9) Необходимость национального самосознания приходит на ум не только политикам, но и художникам, вообще всей интеллигенции, которая ещё недавно хвасталась своей интернациональностью. (10) Это означает, что население постепенно возвращается к пониманию народа как целостной общности. (11) Не единое  информационное пространство, а единое духовное пространство определяет эту общность. </a:t>
            </a:r>
          </a:p>
          <a:p>
            <a:pPr>
              <a:buNone/>
            </a:pPr>
            <a:r>
              <a:rPr lang="ru-RU" sz="2000" b="1" dirty="0" smtClean="0"/>
              <a:t>(12) Когда новый </a:t>
            </a:r>
            <a:r>
              <a:rPr lang="ru-RU" sz="2000" b="1" dirty="0" err="1" smtClean="0"/>
              <a:t>Калита</a:t>
            </a:r>
            <a:r>
              <a:rPr lang="ru-RU" sz="2000" b="1" dirty="0" smtClean="0"/>
              <a:t> возьмётся собирать Россию, ему придётся задуматься над отечественным телевидением. (И. Беляев.)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75848" y="6497960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4208" y="4437112"/>
            <a:ext cx="230425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роли</a:t>
            </a:r>
          </a:p>
          <a:p>
            <a:r>
              <a:rPr lang="ru-RU" sz="2000" b="1" i="1" dirty="0"/>
              <a:t>телевидения в</a:t>
            </a:r>
          </a:p>
          <a:p>
            <a:r>
              <a:rPr lang="ru-RU" sz="2000" b="1" i="1" dirty="0"/>
              <a:t>объединении нации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404664"/>
            <a:ext cx="68356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2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(1) «Береги честь смолоду», - завещал Пушкин в своей «Капитанской дочке». (2) «А зачем?» - спросит иной современный «идеолог» нашей рыночной жизни. (3) Зачем беречь товар, на который есть спрос; если мне за эту самую «честь» хорошо заплатят, то я её продам. (4) И единственным препятствием на пути этой сделки является вопрос цены. (5) Люди переступают через совесть только потому, что считают её чем-то эфемерным, придуманным, а ассигнации, которые они получают в руки, вполне материальной основой благополучия. (6) Но к чему приводит эта куцая философия, какие страшные, совсем уже материальные, вполне осязаемые беды приносит нам эта скудная премудрость, эта беспринципность, это «бесчестье»? </a:t>
            </a:r>
          </a:p>
          <a:p>
            <a:pPr>
              <a:buNone/>
            </a:pPr>
            <a:r>
              <a:rPr lang="ru-RU" sz="2000" b="1" dirty="0" smtClean="0"/>
              <a:t>(7) Нравственные принципы русских писателей многие воспринимают как нудное поучение, не сознавая, что в их основе лежит стремление спасти человека. (8) И судьба нашей страны, у которой есть все материальные предпосылки для того, чтобы стать одной из самых богатых стран мира, но которая почему-то до сих пор остаётся бедной, как раз говорит о том, как важна душа человека, как важно быть честным и совестливым.</a:t>
            </a:r>
          </a:p>
          <a:p>
            <a:pPr algn="r">
              <a:buNone/>
            </a:pPr>
            <a:r>
              <a:rPr lang="ru-RU" sz="2000" b="1" dirty="0" smtClean="0"/>
              <a:t> (По С. Кудряшову.)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149080"/>
            <a:ext cx="237626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формирования</a:t>
            </a:r>
          </a:p>
          <a:p>
            <a:r>
              <a:rPr lang="ru-RU" sz="2000" b="1" i="1" dirty="0"/>
              <a:t>нравственных устоев</a:t>
            </a:r>
          </a:p>
          <a:p>
            <a:r>
              <a:rPr lang="ru-RU" sz="2000" b="1" i="1" dirty="0"/>
              <a:t>общества</a:t>
            </a:r>
          </a:p>
        </p:txBody>
      </p:sp>
      <p:sp>
        <p:nvSpPr>
          <p:cNvPr id="6" name="Овал 5"/>
          <p:cNvSpPr/>
          <p:nvPr/>
        </p:nvSpPr>
        <p:spPr>
          <a:xfrm>
            <a:off x="8388424" y="476672"/>
            <a:ext cx="75557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3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(1) Есть психологическое явление, которое я называю «комплексом бедного родственника». (2) Бедному родственнику кажется, что у богатого всё лучше, чем у него, в том числе и язык.</a:t>
            </a:r>
          </a:p>
          <a:p>
            <a:pPr>
              <a:buNone/>
            </a:pPr>
            <a:r>
              <a:rPr lang="ru-RU" sz="2000" b="1" dirty="0" smtClean="0"/>
              <a:t>(3) Теперь любимое «русское» слово не «авось», а «проблема». (4) Слово- аппликация без красок, оттенков, запахов, без своего неповторимого звучания, без какого-либо точного значения. (5) Чуть позже появилось и сразу попало в разряд любимых ещё одно слово - «</a:t>
            </a:r>
            <a:r>
              <a:rPr lang="ru-RU" sz="2000" b="1" dirty="0" err="1" smtClean="0"/>
              <a:t>супер</a:t>
            </a:r>
            <a:r>
              <a:rPr lang="ru-RU" sz="2000" b="1" dirty="0" smtClean="0"/>
              <a:t>», без которого средний горожанин уже не мыслит</a:t>
            </a:r>
          </a:p>
          <a:p>
            <a:pPr>
              <a:buNone/>
            </a:pPr>
            <a:r>
              <a:rPr lang="ru-RU" sz="2000" b="1" dirty="0" smtClean="0"/>
              <a:t>     существования. (6) Мы услужливо сократили набор чувств и  ощущений, которые прежде испытывали: больше не впадаем в столбняк, не падаем в обморок, не цепенеем от ужаса, не кричим от страха, не рыдаем от горя, не переживаем горечь потери, не теряем</a:t>
            </a:r>
          </a:p>
          <a:p>
            <a:pPr>
              <a:buNone/>
            </a:pPr>
            <a:r>
              <a:rPr lang="ru-RU" sz="2000" b="1" dirty="0" smtClean="0"/>
              <a:t>     рассудок от невосполнимой утраты, сердца наши не сжимаются от тоски, не бьются учащённо от волнения, не замирают от дурных предчувствий. (7) Мы лишь испытываем шок.</a:t>
            </a:r>
          </a:p>
          <a:p>
            <a:pPr>
              <a:buNone/>
            </a:pPr>
            <a:r>
              <a:rPr lang="ru-RU" sz="2000" b="1" dirty="0" smtClean="0"/>
              <a:t>(8) Самое страшное то, что язык съёживается. (9) Порча лишь сопутствует его уничтожению. (10) Почитайте словарь Даля, и вы увидите, какой разнообразный, богатейший мир, а вместе с ним и язык мы потеряли. </a:t>
            </a:r>
          </a:p>
          <a:p>
            <a:pPr algn="r">
              <a:buNone/>
            </a:pPr>
            <a:r>
              <a:rPr lang="ru-RU" sz="2000" b="1" dirty="0" smtClean="0"/>
              <a:t>(</a:t>
            </a:r>
            <a:r>
              <a:rPr lang="ru-RU" sz="2000" b="1" dirty="0" err="1" smtClean="0"/>
              <a:t>ПоЮ</a:t>
            </a:r>
            <a:r>
              <a:rPr lang="ru-RU" sz="2000" b="1" dirty="0" smtClean="0"/>
              <a:t>. Вронскому.)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642595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4365104"/>
            <a:ext cx="280831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сокращения,</a:t>
            </a:r>
          </a:p>
          <a:p>
            <a:r>
              <a:rPr lang="ru-RU" sz="2000" b="1" i="1" dirty="0"/>
              <a:t>сжатия активного словаря</a:t>
            </a:r>
          </a:p>
          <a:p>
            <a:r>
              <a:rPr lang="ru-RU" sz="2000" b="1" i="1" dirty="0"/>
              <a:t>русского человека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764704"/>
            <a:ext cx="683568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4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(1) Гений борется и побеждает, талант борется и не побеждает. (2) Гений любит истину, чувствуя своё величие над ней. (3) Талант любит немногих и боится истины. (4) Гений часто хочет быть аристократичным – по существу он всегда бессознательно</a:t>
            </a:r>
          </a:p>
          <a:p>
            <a:pPr>
              <a:buNone/>
            </a:pPr>
            <a:r>
              <a:rPr lang="ru-RU" sz="2000" b="1" dirty="0" smtClean="0"/>
              <a:t>     демократичен. (5) Талант часто хочет быть демократичным, но инстинктивно обращается не к толпе, а к избранным. (6) Впрочем, победа гениев даёт им мало радости. (7) Толпа подчиняется силе ненадолго, пока она кажется новой, а потом, привыкнув к ней и не поняв её, равнодушно уходит и даже мстит за своё невольное</a:t>
            </a:r>
          </a:p>
          <a:p>
            <a:pPr>
              <a:buNone/>
            </a:pPr>
            <a:r>
              <a:rPr lang="ru-RU" sz="2000" b="1" dirty="0" smtClean="0"/>
              <a:t>      подчинение. (8) Толпа помнит имена гениев и забывает имена талантов.</a:t>
            </a:r>
          </a:p>
          <a:p>
            <a:pPr>
              <a:buNone/>
            </a:pPr>
            <a:r>
              <a:rPr lang="ru-RU" sz="2000" b="1" dirty="0" smtClean="0"/>
              <a:t>(9) Величайший трагизм жизни писателя в том, что он никогда не может убедиться в своём таланте. (10) Признание большинства (число распроданных экземпляров книги и хвалебные рецензии?) убеждает только самых пошлых и поверхностных писателей, ибо по статистике больше всего расходятся именно они. (11) Нет ничего более комичного и жалкого, чем эта самоотверженная, и</a:t>
            </a:r>
          </a:p>
          <a:p>
            <a:pPr>
              <a:buNone/>
            </a:pPr>
            <a:r>
              <a:rPr lang="ru-RU" sz="2000" b="1" dirty="0" smtClean="0"/>
              <a:t>     бескорыстная, и святая вера в себя бездарных людей. </a:t>
            </a:r>
          </a:p>
          <a:p>
            <a:pPr algn="r">
              <a:buNone/>
            </a:pPr>
            <a:r>
              <a:rPr lang="ru-RU" sz="2000" b="1" dirty="0" smtClean="0"/>
              <a:t>(По Д. Мережковскому.)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861048"/>
            <a:ext cx="237626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оценки</a:t>
            </a:r>
          </a:p>
          <a:p>
            <a:r>
              <a:rPr lang="ru-RU" sz="2000" b="1" i="1" dirty="0"/>
              <a:t>писателем собственного</a:t>
            </a:r>
          </a:p>
          <a:p>
            <a:r>
              <a:rPr lang="ru-RU" sz="2000" b="1" i="1" dirty="0"/>
              <a:t>талант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0"/>
            <a:ext cx="6835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5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245" t="7370" b="9782"/>
          <a:stretch>
            <a:fillRect/>
          </a:stretch>
        </p:blipFill>
        <p:spPr bwMode="auto">
          <a:xfrm>
            <a:off x="323528" y="260648"/>
            <a:ext cx="8496944" cy="1152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5013176"/>
            <a:ext cx="8424936" cy="1296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1556792"/>
            <a:ext cx="8447526" cy="48965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964488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(1) Недопустимо называть эрзац-культуру, заменители, суррогаты искусством. (2) Кесарю кесарево, классика вечна, а всякий эрзац - не более чем удовлетворение искалеченного вкуса. (3) Это как дождь в жару: прошёл - всё мгновенно высохло, а потом никто и не догадается, что моросило.</a:t>
            </a:r>
          </a:p>
          <a:p>
            <a:pPr>
              <a:buNone/>
            </a:pPr>
            <a:r>
              <a:rPr lang="ru-RU" sz="2000" b="1" dirty="0" smtClean="0"/>
              <a:t>(4) Вы ведь спрашиваете в магазине, рассматривая изящную сумку или красивые ботинки: «Что это - кожа или заменитель?» (5) Так и здесь: на всю продукцию безумного конвейера певцов под «фанеру» и сериалов для узколобых надо ставить маркировку «эрзац» с разъяснением: «Смотреть, если хочешь стать </a:t>
            </a:r>
            <a:r>
              <a:rPr lang="ru-RU" sz="2000" b="1" dirty="0" err="1" smtClean="0"/>
              <a:t>дебилом</a:t>
            </a:r>
            <a:r>
              <a:rPr lang="ru-RU" sz="2000" b="1" dirty="0" smtClean="0"/>
              <a:t>».</a:t>
            </a:r>
          </a:p>
          <a:p>
            <a:pPr>
              <a:buNone/>
            </a:pPr>
            <a:r>
              <a:rPr lang="ru-RU" sz="2000" b="1" dirty="0" smtClean="0"/>
              <a:t>(6) Классика тем и неповторима, что спустя эпохи ты в ней улавливаешь созвучие времени, в котором живёшь. (7) И не стоит её обвешивать модернистскими блёстками. (8) Не надо Городничего в «Ревизоре» одевать в костюм десантника, полагая, что этим вы осовременили Гоголя. (9) Это свидетельство не прорыва, а полной режиссёрской беспомощности. (10) Чем быстрее мы опомнимся, восстановим значимость всего истинного, по-настоящему талантливого, непреходящего, классического, тем больше у нас будет шансов отстоять духовность России. (11) Оболваненная нация никогда не совершит прорыва. </a:t>
            </a:r>
          </a:p>
          <a:p>
            <a:pPr algn="r">
              <a:buNone/>
            </a:pPr>
            <a:r>
              <a:rPr lang="ru-RU" sz="2000" b="1" dirty="0" smtClean="0"/>
              <a:t>(По О. Попцову.)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6381328"/>
            <a:ext cx="144016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581128"/>
            <a:ext cx="288032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подмены</a:t>
            </a:r>
          </a:p>
          <a:p>
            <a:r>
              <a:rPr lang="ru-RU" sz="2000" b="1" i="1" dirty="0"/>
              <a:t>подлинного искусства</a:t>
            </a:r>
          </a:p>
          <a:p>
            <a:r>
              <a:rPr lang="ru-RU" sz="2000" b="1" i="1" dirty="0" err="1"/>
              <a:t>эрзац-культурой</a:t>
            </a:r>
            <a:endParaRPr lang="ru-RU" sz="2000" b="1" i="1" dirty="0"/>
          </a:p>
        </p:txBody>
      </p:sp>
      <p:sp>
        <p:nvSpPr>
          <p:cNvPr id="6" name="Овал 5"/>
          <p:cNvSpPr/>
          <p:nvPr/>
        </p:nvSpPr>
        <p:spPr>
          <a:xfrm>
            <a:off x="8388424" y="980728"/>
            <a:ext cx="75557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6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Н.А. Сенина. А. Г. </a:t>
            </a:r>
            <a:r>
              <a:rPr lang="ru-RU" dirty="0" err="1" smtClean="0"/>
              <a:t>Нарушевич</a:t>
            </a:r>
            <a:r>
              <a:rPr lang="ru-RU" dirty="0" smtClean="0"/>
              <a:t>. Русский язык. Сочинение на ЕГЭ. Курс интенсивной подготовки: </a:t>
            </a:r>
            <a:r>
              <a:rPr lang="ru-RU" dirty="0" err="1" smtClean="0"/>
              <a:t>учебно</a:t>
            </a:r>
            <a:r>
              <a:rPr lang="ru-RU" dirty="0" smtClean="0"/>
              <a:t>- методическое пособие. Ростов –</a:t>
            </a:r>
            <a:r>
              <a:rPr lang="ru-RU" dirty="0" err="1" smtClean="0"/>
              <a:t>на-Дону</a:t>
            </a:r>
            <a:r>
              <a:rPr lang="ru-RU" dirty="0" smtClean="0"/>
              <a:t>. «Легион».2010.</a:t>
            </a:r>
          </a:p>
          <a:p>
            <a:r>
              <a:rPr lang="ru-RU" b="1" dirty="0" smtClean="0"/>
              <a:t>Краевая диагностическая работа по РУССКОМУ ЯЗЫКУ. </a:t>
            </a:r>
            <a:r>
              <a:rPr lang="ru-RU" dirty="0" smtClean="0"/>
              <a:t>Департамент образования и науки Краснодарского края. Краснодарский краевой институт дополнительного профессионального педагогического образования. Апрель 2011.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910" t="3979" r="1749" b="4507"/>
          <a:stretch>
            <a:fillRect/>
          </a:stretch>
        </p:blipFill>
        <p:spPr bwMode="auto">
          <a:xfrm>
            <a:off x="4499992" y="2276872"/>
            <a:ext cx="4464496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3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920" t="3897" b="6476"/>
          <a:stretch>
            <a:fillRect/>
          </a:stretch>
        </p:blipFill>
        <p:spPr bwMode="auto">
          <a:xfrm>
            <a:off x="179512" y="2276872"/>
            <a:ext cx="4176464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814" t="5478" r="2453" b="6871"/>
          <a:stretch>
            <a:fillRect/>
          </a:stretch>
        </p:blipFill>
        <p:spPr bwMode="auto">
          <a:xfrm>
            <a:off x="1115616" y="260648"/>
            <a:ext cx="72728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05064"/>
            <a:ext cx="8568952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5508104" y="1447800"/>
            <a:ext cx="3178696" cy="685056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339752" y="1412776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92080" y="141277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алее 16">
            <a:hlinkClick r:id="rId8" action="ppaction://hlinksldjump" highlightClick="1"/>
          </p:cNvPr>
          <p:cNvSpPr/>
          <p:nvPr/>
        </p:nvSpPr>
        <p:spPr>
          <a:xfrm>
            <a:off x="7884368" y="6309320"/>
            <a:ext cx="86409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7772400" cy="40382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97" t="6146" r="2250" b="3709"/>
          <a:stretch>
            <a:fillRect/>
          </a:stretch>
        </p:blipFill>
        <p:spPr bwMode="auto">
          <a:xfrm>
            <a:off x="1763688" y="188640"/>
            <a:ext cx="5544616" cy="2258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604448" y="6165304"/>
            <a:ext cx="360040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7920880" cy="39987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853" t="2208" r="1795" b="5046"/>
          <a:stretch>
            <a:fillRect/>
          </a:stretch>
        </p:blipFill>
        <p:spPr bwMode="auto">
          <a:xfrm>
            <a:off x="1691680" y="188640"/>
            <a:ext cx="5705777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604448" y="6165304"/>
            <a:ext cx="360040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4247966" y="-3663790"/>
            <a:ext cx="720080" cy="842493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754" r="7080" b="1754"/>
          <a:stretch>
            <a:fillRect/>
          </a:stretch>
        </p:blipFill>
        <p:spPr bwMode="auto">
          <a:xfrm rot="16200000">
            <a:off x="1655678" y="152634"/>
            <a:ext cx="1152128" cy="38164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r="7474" b="3704"/>
          <a:stretch>
            <a:fillRect/>
          </a:stretch>
        </p:blipFill>
        <p:spPr bwMode="auto">
          <a:xfrm rot="16200000">
            <a:off x="1763689" y="2132854"/>
            <a:ext cx="1008112" cy="37444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r="6842" b="3279"/>
          <a:stretch>
            <a:fillRect/>
          </a:stretch>
        </p:blipFill>
        <p:spPr bwMode="auto">
          <a:xfrm rot="16200000">
            <a:off x="1741532" y="4027220"/>
            <a:ext cx="980416" cy="38164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734907" y="1169748"/>
            <a:ext cx="4698521" cy="57606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3563891" y="1268757"/>
            <a:ext cx="4896544" cy="57606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3563888" y="1268760"/>
            <a:ext cx="4968552" cy="56886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 r="8907" b="2174"/>
          <a:stretch>
            <a:fillRect/>
          </a:stretch>
        </p:blipFill>
        <p:spPr bwMode="auto">
          <a:xfrm rot="16200000">
            <a:off x="6760088" y="-271256"/>
            <a:ext cx="736392" cy="32403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3095836" y="872716"/>
            <a:ext cx="3744416" cy="77048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8028384" y="1124744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7544" y="1772816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7544" y="3789040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5536" y="5733256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6409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24936" cy="673191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23528" y="6309320"/>
            <a:ext cx="29523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Текстовый комментарий</a:t>
            </a:r>
            <a:endParaRPr lang="ru-RU" dirty="0"/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5004048" y="6309320"/>
            <a:ext cx="39604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Концептуальный  комментарий</a:t>
            </a:r>
            <a:endParaRPr lang="ru-RU" dirty="0"/>
          </a:p>
        </p:txBody>
      </p:sp>
      <p:sp>
        <p:nvSpPr>
          <p:cNvPr id="9" name="Управляющая кнопка: далее 8">
            <a:hlinkClick r:id="rId6" action="ppaction://hlinksldjump" highlightClick="1"/>
          </p:cNvPr>
          <p:cNvSpPr/>
          <p:nvPr/>
        </p:nvSpPr>
        <p:spPr>
          <a:xfrm>
            <a:off x="8388424" y="692696"/>
            <a:ext cx="53955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772400" cy="936104"/>
          </a:xfrm>
        </p:spPr>
        <p:txBody>
          <a:bodyPr/>
          <a:lstStyle/>
          <a:p>
            <a:r>
              <a:rPr lang="ru-RU" dirty="0" smtClean="0"/>
              <a:t>Текстовый комментарий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124744"/>
            <a:ext cx="8136904" cy="525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Юрий Лотман поднимает проблему межнациональных конфликтов. Автор по-настоящему встревожен тем, что все чаще и чаще вынужден наблюдать «клиническое безумие ненависти», - проявления расовой вражды, разжигание национальной розни. Лотман убежден в том, что общечеловеческие ценности превыше всего. Не случайно упоминание о том, что среди его друзей были представители самых разных национальностей. Люди должны поступать в отношении друг друга в духе равенства и братства, и нет оправдания тем, кто «разжигает кровавый туман» национальной розни, наживаясь на страданиях невинных людей. Стоит прислушаться к словам автора о том, что эпоха мелких конфликтов кончилась: мы живем в таком хрупком мире, где любое частное столкновение на национальной или религиозной почве может обернуться глобальной катастрофой.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27784" y="1772816"/>
            <a:ext cx="56166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72200" y="2060848"/>
            <a:ext cx="1584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03648" y="2348880"/>
            <a:ext cx="2376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20072" y="2708920"/>
            <a:ext cx="30243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03648" y="292494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80112" y="2996952"/>
            <a:ext cx="2376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87624" y="3284984"/>
            <a:ext cx="25922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75656" y="4509120"/>
            <a:ext cx="36724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76256" y="4797152"/>
            <a:ext cx="93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115616" y="5157192"/>
            <a:ext cx="69847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71600" y="5445224"/>
            <a:ext cx="29523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Управляющая кнопка: возврат 31">
            <a:hlinkClick r:id="rId2" action="ppaction://hlinksldjump" highlightClick="1"/>
          </p:cNvPr>
          <p:cNvSpPr/>
          <p:nvPr/>
        </p:nvSpPr>
        <p:spPr>
          <a:xfrm>
            <a:off x="8388424" y="260648"/>
            <a:ext cx="360040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1520" y="620688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Выделить конструкции, организующие комментарий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772400" cy="1143000"/>
          </a:xfrm>
        </p:spPr>
        <p:txBody>
          <a:bodyPr/>
          <a:lstStyle/>
          <a:p>
            <a:r>
              <a:rPr lang="ru-RU" dirty="0" smtClean="0"/>
              <a:t>Концептуальный комментарий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12776"/>
            <a:ext cx="8496944" cy="504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Практически каждый день средства массовой информации сообщают нам о межнациональных конфликтах, вспыхивающих на нашей планете. Каждый день гибнут люди, калечатся человеческие судьбы из-за того, что мы не можем найти общего языка в различных национальных или религиозных вопросах. Именно к это проблеме национальной вражды, одной из актуальнейших проблем современности, привлекает наше внимание Ю. Лотман. Вспоминая прошлое, автор подчеркивает: среди его друзей были люди самых разных национальностей. Поэтому ему странно и больно видеть мир, ослепленный ненавистью. Люди не замечают, что являются марионетками в руках тех, кому выгодно разжигать национальную рознь. Автор предупреждает читателей о том, что мир давно стоит на грани катастрофы: « Колокол звонит по каждому из нас».</a:t>
            </a:r>
            <a:endParaRPr lang="ru-RU" sz="2000" b="1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1988840"/>
            <a:ext cx="72728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47664" y="2276872"/>
            <a:ext cx="60486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5576" y="2564904"/>
            <a:ext cx="41044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51720" y="3789040"/>
            <a:ext cx="61926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87624" y="4365104"/>
            <a:ext cx="25922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55976" y="4653136"/>
            <a:ext cx="37444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43608" y="494116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20072" y="5589240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19672" y="5877272"/>
            <a:ext cx="60486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03648" y="6237312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Управляющая кнопка: возврат 29">
            <a:hlinkClick r:id="rId2" action="ppaction://hlinksldjump" highlightClick="1"/>
          </p:cNvPr>
          <p:cNvSpPr/>
          <p:nvPr/>
        </p:nvSpPr>
        <p:spPr>
          <a:xfrm>
            <a:off x="8244408" y="260648"/>
            <a:ext cx="432048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1520" y="836712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Выделить конструкции, организующие комментарий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210</TotalTime>
  <Words>1776</Words>
  <Application>Microsoft Office PowerPoint</Application>
  <PresentationFormat>Экран (4:3)</PresentationFormat>
  <Paragraphs>84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Часть С. Комментарий к проблеме.</vt:lpstr>
      <vt:lpstr>Слайд 2</vt:lpstr>
      <vt:lpstr>Слайд 3</vt:lpstr>
      <vt:lpstr>Слайд 4</vt:lpstr>
      <vt:lpstr>Слайд 5</vt:lpstr>
      <vt:lpstr>Слайд 6</vt:lpstr>
      <vt:lpstr>Слайд 7</vt:lpstr>
      <vt:lpstr>Текстовый комментарий</vt:lpstr>
      <vt:lpstr>Концептуальный комментарий</vt:lpstr>
      <vt:lpstr>Слайд 10</vt:lpstr>
      <vt:lpstr>Слайд 11</vt:lpstr>
      <vt:lpstr>Слайд 12</vt:lpstr>
      <vt:lpstr>Слайд 13</vt:lpstr>
      <vt:lpstr>Готовимся к КДР</vt:lpstr>
      <vt:lpstr>Слайд 15</vt:lpstr>
      <vt:lpstr>Слайд 16</vt:lpstr>
      <vt:lpstr>Слайд 17</vt:lpstr>
      <vt:lpstr>Слайд 18</vt:lpstr>
      <vt:lpstr>Слайд 19</vt:lpstr>
      <vt:lpstr>Слайд 20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С. Комментарий к проблеме.</dc:title>
  <dc:creator>Андрей</dc:creator>
  <cp:lastModifiedBy>Учитель</cp:lastModifiedBy>
  <cp:revision>31</cp:revision>
  <dcterms:created xsi:type="dcterms:W3CDTF">2012-03-12T16:00:12Z</dcterms:created>
  <dcterms:modified xsi:type="dcterms:W3CDTF">2012-03-14T21:03:48Z</dcterms:modified>
</cp:coreProperties>
</file>