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CCCCFF"/>
    <a:srgbClr val="663300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094" autoAdjust="0"/>
    <p:restoredTop sz="94709" autoAdjust="0"/>
  </p:normalViewPr>
  <p:slideViewPr>
    <p:cSldViewPr>
      <p:cViewPr>
        <p:scale>
          <a:sx n="60" d="100"/>
          <a:sy n="60" d="100"/>
        </p:scale>
        <p:origin x="-1302" y="-3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00B28-7856-4655-9929-70ED342CC3E3}" type="datetimeFigureOut">
              <a:rPr lang="ru-RU" smtClean="0"/>
              <a:pPr/>
              <a:t>28.03.2012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492F85-D17E-44FC-B289-41CCE78566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GoldenAutumn\0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556792"/>
            <a:ext cx="7772400" cy="1470025"/>
          </a:xfrm>
        </p:spPr>
        <p:txBody>
          <a:bodyPr>
            <a:normAutofit/>
          </a:bodyPr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01008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GoldenAutumn\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Photoshop\GoldenAutumn\GoldenAutumn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E:\Photoshop\GoldenAutumn\GoldenAut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1143000"/>
          </a:xfrm>
        </p:spPr>
        <p:txBody>
          <a:bodyPr/>
          <a:lstStyle>
            <a:lvl1pPr>
              <a:defRPr b="1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:\Photoshop\GoldenAutumn\GoldenAutumn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499992" y="332656"/>
            <a:ext cx="4644008" cy="1143000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0"/>
          </p:nvPr>
        </p:nvSpPr>
        <p:spPr>
          <a:xfrm>
            <a:off x="1078409" y="1700808"/>
            <a:ext cx="7886079" cy="48974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E:\Photoshop\GoldenAutumn\0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4716016" cy="1143000"/>
          </a:xfrm>
        </p:spPr>
        <p:txBody>
          <a:bodyPr>
            <a:normAutofit/>
          </a:bodyPr>
          <a:lstStyle>
            <a:lvl1pPr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0"/>
          </p:nvPr>
        </p:nvSpPr>
        <p:spPr>
          <a:xfrm>
            <a:off x="1115616" y="1484784"/>
            <a:ext cx="7416800" cy="49688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E:\Photoshop\GoldenAutumn\03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</p:sldLayoutIdLst>
  <p:transition>
    <p:pull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slide" Target="slide2.xml"/><Relationship Id="rId4" Type="http://schemas.openxmlformats.org/officeDocument/2006/relationships/audio" Target="../media/audio3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7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6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29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24" Type="http://schemas.openxmlformats.org/officeDocument/2006/relationships/slide" Target="slide25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23" Type="http://schemas.openxmlformats.org/officeDocument/2006/relationships/slide" Target="slide24.xml"/><Relationship Id="rId28" Type="http://schemas.openxmlformats.org/officeDocument/2006/relationships/slide" Target="slide29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31" Type="http://schemas.openxmlformats.org/officeDocument/2006/relationships/slide" Target="slide32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Relationship Id="rId27" Type="http://schemas.openxmlformats.org/officeDocument/2006/relationships/slide" Target="slide28.xml"/><Relationship Id="rId30" Type="http://schemas.openxmlformats.org/officeDocument/2006/relationships/slide" Target="slide3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12.gif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12.gif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12.gif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12.gif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12.gif"/><Relationship Id="rId4" Type="http://schemas.openxmlformats.org/officeDocument/2006/relationships/slide" Target="slide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12.gif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slide" Target="slide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gif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gif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gif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gif"/><Relationship Id="rId4" Type="http://schemas.openxmlformats.org/officeDocument/2006/relationships/slide" Target="slide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gif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9.gif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10.gif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12.gif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12.gif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slide" Target="slide2.xml"/><Relationship Id="rId4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Прямоугольник 6"/>
          <p:cNvSpPr/>
          <p:nvPr/>
        </p:nvSpPr>
        <p:spPr>
          <a:xfrm>
            <a:off x="0" y="0"/>
            <a:ext cx="9144000" cy="5929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332656"/>
            <a:ext cx="6715172" cy="23819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>
                <a:solidFill>
                  <a:srgbClr val="002060"/>
                </a:solidFill>
              </a:rPr>
              <a:t>интерактивная игра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ru-RU" sz="6000" dirty="0" smtClean="0">
                <a:solidFill>
                  <a:srgbClr val="002060"/>
                </a:solidFill>
              </a:rPr>
              <a:t> </a:t>
            </a:r>
            <a:r>
              <a:rPr lang="ru-RU" sz="6000" i="1" dirty="0" smtClean="0">
                <a:solidFill>
                  <a:srgbClr val="FF0000"/>
                </a:solidFill>
              </a:rPr>
              <a:t>«Знатоки» </a:t>
            </a:r>
            <a:r>
              <a:rPr lang="ru-RU" sz="5600" i="1" dirty="0" smtClean="0">
                <a:solidFill>
                  <a:srgbClr val="FF0000"/>
                </a:solidFill>
              </a:rPr>
              <a:t/>
            </a:r>
            <a:br>
              <a:rPr lang="ru-RU" sz="5600" i="1" dirty="0" smtClean="0">
                <a:solidFill>
                  <a:srgbClr val="FF0000"/>
                </a:solidFill>
              </a:rPr>
            </a:br>
            <a:r>
              <a:rPr lang="en-US" sz="5600" dirty="0" smtClean="0"/>
              <a:t/>
            </a:r>
            <a:br>
              <a:rPr lang="en-US" sz="5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71802" y="3501008"/>
            <a:ext cx="5143536" cy="1752600"/>
          </a:xfrm>
        </p:spPr>
        <p:txBody>
          <a:bodyPr>
            <a:normAutofit lnSpcReduction="10000"/>
          </a:bodyPr>
          <a:lstStyle/>
          <a:p>
            <a:pPr lvl="0" algn="ctr"/>
            <a:r>
              <a:rPr lang="ru-RU" sz="2400" b="1" dirty="0" smtClean="0">
                <a:solidFill>
                  <a:srgbClr val="002060"/>
                </a:solidFill>
              </a:rPr>
              <a:t>Чижова И. В.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МБОУ гимназия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г.   Узловая  Тульской области 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2011 г.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851920" y="3068960"/>
            <a:ext cx="5292080" cy="2736304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28868"/>
            <a:ext cx="3086790" cy="25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83768" y="1928802"/>
            <a:ext cx="4104456" cy="708110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к  сирени</a:t>
            </a:r>
            <a:endParaRPr lang="ru-RU" sz="4000" b="1" dirty="0">
              <a:solidFill>
                <a:srgbClr val="000099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267744" y="285728"/>
            <a:ext cx="5447528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</a:t>
            </a:r>
            <a:r>
              <a:rPr lang="ru-RU" sz="4000" b="1" i="1" dirty="0" smtClean="0">
                <a:solidFill>
                  <a:srgbClr val="FF0000"/>
                </a:solidFill>
              </a:rPr>
              <a:t>Склонение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4" name="Picture 3" descr="C:\Users\Пользователь\Documents\Анимированные картинка\Мышк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2357430"/>
            <a:ext cx="1383975" cy="1345531"/>
          </a:xfrm>
          <a:prstGeom prst="rect">
            <a:avLst/>
          </a:prstGeom>
          <a:noFill/>
        </p:spPr>
      </p:pic>
      <p:sp>
        <p:nvSpPr>
          <p:cNvPr id="15" name="Блок-схема: узел 14"/>
          <p:cNvSpPr/>
          <p:nvPr/>
        </p:nvSpPr>
        <p:spPr>
          <a:xfrm>
            <a:off x="1500166" y="4143380"/>
            <a:ext cx="1224136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6" name="Блок-схема: узел 15"/>
          <p:cNvSpPr/>
          <p:nvPr/>
        </p:nvSpPr>
        <p:spPr>
          <a:xfrm>
            <a:off x="3857620" y="3857628"/>
            <a:ext cx="1224136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6286512" y="4286256"/>
            <a:ext cx="1224136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3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3" name="Picture 2" descr="C:\Users\Пользователь\Documents\Анимированные картинка\школа\Колокольчик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52320" y="2348880"/>
            <a:ext cx="1162819" cy="1162819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3EB3B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67744" y="1928802"/>
            <a:ext cx="4320480" cy="92413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на  ветке</a:t>
            </a:r>
            <a:endParaRPr lang="ru-RU" sz="4000" b="1" dirty="0">
              <a:solidFill>
                <a:srgbClr val="000099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483768" y="285728"/>
            <a:ext cx="5231504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</a:t>
            </a:r>
            <a:r>
              <a:rPr lang="ru-RU" sz="4000" b="1" i="1" dirty="0" smtClean="0">
                <a:solidFill>
                  <a:srgbClr val="FF0000"/>
                </a:solidFill>
              </a:rPr>
              <a:t>Склонение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4" name="Picture 3" descr="C:\Users\Пользователь\Documents\Анимированные картинка\Мышк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0958" y="4286256"/>
            <a:ext cx="1383975" cy="1345531"/>
          </a:xfrm>
          <a:prstGeom prst="rect">
            <a:avLst/>
          </a:prstGeom>
          <a:noFill/>
        </p:spPr>
      </p:pic>
      <p:sp>
        <p:nvSpPr>
          <p:cNvPr id="15" name="Блок-схема: узел 14"/>
          <p:cNvSpPr/>
          <p:nvPr/>
        </p:nvSpPr>
        <p:spPr>
          <a:xfrm>
            <a:off x="3929058" y="4572008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6" name="Блок-схема: узел 15"/>
          <p:cNvSpPr/>
          <p:nvPr/>
        </p:nvSpPr>
        <p:spPr>
          <a:xfrm>
            <a:off x="6072198" y="3929066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3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1571604" y="3857628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5" name="Picture 2" descr="C:\Users\Пользователь\Documents\Анимированные картинка\школа\Колокольчик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24" y="1714488"/>
            <a:ext cx="1162819" cy="1162819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3EB3B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1857364"/>
            <a:ext cx="4824536" cy="114015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к  вещи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95736" y="285728"/>
            <a:ext cx="5519536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</a:t>
            </a:r>
            <a:r>
              <a:rPr lang="ru-RU" sz="4000" b="1" i="1" dirty="0" smtClean="0">
                <a:solidFill>
                  <a:srgbClr val="FF0000"/>
                </a:solidFill>
              </a:rPr>
              <a:t>Склонение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5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4" name="Picture 3" descr="C:\Users\Пользователь\Documents\Анимированные картинка\Мышка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15206" y="2643182"/>
            <a:ext cx="1383975" cy="1345531"/>
          </a:xfrm>
          <a:prstGeom prst="rect">
            <a:avLst/>
          </a:prstGeom>
          <a:noFill/>
        </p:spPr>
      </p:pic>
      <p:sp>
        <p:nvSpPr>
          <p:cNvPr id="15" name="Блок-схема: узел 14"/>
          <p:cNvSpPr/>
          <p:nvPr/>
        </p:nvSpPr>
        <p:spPr>
          <a:xfrm>
            <a:off x="1714480" y="414338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6" name="Блок-схема: узел 15"/>
          <p:cNvSpPr/>
          <p:nvPr/>
        </p:nvSpPr>
        <p:spPr>
          <a:xfrm>
            <a:off x="4143372" y="4643446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6572264" y="4357694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3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3EB3B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1928802"/>
            <a:ext cx="4608512" cy="852126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изо  льна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051720" y="285728"/>
            <a:ext cx="5663552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</a:t>
            </a:r>
            <a:r>
              <a:rPr lang="ru-RU" sz="4000" b="1" i="1" dirty="0" smtClean="0">
                <a:solidFill>
                  <a:srgbClr val="FF0000"/>
                </a:solidFill>
              </a:rPr>
              <a:t>Склонение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4" name="Picture 3" descr="C:\Users\Пользователь\Documents\Анимированные картинка\Мышк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5206" y="2000240"/>
            <a:ext cx="1383975" cy="1345531"/>
          </a:xfrm>
          <a:prstGeom prst="rect">
            <a:avLst/>
          </a:prstGeom>
          <a:noFill/>
        </p:spPr>
      </p:pic>
      <p:sp>
        <p:nvSpPr>
          <p:cNvPr id="15" name="Блок-схема: узел 14"/>
          <p:cNvSpPr/>
          <p:nvPr/>
        </p:nvSpPr>
        <p:spPr>
          <a:xfrm>
            <a:off x="1071538" y="3857628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6" name="Блок-схема: узел 15"/>
          <p:cNvSpPr/>
          <p:nvPr/>
        </p:nvSpPr>
        <p:spPr>
          <a:xfrm>
            <a:off x="3714744" y="450057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2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6286512" y="4214818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3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1ED3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1928802"/>
            <a:ext cx="5040560" cy="1212166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в  смене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411760" y="285728"/>
            <a:ext cx="5303512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</a:t>
            </a:r>
            <a:r>
              <a:rPr lang="ru-RU" sz="4000" b="1" i="1" dirty="0" smtClean="0">
                <a:solidFill>
                  <a:srgbClr val="FF0000"/>
                </a:solidFill>
              </a:rPr>
              <a:t>Склонение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4" name="Picture 3" descr="C:\Users\Пользователь\Documents\Анимированные картинка\Мышк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3286124"/>
            <a:ext cx="1383975" cy="1345531"/>
          </a:xfrm>
          <a:prstGeom prst="rect">
            <a:avLst/>
          </a:prstGeom>
          <a:noFill/>
        </p:spPr>
      </p:pic>
      <p:sp>
        <p:nvSpPr>
          <p:cNvPr id="15" name="Блок-схема: узел 14"/>
          <p:cNvSpPr/>
          <p:nvPr/>
        </p:nvSpPr>
        <p:spPr>
          <a:xfrm>
            <a:off x="1500166" y="450057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6" name="Блок-схема: узел 15"/>
          <p:cNvSpPr/>
          <p:nvPr/>
        </p:nvSpPr>
        <p:spPr>
          <a:xfrm>
            <a:off x="3571868" y="3500438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5929322" y="4572008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3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1ED3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1500174"/>
            <a:ext cx="4320480" cy="1080120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из пасты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267744" y="285728"/>
            <a:ext cx="5447528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«Падежи»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4" name="Блок-схема: узел 13"/>
          <p:cNvSpPr/>
          <p:nvPr/>
        </p:nvSpPr>
        <p:spPr>
          <a:xfrm>
            <a:off x="1043608" y="3357562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6" name="Picture 2" descr="C:\Users\Пользователь\Documents\Анимированные картинка\мальчик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429520" y="3929066"/>
            <a:ext cx="1365815" cy="2034554"/>
          </a:xfrm>
          <a:prstGeom prst="rect">
            <a:avLst/>
          </a:prstGeom>
          <a:noFill/>
        </p:spPr>
      </p:pic>
      <p:sp>
        <p:nvSpPr>
          <p:cNvPr id="17" name="Блок-схема: узел 16"/>
          <p:cNvSpPr/>
          <p:nvPr/>
        </p:nvSpPr>
        <p:spPr>
          <a:xfrm>
            <a:off x="4714876" y="4572008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4500562" y="3357562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Д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6143636" y="3357562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2857488" y="3357562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Р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2786050" y="4643446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Т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1ED3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 animBg="1"/>
      <p:bldP spid="19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60" y="1428736"/>
            <a:ext cx="4536504" cy="996142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об  апреле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339752" y="285728"/>
            <a:ext cx="5375520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</a:t>
            </a:r>
            <a:r>
              <a:rPr lang="ru-RU" sz="4000" b="1" i="1" dirty="0" smtClean="0">
                <a:solidFill>
                  <a:srgbClr val="FF0000"/>
                </a:solidFill>
              </a:rPr>
              <a:t>Падежи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5" name="Блок-схема: узел 14"/>
          <p:cNvSpPr/>
          <p:nvPr/>
        </p:nvSpPr>
        <p:spPr>
          <a:xfrm>
            <a:off x="1285852" y="450057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Д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Пользователь\Documents\Анимированные картинка\мальчик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80312" y="3068960"/>
            <a:ext cx="1365815" cy="2034554"/>
          </a:xfrm>
          <a:prstGeom prst="rect">
            <a:avLst/>
          </a:prstGeom>
          <a:noFill/>
        </p:spPr>
      </p:pic>
      <p:sp>
        <p:nvSpPr>
          <p:cNvPr id="16" name="Блок-схема: узел 15"/>
          <p:cNvSpPr/>
          <p:nvPr/>
        </p:nvSpPr>
        <p:spPr>
          <a:xfrm>
            <a:off x="4572000" y="450057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Т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6072198" y="4429132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3000364" y="450057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3" name="Блок-схема: узел 22"/>
          <p:cNvSpPr/>
          <p:nvPr/>
        </p:nvSpPr>
        <p:spPr>
          <a:xfrm>
            <a:off x="5072066" y="3143248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Р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2143108" y="307181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1ED3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8" grpId="0" animBg="1"/>
      <p:bldP spid="23" grpId="0" animBg="1"/>
      <p:bldP spid="24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1357298"/>
            <a:ext cx="4032448" cy="92413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к  озеру</a:t>
            </a:r>
          </a:p>
          <a:p>
            <a:pPr algn="ctr">
              <a:buNone/>
            </a:pPr>
            <a:endParaRPr lang="ru-RU" i="1" dirty="0" smtClean="0">
              <a:solidFill>
                <a:srgbClr val="FF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95736" y="285728"/>
            <a:ext cx="5519536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</a:t>
            </a:r>
            <a:r>
              <a:rPr lang="ru-RU" sz="4000" b="1" i="1" dirty="0" smtClean="0">
                <a:solidFill>
                  <a:srgbClr val="FF0000"/>
                </a:solidFill>
              </a:rPr>
              <a:t>Падежи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5" name="Блок-схема: узел 14"/>
          <p:cNvSpPr/>
          <p:nvPr/>
        </p:nvSpPr>
        <p:spPr>
          <a:xfrm>
            <a:off x="2483768" y="450912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Пользователь\Documents\Анимированные картинка\мальчик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00958" y="3286124"/>
            <a:ext cx="1335126" cy="1988840"/>
          </a:xfrm>
          <a:prstGeom prst="rect">
            <a:avLst/>
          </a:prstGeom>
          <a:noFill/>
        </p:spPr>
      </p:pic>
      <p:sp>
        <p:nvSpPr>
          <p:cNvPr id="16" name="Блок-схема: узел 15"/>
          <p:cNvSpPr/>
          <p:nvPr/>
        </p:nvSpPr>
        <p:spPr>
          <a:xfrm>
            <a:off x="1643042" y="3143248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5796136" y="450912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4283968" y="450912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Т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3" name="Блок-схема: узел 22"/>
          <p:cNvSpPr/>
          <p:nvPr/>
        </p:nvSpPr>
        <p:spPr>
          <a:xfrm>
            <a:off x="5572132" y="307181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Д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3714744" y="307181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Р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1ED3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298" y="1428736"/>
            <a:ext cx="4536504" cy="114015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сквозь  просторы</a:t>
            </a:r>
          </a:p>
          <a:p>
            <a:pPr>
              <a:buNone/>
            </a:pPr>
            <a:endParaRPr lang="ru-RU" i="1" dirty="0" smtClean="0">
              <a:solidFill>
                <a:srgbClr val="FF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95736" y="285728"/>
            <a:ext cx="5519536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</a:t>
            </a:r>
            <a:r>
              <a:rPr lang="ru-RU" sz="4000" b="1" i="1" dirty="0" smtClean="0">
                <a:solidFill>
                  <a:srgbClr val="FF0000"/>
                </a:solidFill>
              </a:rPr>
              <a:t>Падежи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5" name="Блок-схема: узел 14"/>
          <p:cNvSpPr/>
          <p:nvPr/>
        </p:nvSpPr>
        <p:spPr>
          <a:xfrm>
            <a:off x="1142976" y="342900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6" name="Picture 2" descr="C:\Users\Пользователь\Documents\Анимированные картинка\мальчик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80312" y="3140968"/>
            <a:ext cx="1479142" cy="2203370"/>
          </a:xfrm>
          <a:prstGeom prst="rect">
            <a:avLst/>
          </a:prstGeom>
          <a:noFill/>
        </p:spPr>
      </p:pic>
      <p:sp>
        <p:nvSpPr>
          <p:cNvPr id="17" name="Блок-схема: узел 16"/>
          <p:cNvSpPr/>
          <p:nvPr/>
        </p:nvSpPr>
        <p:spPr>
          <a:xfrm>
            <a:off x="2483768" y="450912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4214810" y="450057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Т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5929322" y="4572008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3071802" y="3357562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Р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5214942" y="342900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Д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1ED3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19" grpId="0" animBg="1"/>
      <p:bldP spid="24" grpId="0" animBg="1"/>
      <p:bldP spid="2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844824"/>
            <a:ext cx="5904656" cy="115212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над  ручьём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95736" y="285728"/>
            <a:ext cx="5519536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</a:t>
            </a:r>
            <a:r>
              <a:rPr lang="ru-RU" sz="4000" b="1" i="1" dirty="0" smtClean="0">
                <a:solidFill>
                  <a:srgbClr val="FF0000"/>
                </a:solidFill>
              </a:rPr>
              <a:t>Падежи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5" name="Блок-схема: узел 14"/>
          <p:cNvSpPr/>
          <p:nvPr/>
        </p:nvSpPr>
        <p:spPr>
          <a:xfrm>
            <a:off x="714348" y="342900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6" name="Picture 2" descr="C:\Users\Пользователь\Documents\Анимированные картинка\мальчик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92280" y="3093265"/>
            <a:ext cx="1512168" cy="2252567"/>
          </a:xfrm>
          <a:prstGeom prst="rect">
            <a:avLst/>
          </a:prstGeom>
          <a:noFill/>
        </p:spPr>
      </p:pic>
      <p:sp>
        <p:nvSpPr>
          <p:cNvPr id="17" name="Блок-схема: узел 16"/>
          <p:cNvSpPr/>
          <p:nvPr/>
        </p:nvSpPr>
        <p:spPr>
          <a:xfrm>
            <a:off x="2339752" y="450912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5652120" y="4437112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995936" y="450912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Т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2714612" y="3357562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Р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4643438" y="3357562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Д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1ED3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18" grpId="0" animBg="1"/>
      <p:bldP spid="24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14290"/>
            <a:ext cx="8424936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Интерактивная игра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600" b="1" i="1" dirty="0" smtClean="0">
                <a:solidFill>
                  <a:srgbClr val="FF0000"/>
                </a:solidFill>
              </a:rPr>
              <a:t>«Знатоки  математики»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928802"/>
            <a:ext cx="2000264" cy="571504"/>
          </a:xfrm>
          <a:prstGeom prst="rect">
            <a:avLst/>
          </a:prstGeom>
          <a:solidFill>
            <a:srgbClr val="6633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Части речи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643182"/>
            <a:ext cx="2000264" cy="571504"/>
          </a:xfrm>
          <a:prstGeom prst="rect">
            <a:avLst/>
          </a:prstGeom>
          <a:solidFill>
            <a:srgbClr val="6633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Склонение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3357562"/>
            <a:ext cx="2000264" cy="571504"/>
          </a:xfrm>
          <a:prstGeom prst="rect">
            <a:avLst/>
          </a:prstGeom>
          <a:solidFill>
            <a:srgbClr val="6633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Падежи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071942"/>
            <a:ext cx="2000264" cy="571504"/>
          </a:xfrm>
          <a:prstGeom prst="rect">
            <a:avLst/>
          </a:prstGeom>
          <a:solidFill>
            <a:srgbClr val="6633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Окончания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4786322"/>
            <a:ext cx="2000264" cy="571504"/>
          </a:xfrm>
          <a:prstGeom prst="rect">
            <a:avLst/>
          </a:prstGeom>
          <a:solidFill>
            <a:srgbClr val="6633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Род</a:t>
            </a:r>
          </a:p>
          <a:p>
            <a:pPr algn="ctr"/>
            <a:endParaRPr lang="ru-RU" sz="2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5929330"/>
            <a:ext cx="571472" cy="285752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5929330"/>
            <a:ext cx="8572528" cy="285752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2714612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 </a:t>
            </a:r>
            <a:endParaRPr lang="ru-RU" sz="2400" b="1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28596" y="2571744"/>
            <a:ext cx="8001056" cy="1588"/>
          </a:xfrm>
          <a:prstGeom prst="line">
            <a:avLst/>
          </a:prstGeom>
          <a:ln w="44450" cmpd="tri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28596" y="1785926"/>
            <a:ext cx="8001056" cy="1588"/>
          </a:xfrm>
          <a:prstGeom prst="line">
            <a:avLst/>
          </a:prstGeom>
          <a:ln w="44450" cmpd="tri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28596" y="3286124"/>
            <a:ext cx="8001056" cy="1588"/>
          </a:xfrm>
          <a:prstGeom prst="line">
            <a:avLst/>
          </a:prstGeom>
          <a:ln w="44450" cmpd="tri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28596" y="4000504"/>
            <a:ext cx="8001056" cy="1588"/>
          </a:xfrm>
          <a:prstGeom prst="line">
            <a:avLst/>
          </a:prstGeom>
          <a:ln w="44450" cmpd="tri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28596" y="4714884"/>
            <a:ext cx="8001056" cy="1588"/>
          </a:xfrm>
          <a:prstGeom prst="line">
            <a:avLst/>
          </a:prstGeom>
          <a:ln w="44450" cmpd="tri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28596" y="5429264"/>
            <a:ext cx="8001056" cy="1588"/>
          </a:xfrm>
          <a:prstGeom prst="line">
            <a:avLst/>
          </a:prstGeom>
          <a:ln w="44450" cmpd="tri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с двумя скругленными противолежащими углами 24"/>
          <p:cNvSpPr/>
          <p:nvPr/>
        </p:nvSpPr>
        <p:spPr>
          <a:xfrm>
            <a:off x="3714744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26" name="Прямоугольник с двумя скругленными противолежащими углами 25"/>
          <p:cNvSpPr/>
          <p:nvPr/>
        </p:nvSpPr>
        <p:spPr>
          <a:xfrm>
            <a:off x="4714876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27" name="Прямоугольник с двумя скругленными противолежащими углами 26"/>
          <p:cNvSpPr/>
          <p:nvPr/>
        </p:nvSpPr>
        <p:spPr>
          <a:xfrm>
            <a:off x="5715008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28" name="Прямоугольник с двумя скругленными противолежащими углами 27"/>
          <p:cNvSpPr/>
          <p:nvPr/>
        </p:nvSpPr>
        <p:spPr>
          <a:xfrm>
            <a:off x="6715140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29" name="Прямоугольник с двумя скругленными противолежащими углами 28"/>
          <p:cNvSpPr/>
          <p:nvPr/>
        </p:nvSpPr>
        <p:spPr>
          <a:xfrm>
            <a:off x="7715272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72" name="Прямоугольник с двумя скругленными противолежащими углами 71"/>
          <p:cNvSpPr/>
          <p:nvPr/>
        </p:nvSpPr>
        <p:spPr>
          <a:xfrm>
            <a:off x="2714612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73" name="Прямоугольник с двумя скругленными противолежащими углами 72"/>
          <p:cNvSpPr/>
          <p:nvPr/>
        </p:nvSpPr>
        <p:spPr>
          <a:xfrm>
            <a:off x="3714744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74" name="Прямоугольник с двумя скругленными противолежащими углами 73"/>
          <p:cNvSpPr/>
          <p:nvPr/>
        </p:nvSpPr>
        <p:spPr>
          <a:xfrm>
            <a:off x="4714876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75" name="Прямоугольник с двумя скругленными противолежащими углами 74"/>
          <p:cNvSpPr/>
          <p:nvPr/>
        </p:nvSpPr>
        <p:spPr>
          <a:xfrm>
            <a:off x="5715008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76" name="Прямоугольник с двумя скругленными противолежащими углами 75"/>
          <p:cNvSpPr/>
          <p:nvPr/>
        </p:nvSpPr>
        <p:spPr>
          <a:xfrm>
            <a:off x="6715140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77" name="Прямоугольник с двумя скругленными противолежащими углами 76"/>
          <p:cNvSpPr/>
          <p:nvPr/>
        </p:nvSpPr>
        <p:spPr>
          <a:xfrm>
            <a:off x="7715272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78" name="Прямоугольник с двумя скругленными противолежащими углами 77"/>
          <p:cNvSpPr/>
          <p:nvPr/>
        </p:nvSpPr>
        <p:spPr>
          <a:xfrm>
            <a:off x="2714612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79" name="Прямоугольник с двумя скругленными противолежащими углами 78"/>
          <p:cNvSpPr/>
          <p:nvPr/>
        </p:nvSpPr>
        <p:spPr>
          <a:xfrm>
            <a:off x="3714744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80" name="Прямоугольник с двумя скругленными противолежащими углами 79"/>
          <p:cNvSpPr/>
          <p:nvPr/>
        </p:nvSpPr>
        <p:spPr>
          <a:xfrm>
            <a:off x="4714876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81" name="Прямоугольник с двумя скругленными противолежащими углами 80"/>
          <p:cNvSpPr/>
          <p:nvPr/>
        </p:nvSpPr>
        <p:spPr>
          <a:xfrm>
            <a:off x="5715008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82" name="Прямоугольник с двумя скругленными противолежащими углами 81"/>
          <p:cNvSpPr/>
          <p:nvPr/>
        </p:nvSpPr>
        <p:spPr>
          <a:xfrm>
            <a:off x="6715140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83" name="Прямоугольник с двумя скругленными противолежащими углами 82"/>
          <p:cNvSpPr/>
          <p:nvPr/>
        </p:nvSpPr>
        <p:spPr>
          <a:xfrm>
            <a:off x="7715272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84" name="Прямоугольник с двумя скругленными противолежащими углами 83"/>
          <p:cNvSpPr/>
          <p:nvPr/>
        </p:nvSpPr>
        <p:spPr>
          <a:xfrm>
            <a:off x="2714612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85" name="Прямоугольник с двумя скругленными противолежащими углами 84"/>
          <p:cNvSpPr/>
          <p:nvPr/>
        </p:nvSpPr>
        <p:spPr>
          <a:xfrm>
            <a:off x="3714744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86" name="Прямоугольник с двумя скругленными противолежащими углами 85"/>
          <p:cNvSpPr/>
          <p:nvPr/>
        </p:nvSpPr>
        <p:spPr>
          <a:xfrm>
            <a:off x="4714876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87" name="Прямоугольник с двумя скругленными противолежащими углами 86"/>
          <p:cNvSpPr/>
          <p:nvPr/>
        </p:nvSpPr>
        <p:spPr>
          <a:xfrm>
            <a:off x="5715008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88" name="Прямоугольник с двумя скругленными противолежащими углами 87"/>
          <p:cNvSpPr/>
          <p:nvPr/>
        </p:nvSpPr>
        <p:spPr>
          <a:xfrm>
            <a:off x="6715140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89" name="Прямоугольник с двумя скругленными противолежащими углами 88"/>
          <p:cNvSpPr/>
          <p:nvPr/>
        </p:nvSpPr>
        <p:spPr>
          <a:xfrm>
            <a:off x="7715272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90" name="Прямоугольник с двумя скругленными противолежащими углами 89"/>
          <p:cNvSpPr/>
          <p:nvPr/>
        </p:nvSpPr>
        <p:spPr>
          <a:xfrm>
            <a:off x="2714612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91" name="Прямоугольник с двумя скругленными противолежащими углами 90"/>
          <p:cNvSpPr/>
          <p:nvPr/>
        </p:nvSpPr>
        <p:spPr>
          <a:xfrm>
            <a:off x="3714744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92" name="Прямоугольник с двумя скругленными противолежащими углами 91"/>
          <p:cNvSpPr/>
          <p:nvPr/>
        </p:nvSpPr>
        <p:spPr>
          <a:xfrm>
            <a:off x="4714876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93" name="Прямоугольник с двумя скругленными противолежащими углами 92"/>
          <p:cNvSpPr/>
          <p:nvPr/>
        </p:nvSpPr>
        <p:spPr>
          <a:xfrm>
            <a:off x="5715008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94" name="Прямоугольник с двумя скругленными противолежащими углами 93"/>
          <p:cNvSpPr/>
          <p:nvPr/>
        </p:nvSpPr>
        <p:spPr>
          <a:xfrm>
            <a:off x="6715140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95" name="Прямоугольник с двумя скругленными противолежащими углами 94"/>
          <p:cNvSpPr/>
          <p:nvPr/>
        </p:nvSpPr>
        <p:spPr>
          <a:xfrm>
            <a:off x="7715272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97" name="Прямоугольник с двумя скругленными противолежащими углами 96">
            <a:hlinkClick r:id="rId2" action="ppaction://hlinksldjump"/>
          </p:cNvPr>
          <p:cNvSpPr/>
          <p:nvPr/>
        </p:nvSpPr>
        <p:spPr>
          <a:xfrm>
            <a:off x="2714612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98" name="Прямоугольник с двумя скругленными противолежащими углами 97">
            <a:hlinkClick r:id="rId3" action="ppaction://hlinksldjump"/>
          </p:cNvPr>
          <p:cNvSpPr/>
          <p:nvPr/>
        </p:nvSpPr>
        <p:spPr>
          <a:xfrm>
            <a:off x="3714744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99" name="Прямоугольник с двумя скругленными противолежащими углами 98">
            <a:hlinkClick r:id="rId4" action="ppaction://hlinksldjump"/>
          </p:cNvPr>
          <p:cNvSpPr/>
          <p:nvPr/>
        </p:nvSpPr>
        <p:spPr>
          <a:xfrm>
            <a:off x="4714876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00" name="Прямоугольник с двумя скругленными противолежащими углами 99">
            <a:hlinkClick r:id="rId5" action="ppaction://hlinksldjump"/>
          </p:cNvPr>
          <p:cNvSpPr/>
          <p:nvPr/>
        </p:nvSpPr>
        <p:spPr>
          <a:xfrm>
            <a:off x="5715008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01" name="Прямоугольник с двумя скругленными противолежащими углами 100">
            <a:hlinkClick r:id="rId6" action="ppaction://hlinksldjump"/>
          </p:cNvPr>
          <p:cNvSpPr/>
          <p:nvPr/>
        </p:nvSpPr>
        <p:spPr>
          <a:xfrm>
            <a:off x="6715140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102" name="Прямоугольник с двумя скругленными противолежащими углами 101">
            <a:hlinkClick r:id="rId7" action="ppaction://hlinksldjump"/>
          </p:cNvPr>
          <p:cNvSpPr/>
          <p:nvPr/>
        </p:nvSpPr>
        <p:spPr>
          <a:xfrm>
            <a:off x="7715272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03" name="Прямоугольник с двумя скругленными противолежащими углами 102">
            <a:hlinkClick r:id="rId8" action="ppaction://hlinksldjump"/>
          </p:cNvPr>
          <p:cNvSpPr/>
          <p:nvPr/>
        </p:nvSpPr>
        <p:spPr>
          <a:xfrm>
            <a:off x="2714612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04" name="Прямоугольник с двумя скругленными противолежащими углами 103">
            <a:hlinkClick r:id="rId9" action="ppaction://hlinksldjump"/>
          </p:cNvPr>
          <p:cNvSpPr/>
          <p:nvPr/>
        </p:nvSpPr>
        <p:spPr>
          <a:xfrm>
            <a:off x="3714744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05" name="Прямоугольник с двумя скругленными противолежащими углами 104">
            <a:hlinkClick r:id="rId10" action="ppaction://hlinksldjump"/>
          </p:cNvPr>
          <p:cNvSpPr/>
          <p:nvPr/>
        </p:nvSpPr>
        <p:spPr>
          <a:xfrm>
            <a:off x="4714876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06" name="Прямоугольник с двумя скругленными противолежащими углами 105">
            <a:hlinkClick r:id="rId11" action="ppaction://hlinksldjump"/>
          </p:cNvPr>
          <p:cNvSpPr/>
          <p:nvPr/>
        </p:nvSpPr>
        <p:spPr>
          <a:xfrm>
            <a:off x="5715008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07" name="Прямоугольник с двумя скругленными противолежащими углами 106">
            <a:hlinkClick r:id="rId12" action="ppaction://hlinksldjump"/>
          </p:cNvPr>
          <p:cNvSpPr/>
          <p:nvPr/>
        </p:nvSpPr>
        <p:spPr>
          <a:xfrm>
            <a:off x="6715140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108" name="Прямоугольник с двумя скругленными противолежащими углами 107">
            <a:hlinkClick r:id="rId13" action="ppaction://hlinksldjump"/>
          </p:cNvPr>
          <p:cNvSpPr/>
          <p:nvPr/>
        </p:nvSpPr>
        <p:spPr>
          <a:xfrm>
            <a:off x="7715272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09" name="Прямоугольник с двумя скругленными противолежащими углами 108">
            <a:hlinkClick r:id="rId14" action="ppaction://hlinksldjump"/>
          </p:cNvPr>
          <p:cNvSpPr/>
          <p:nvPr/>
        </p:nvSpPr>
        <p:spPr>
          <a:xfrm>
            <a:off x="2714612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10" name="Прямоугольник с двумя скругленными противолежащими углами 109">
            <a:hlinkClick r:id="rId15" action="ppaction://hlinksldjump"/>
          </p:cNvPr>
          <p:cNvSpPr/>
          <p:nvPr/>
        </p:nvSpPr>
        <p:spPr>
          <a:xfrm>
            <a:off x="3714744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11" name="Прямоугольник с двумя скругленными противолежащими углами 110">
            <a:hlinkClick r:id="rId16" action="ppaction://hlinksldjump"/>
          </p:cNvPr>
          <p:cNvSpPr/>
          <p:nvPr/>
        </p:nvSpPr>
        <p:spPr>
          <a:xfrm>
            <a:off x="4714876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12" name="Прямоугольник с двумя скругленными противолежащими углами 111">
            <a:hlinkClick r:id="rId17" action="ppaction://hlinksldjump"/>
          </p:cNvPr>
          <p:cNvSpPr/>
          <p:nvPr/>
        </p:nvSpPr>
        <p:spPr>
          <a:xfrm>
            <a:off x="5715008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13" name="Прямоугольник с двумя скругленными противолежащими углами 112">
            <a:hlinkClick r:id="rId18" action="ppaction://hlinksldjump"/>
          </p:cNvPr>
          <p:cNvSpPr/>
          <p:nvPr/>
        </p:nvSpPr>
        <p:spPr>
          <a:xfrm>
            <a:off x="6715140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114" name="Прямоугольник с двумя скругленными противолежащими углами 113">
            <a:hlinkClick r:id="rId19" action="ppaction://hlinksldjump"/>
          </p:cNvPr>
          <p:cNvSpPr/>
          <p:nvPr/>
        </p:nvSpPr>
        <p:spPr>
          <a:xfrm>
            <a:off x="7715272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15" name="Прямоугольник с двумя скругленными противолежащими углами 114">
            <a:hlinkClick r:id="rId20" action="ppaction://hlinksldjump"/>
          </p:cNvPr>
          <p:cNvSpPr/>
          <p:nvPr/>
        </p:nvSpPr>
        <p:spPr>
          <a:xfrm>
            <a:off x="2714612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16" name="Прямоугольник с двумя скругленными противолежащими углами 115">
            <a:hlinkClick r:id="rId21" action="ppaction://hlinksldjump"/>
          </p:cNvPr>
          <p:cNvSpPr/>
          <p:nvPr/>
        </p:nvSpPr>
        <p:spPr>
          <a:xfrm>
            <a:off x="3714744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17" name="Прямоугольник с двумя скругленными противолежащими углами 116">
            <a:hlinkClick r:id="rId22" action="ppaction://hlinksldjump"/>
          </p:cNvPr>
          <p:cNvSpPr/>
          <p:nvPr/>
        </p:nvSpPr>
        <p:spPr>
          <a:xfrm>
            <a:off x="4714876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18" name="Прямоугольник с двумя скругленными противолежащими углами 117">
            <a:hlinkClick r:id="rId23" action="ppaction://hlinksldjump"/>
          </p:cNvPr>
          <p:cNvSpPr/>
          <p:nvPr/>
        </p:nvSpPr>
        <p:spPr>
          <a:xfrm>
            <a:off x="5715008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19" name="Прямоугольник с двумя скругленными противолежащими углами 118">
            <a:hlinkClick r:id="rId24" action="ppaction://hlinksldjump"/>
          </p:cNvPr>
          <p:cNvSpPr/>
          <p:nvPr/>
        </p:nvSpPr>
        <p:spPr>
          <a:xfrm>
            <a:off x="6715140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120" name="Прямоугольник с двумя скругленными противолежащими углами 119">
            <a:hlinkClick r:id="rId25" action="ppaction://hlinksldjump"/>
          </p:cNvPr>
          <p:cNvSpPr/>
          <p:nvPr/>
        </p:nvSpPr>
        <p:spPr>
          <a:xfrm>
            <a:off x="7715272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21" name="Прямоугольник с двумя скругленными противолежащими углами 120">
            <a:hlinkClick r:id="rId26" action="ppaction://hlinksldjump"/>
          </p:cNvPr>
          <p:cNvSpPr/>
          <p:nvPr/>
        </p:nvSpPr>
        <p:spPr>
          <a:xfrm>
            <a:off x="2714612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22" name="Прямоугольник с двумя скругленными противолежащими углами 121">
            <a:hlinkClick r:id="rId27" action="ppaction://hlinksldjump"/>
          </p:cNvPr>
          <p:cNvSpPr/>
          <p:nvPr/>
        </p:nvSpPr>
        <p:spPr>
          <a:xfrm>
            <a:off x="3714744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23" name="Прямоугольник с двумя скругленными противолежащими углами 122">
            <a:hlinkClick r:id="rId28" action="ppaction://hlinksldjump"/>
          </p:cNvPr>
          <p:cNvSpPr/>
          <p:nvPr/>
        </p:nvSpPr>
        <p:spPr>
          <a:xfrm>
            <a:off x="4714876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24" name="Прямоугольник с двумя скругленными противолежащими углами 123">
            <a:hlinkClick r:id="rId29" action="ppaction://hlinksldjump"/>
          </p:cNvPr>
          <p:cNvSpPr/>
          <p:nvPr/>
        </p:nvSpPr>
        <p:spPr>
          <a:xfrm>
            <a:off x="5715008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25" name="Прямоугольник с двумя скругленными противолежащими углами 124">
            <a:hlinkClick r:id="rId30" action="ppaction://hlinksldjump"/>
          </p:cNvPr>
          <p:cNvSpPr/>
          <p:nvPr/>
        </p:nvSpPr>
        <p:spPr>
          <a:xfrm>
            <a:off x="6715140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126" name="Прямоугольник с двумя скругленными противолежащими углами 125">
            <a:hlinkClick r:id="rId31" action="ppaction://hlinksldjump"/>
          </p:cNvPr>
          <p:cNvSpPr/>
          <p:nvPr/>
        </p:nvSpPr>
        <p:spPr>
          <a:xfrm>
            <a:off x="7715272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27" name="Прямоугольник с двумя скругленными противолежащими углами 126">
            <a:hlinkClick r:id="" action="ppaction://noaction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Выход</a:t>
            </a:r>
            <a:endParaRPr lang="ru-RU" b="1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</p:childTnLst>
        </p:cTn>
      </p:par>
    </p:tnLst>
    <p:bldLst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500174"/>
            <a:ext cx="5184576" cy="92413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на  морозе</a:t>
            </a:r>
          </a:p>
          <a:p>
            <a:pPr algn="ctr">
              <a:buNone/>
            </a:pPr>
            <a:endParaRPr lang="ru-RU" sz="4000" i="1" dirty="0" smtClean="0">
              <a:solidFill>
                <a:srgbClr val="FF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771800" y="285728"/>
            <a:ext cx="4943472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</a:t>
            </a:r>
            <a:r>
              <a:rPr lang="ru-RU" sz="4000" b="1" i="1" dirty="0" smtClean="0">
                <a:solidFill>
                  <a:srgbClr val="FF0000"/>
                </a:solidFill>
              </a:rPr>
              <a:t>Падежи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5" name="Блок-схема: узел 14"/>
          <p:cNvSpPr/>
          <p:nvPr/>
        </p:nvSpPr>
        <p:spPr>
          <a:xfrm>
            <a:off x="1000100" y="3286124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6" name="Picture 2" descr="C:\Users\Пользователь\Documents\Анимированные картинка\мальчик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164288" y="2708920"/>
            <a:ext cx="1512168" cy="2252567"/>
          </a:xfrm>
          <a:prstGeom prst="rect">
            <a:avLst/>
          </a:prstGeom>
          <a:noFill/>
        </p:spPr>
      </p:pic>
      <p:sp>
        <p:nvSpPr>
          <p:cNvPr id="17" name="Блок-схема: узел 16"/>
          <p:cNvSpPr/>
          <p:nvPr/>
        </p:nvSpPr>
        <p:spPr>
          <a:xfrm>
            <a:off x="2483768" y="450912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5724128" y="450912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4211960" y="450912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Т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2928926" y="3214686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Р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5000628" y="3214686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Д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1E628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19" grpId="0" animBg="1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928802"/>
            <a:ext cx="4824536" cy="92413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из  паст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267744" y="285728"/>
            <a:ext cx="5447528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«Окончание»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5" name="Picture 3" descr="C:\Users\Пользователь\Documents\Анимированные картинка\Мышк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4" y="3857628"/>
            <a:ext cx="1383975" cy="1345531"/>
          </a:xfrm>
          <a:prstGeom prst="rect">
            <a:avLst/>
          </a:prstGeom>
          <a:noFill/>
        </p:spPr>
      </p:pic>
      <p:sp>
        <p:nvSpPr>
          <p:cNvPr id="14" name="Блок-схема: узел 13"/>
          <p:cNvSpPr/>
          <p:nvPr/>
        </p:nvSpPr>
        <p:spPr>
          <a:xfrm>
            <a:off x="3071802" y="414338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Пользователь\Documents\Анимированные картинка\Мордочка3 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164288" y="1988840"/>
            <a:ext cx="1552575" cy="1333500"/>
          </a:xfrm>
          <a:prstGeom prst="rect">
            <a:avLst/>
          </a:prstGeom>
          <a:noFill/>
        </p:spPr>
      </p:pic>
      <p:sp>
        <p:nvSpPr>
          <p:cNvPr id="16" name="Блок-схема: узел 15"/>
          <p:cNvSpPr/>
          <p:nvPr/>
        </p:nvSpPr>
        <p:spPr>
          <a:xfrm>
            <a:off x="5643570" y="414338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071802" y="4286256"/>
            <a:ext cx="11430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857884" y="4357694"/>
            <a:ext cx="857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12 0.00208 L 0.17847 -0.3340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" y="-16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1916832"/>
            <a:ext cx="4464496" cy="114015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о  </a:t>
            </a:r>
            <a:r>
              <a:rPr lang="ru-RU" sz="4000" b="1" dirty="0" err="1" smtClean="0">
                <a:solidFill>
                  <a:srgbClr val="000099"/>
                </a:solidFill>
              </a:rPr>
              <a:t>бегемотик</a:t>
            </a:r>
            <a:endParaRPr lang="ru-RU" sz="4000" b="1" dirty="0" smtClean="0">
              <a:solidFill>
                <a:srgbClr val="000099"/>
              </a:solidFill>
            </a:endParaRPr>
          </a:p>
          <a:p>
            <a:pPr algn="ctr">
              <a:spcBef>
                <a:spcPts val="0"/>
              </a:spcBef>
              <a:buNone/>
            </a:pPr>
            <a:endParaRPr lang="ru-RU" sz="3200" i="1" dirty="0" smtClean="0">
              <a:solidFill>
                <a:srgbClr val="FF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95736" y="285728"/>
            <a:ext cx="5519536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«Окончание»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5" name="Picture 3" descr="C:\Users\Пользователь\Documents\Анимированные картинка\Мышк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3500438"/>
            <a:ext cx="1383975" cy="1345531"/>
          </a:xfrm>
          <a:prstGeom prst="rect">
            <a:avLst/>
          </a:prstGeom>
          <a:noFill/>
        </p:spPr>
      </p:pic>
      <p:sp>
        <p:nvSpPr>
          <p:cNvPr id="14" name="Блок-схема: узел 13"/>
          <p:cNvSpPr/>
          <p:nvPr/>
        </p:nvSpPr>
        <p:spPr>
          <a:xfrm>
            <a:off x="2571736" y="3929066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Пользователь\Documents\Анимированные картинка\Мордочка3 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929454" y="1357298"/>
            <a:ext cx="1552575" cy="1333500"/>
          </a:xfrm>
          <a:prstGeom prst="rect">
            <a:avLst/>
          </a:prstGeom>
          <a:noFill/>
        </p:spPr>
      </p:pic>
      <p:sp>
        <p:nvSpPr>
          <p:cNvPr id="18" name="Блок-схема: узел 17"/>
          <p:cNvSpPr/>
          <p:nvPr/>
        </p:nvSpPr>
        <p:spPr>
          <a:xfrm>
            <a:off x="5072066" y="3929066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786050" y="4143380"/>
            <a:ext cx="7340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286380" y="4143380"/>
            <a:ext cx="7340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96296E-6 L 0.03142 -0.302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-15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928802"/>
            <a:ext cx="5472608" cy="996142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000099"/>
                </a:solidFill>
              </a:rPr>
              <a:t>у  бедняг</a:t>
            </a:r>
          </a:p>
          <a:p>
            <a:pPr algn="ctr">
              <a:spcBef>
                <a:spcPts val="0"/>
              </a:spcBef>
              <a:buNone/>
            </a:pPr>
            <a:endParaRPr lang="ru-RU" sz="3600" b="1" dirty="0">
              <a:solidFill>
                <a:srgbClr val="000099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19672" y="285728"/>
            <a:ext cx="6095600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«Окончание»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5" name="Picture 3" descr="C:\Users\Пользователь\Documents\Анимированные картинка\Мышк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3571876"/>
            <a:ext cx="1383975" cy="1345531"/>
          </a:xfrm>
          <a:prstGeom prst="rect">
            <a:avLst/>
          </a:prstGeom>
          <a:noFill/>
        </p:spPr>
      </p:pic>
      <p:sp>
        <p:nvSpPr>
          <p:cNvPr id="14" name="Блок-схема: узел 13"/>
          <p:cNvSpPr/>
          <p:nvPr/>
        </p:nvSpPr>
        <p:spPr>
          <a:xfrm>
            <a:off x="2786050" y="4286256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Пользователь\Documents\Анимированные картинка\Мордочка3 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308304" y="2996952"/>
            <a:ext cx="1552575" cy="1333500"/>
          </a:xfrm>
          <a:prstGeom prst="rect">
            <a:avLst/>
          </a:prstGeom>
          <a:noFill/>
        </p:spPr>
      </p:pic>
      <p:sp>
        <p:nvSpPr>
          <p:cNvPr id="16" name="Блок-схема: узел 15"/>
          <p:cNvSpPr/>
          <p:nvPr/>
        </p:nvSpPr>
        <p:spPr>
          <a:xfrm>
            <a:off x="5572132" y="4286256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857488" y="4429132"/>
            <a:ext cx="10001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572132" y="4429132"/>
            <a:ext cx="10715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0.01274 L 0.24896 -0.354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8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928802"/>
            <a:ext cx="5544616" cy="996142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о  </a:t>
            </a:r>
            <a:r>
              <a:rPr lang="ru-RU" sz="4000" b="1" dirty="0" err="1" smtClean="0">
                <a:solidFill>
                  <a:srgbClr val="000099"/>
                </a:solidFill>
              </a:rPr>
              <a:t>помощ</a:t>
            </a:r>
            <a:r>
              <a:rPr lang="ru-RU" sz="4000" b="1" dirty="0" smtClean="0">
                <a:solidFill>
                  <a:srgbClr val="000099"/>
                </a:solidFill>
              </a:rPr>
              <a:t> </a:t>
            </a:r>
          </a:p>
          <a:p>
            <a:pPr algn="ctr">
              <a:spcBef>
                <a:spcPts val="0"/>
              </a:spcBef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285728"/>
            <a:ext cx="6023592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«Окончание»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5" name="Picture 3" descr="C:\Users\Пользователь\Documents\Анимированные картинка\Мышк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3500438"/>
            <a:ext cx="1383975" cy="1345531"/>
          </a:xfrm>
          <a:prstGeom prst="rect">
            <a:avLst/>
          </a:prstGeom>
          <a:noFill/>
        </p:spPr>
      </p:pic>
      <p:pic>
        <p:nvPicPr>
          <p:cNvPr id="6146" name="Picture 2" descr="C:\Users\Пользователь\Documents\Анимированные картинка\Мордочка3 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164288" y="3356992"/>
            <a:ext cx="1552575" cy="1333500"/>
          </a:xfrm>
          <a:prstGeom prst="rect">
            <a:avLst/>
          </a:prstGeom>
          <a:noFill/>
        </p:spPr>
      </p:pic>
      <p:sp>
        <p:nvSpPr>
          <p:cNvPr id="16" name="Блок-схема: узел 15"/>
          <p:cNvSpPr/>
          <p:nvPr/>
        </p:nvSpPr>
        <p:spPr>
          <a:xfrm>
            <a:off x="2786050" y="3643314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5214942" y="3714752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714612" y="3786190"/>
            <a:ext cx="12858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357818" y="3857628"/>
            <a:ext cx="857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0.01065 L 0.22621 -0.261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-13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928802"/>
            <a:ext cx="5040560" cy="1068150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гореть в </a:t>
            </a:r>
            <a:r>
              <a:rPr lang="ru-RU" sz="4000" b="1" dirty="0" err="1" smtClean="0">
                <a:solidFill>
                  <a:srgbClr val="000099"/>
                </a:solidFill>
              </a:rPr>
              <a:t>печурк</a:t>
            </a:r>
            <a:r>
              <a:rPr lang="ru-RU" sz="4000" b="1" dirty="0" smtClean="0">
                <a:solidFill>
                  <a:srgbClr val="000099"/>
                </a:solidFill>
              </a:rPr>
              <a:t> </a:t>
            </a:r>
          </a:p>
          <a:p>
            <a:pPr algn="ctr">
              <a:spcBef>
                <a:spcPts val="0"/>
              </a:spcBef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411760" y="285728"/>
            <a:ext cx="5303512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«Окончание»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4" name="Блок-схема: узел 13"/>
          <p:cNvSpPr/>
          <p:nvPr/>
        </p:nvSpPr>
        <p:spPr>
          <a:xfrm>
            <a:off x="2928926" y="4214818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5" name="Picture 3" descr="C:\Users\Пользователь\Documents\Анимированные картинка\Мышк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3571876"/>
            <a:ext cx="1383975" cy="1345531"/>
          </a:xfrm>
          <a:prstGeom prst="rect">
            <a:avLst/>
          </a:prstGeom>
          <a:noFill/>
        </p:spPr>
      </p:pic>
      <p:pic>
        <p:nvPicPr>
          <p:cNvPr id="7170" name="Picture 2" descr="C:\Users\Пользователь\Documents\Анимированные картинка\Мордочка3 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92280" y="3212976"/>
            <a:ext cx="1552575" cy="1333500"/>
          </a:xfrm>
          <a:prstGeom prst="rect">
            <a:avLst/>
          </a:prstGeom>
          <a:noFill/>
        </p:spPr>
      </p:pic>
      <p:sp>
        <p:nvSpPr>
          <p:cNvPr id="17" name="Блок-схема: узел 16"/>
          <p:cNvSpPr/>
          <p:nvPr/>
        </p:nvSpPr>
        <p:spPr>
          <a:xfrm>
            <a:off x="5143504" y="4286256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143240" y="4429132"/>
            <a:ext cx="857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214942" y="4429132"/>
            <a:ext cx="9286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-0.01041 L 0.04149 -0.354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" y="-17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857364"/>
            <a:ext cx="5400600" cy="1212166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привыкнуть  к ласк</a:t>
            </a:r>
          </a:p>
          <a:p>
            <a:pPr algn="ctr">
              <a:spcBef>
                <a:spcPts val="0"/>
              </a:spcBef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763688" y="285728"/>
            <a:ext cx="5951584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«Окончание»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5" name="Picture 3" descr="C:\Users\Пользователь\Documents\Анимированные картинка\Мышк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3643314"/>
            <a:ext cx="1383975" cy="1345531"/>
          </a:xfrm>
          <a:prstGeom prst="rect">
            <a:avLst/>
          </a:prstGeom>
          <a:noFill/>
        </p:spPr>
      </p:pic>
      <p:pic>
        <p:nvPicPr>
          <p:cNvPr id="8194" name="Picture 2" descr="C:\Users\Пользователь\Documents\Анимированные картинка\Мордочка3 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92280" y="3068960"/>
            <a:ext cx="1552575" cy="1333500"/>
          </a:xfrm>
          <a:prstGeom prst="rect">
            <a:avLst/>
          </a:prstGeom>
          <a:noFill/>
        </p:spPr>
      </p:pic>
      <p:sp>
        <p:nvSpPr>
          <p:cNvPr id="17" name="Блок-схема: узел 16"/>
          <p:cNvSpPr/>
          <p:nvPr/>
        </p:nvSpPr>
        <p:spPr>
          <a:xfrm>
            <a:off x="5429256" y="3643314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3000364" y="3714752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143240" y="3929066"/>
            <a:ext cx="10001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572132" y="3857628"/>
            <a:ext cx="857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3.7037E-7 L 0.07205 -0.2715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" y="-13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928802"/>
            <a:ext cx="5400600" cy="1068150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логово</a:t>
            </a:r>
            <a:endParaRPr lang="ru-RU" sz="4000" b="1" i="1" dirty="0" smtClean="0">
              <a:solidFill>
                <a:srgbClr val="000099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928926" y="285728"/>
            <a:ext cx="3857652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«Род»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5" name="Блок-схема: узел 14"/>
          <p:cNvSpPr/>
          <p:nvPr/>
        </p:nvSpPr>
        <p:spPr>
          <a:xfrm>
            <a:off x="1619672" y="4437112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b="1" dirty="0">
              <a:solidFill>
                <a:srgbClr val="000099"/>
              </a:solidFill>
            </a:endParaRPr>
          </a:p>
        </p:txBody>
      </p:sp>
      <p:pic>
        <p:nvPicPr>
          <p:cNvPr id="9218" name="Picture 2" descr="C:\Users\Пользователь\Documents\Анимированные картинка\шары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29103" y="1988840"/>
            <a:ext cx="1914897" cy="2699573"/>
          </a:xfrm>
          <a:prstGeom prst="rect">
            <a:avLst/>
          </a:prstGeom>
          <a:noFill/>
        </p:spPr>
      </p:pic>
      <p:sp>
        <p:nvSpPr>
          <p:cNvPr id="16" name="Блок-схема: узел 15"/>
          <p:cNvSpPr/>
          <p:nvPr/>
        </p:nvSpPr>
        <p:spPr>
          <a:xfrm>
            <a:off x="3347864" y="4437112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rgbClr val="FF0000"/>
                </a:solidFill>
              </a:rPr>
              <a:t>C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5004048" y="4365104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691680" y="4581128"/>
            <a:ext cx="10081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М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220072" y="4509120"/>
            <a:ext cx="7920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Ж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9E53F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9" grpId="0"/>
      <p:bldP spid="2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928802"/>
            <a:ext cx="5472608" cy="996142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мебель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643174" y="357166"/>
            <a:ext cx="3857652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«Род»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5" name="Блок-схема: узел 14"/>
          <p:cNvSpPr/>
          <p:nvPr/>
        </p:nvSpPr>
        <p:spPr>
          <a:xfrm>
            <a:off x="1043608" y="450912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C:\Users\Пользователь\Documents\Анимированные картинка\шары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20272" y="3140968"/>
            <a:ext cx="1777601" cy="2506017"/>
          </a:xfrm>
          <a:prstGeom prst="rect">
            <a:avLst/>
          </a:prstGeom>
          <a:noFill/>
        </p:spPr>
      </p:pic>
      <p:sp>
        <p:nvSpPr>
          <p:cNvPr id="16" name="Блок-схема: узел 15"/>
          <p:cNvSpPr/>
          <p:nvPr/>
        </p:nvSpPr>
        <p:spPr>
          <a:xfrm>
            <a:off x="2771800" y="450912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4644008" y="450912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Ж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843808" y="4643446"/>
            <a:ext cx="10852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0099"/>
                </a:solidFill>
              </a:rPr>
              <a:t> </a:t>
            </a:r>
            <a:r>
              <a:rPr lang="ru-RU" sz="4800" b="1" dirty="0" smtClean="0">
                <a:solidFill>
                  <a:srgbClr val="FF0000"/>
                </a:solidFill>
              </a:rPr>
              <a:t>С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115616" y="4653136"/>
            <a:ext cx="10081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М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9E53F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928802"/>
            <a:ext cx="5328592" cy="114015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пустошь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928926" y="285728"/>
            <a:ext cx="3857652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«Род»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5" name="Блок-схема: узел 14"/>
          <p:cNvSpPr/>
          <p:nvPr/>
        </p:nvSpPr>
        <p:spPr>
          <a:xfrm>
            <a:off x="1043608" y="450912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C:\Users\Пользователь\Documents\Анимированные картинка\шары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92280" y="2348880"/>
            <a:ext cx="1777601" cy="2506017"/>
          </a:xfrm>
          <a:prstGeom prst="rect">
            <a:avLst/>
          </a:prstGeom>
          <a:noFill/>
        </p:spPr>
      </p:pic>
      <p:sp>
        <p:nvSpPr>
          <p:cNvPr id="17" name="Блок-схема: узел 16"/>
          <p:cNvSpPr/>
          <p:nvPr/>
        </p:nvSpPr>
        <p:spPr>
          <a:xfrm>
            <a:off x="2771800" y="450912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4716016" y="450912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Ж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15816" y="4653136"/>
            <a:ext cx="864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С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115616" y="4653136"/>
            <a:ext cx="10081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М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860032" y="4653136"/>
            <a:ext cx="7920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AEA24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60" y="1988840"/>
            <a:ext cx="4464496" cy="708110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4000" b="1" i="1" dirty="0" smtClean="0">
                <a:solidFill>
                  <a:srgbClr val="FF0000"/>
                </a:solidFill>
              </a:rPr>
              <a:t>положила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627784" y="285728"/>
            <a:ext cx="5087488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«Части речи»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4" name="Блок-схема: узел 13"/>
          <p:cNvSpPr/>
          <p:nvPr/>
        </p:nvSpPr>
        <p:spPr>
          <a:xfrm>
            <a:off x="755576" y="4077072"/>
            <a:ext cx="1458970" cy="115212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Прил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6" name="Блок-схема: узел 15"/>
          <p:cNvSpPr/>
          <p:nvPr/>
        </p:nvSpPr>
        <p:spPr>
          <a:xfrm>
            <a:off x="6286512" y="4214818"/>
            <a:ext cx="1367582" cy="115212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rgbClr val="FF0000"/>
                </a:solidFill>
              </a:rPr>
              <a:t>Сущ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3571868" y="3857628"/>
            <a:ext cx="1510458" cy="115212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b="1" dirty="0" err="1" smtClean="0">
                <a:solidFill>
                  <a:srgbClr val="FF0000"/>
                </a:solidFill>
              </a:rPr>
              <a:t>Глаг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pPr algn="ctr"/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20" name="Picture 3" descr="C:\Users\Пользователь\Documents\Анимированные картинка\Мышка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57752" y="5214950"/>
            <a:ext cx="1292030" cy="1256140"/>
          </a:xfrm>
          <a:prstGeom prst="rect">
            <a:avLst/>
          </a:prstGeom>
          <a:noFill/>
        </p:spPr>
      </p:pic>
      <p:pic>
        <p:nvPicPr>
          <p:cNvPr id="11266" name="Picture 2" descr="C:\Users\Пользователь\Documents\Анимированные картинка\Торт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24750" y="2420888"/>
            <a:ext cx="1619250" cy="1381125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3EB3B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928802"/>
            <a:ext cx="5472608" cy="996142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кофе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357554" y="285728"/>
            <a:ext cx="3857652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«Род»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5" name="Блок-схема: узел 14"/>
          <p:cNvSpPr/>
          <p:nvPr/>
        </p:nvSpPr>
        <p:spPr>
          <a:xfrm>
            <a:off x="1043608" y="450912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М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16" name="Picture 2" descr="C:\Users\Пользователь\Documents\Анимированные картинка\шары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92280" y="2348880"/>
            <a:ext cx="1777601" cy="2506017"/>
          </a:xfrm>
          <a:prstGeom prst="rect">
            <a:avLst/>
          </a:prstGeom>
          <a:noFill/>
        </p:spPr>
      </p:pic>
      <p:sp>
        <p:nvSpPr>
          <p:cNvPr id="17" name="Блок-схема: узел 16"/>
          <p:cNvSpPr/>
          <p:nvPr/>
        </p:nvSpPr>
        <p:spPr>
          <a:xfrm>
            <a:off x="4427984" y="450912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2627784" y="450912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771800" y="4653136"/>
            <a:ext cx="864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С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644008" y="4653136"/>
            <a:ext cx="7920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Ж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AEA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0" grpId="0"/>
      <p:bldP spid="2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928802"/>
            <a:ext cx="6120680" cy="1068150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трамвай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928926" y="285728"/>
            <a:ext cx="3857652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«Род»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5" name="Блок-схема: узел 14"/>
          <p:cNvSpPr/>
          <p:nvPr/>
        </p:nvSpPr>
        <p:spPr>
          <a:xfrm>
            <a:off x="1043608" y="450912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М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16" name="Picture 2" descr="C:\Users\Пользователь\Documents\Анимированные картинка\шары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92280" y="2348880"/>
            <a:ext cx="1777601" cy="2506017"/>
          </a:xfrm>
          <a:prstGeom prst="rect">
            <a:avLst/>
          </a:prstGeom>
          <a:noFill/>
        </p:spPr>
      </p:pic>
      <p:sp>
        <p:nvSpPr>
          <p:cNvPr id="17" name="Блок-схема: узел 16"/>
          <p:cNvSpPr/>
          <p:nvPr/>
        </p:nvSpPr>
        <p:spPr>
          <a:xfrm>
            <a:off x="2915816" y="450912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4644008" y="450912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059832" y="4653136"/>
            <a:ext cx="864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С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860032" y="4653136"/>
            <a:ext cx="7920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Ж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AEA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9" grpId="0"/>
      <p:bldP spid="2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844824"/>
            <a:ext cx="5688632" cy="115212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беспомощность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714612" y="357166"/>
            <a:ext cx="3857652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«Род»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5" name="Блок-схема: узел 14"/>
          <p:cNvSpPr/>
          <p:nvPr/>
        </p:nvSpPr>
        <p:spPr>
          <a:xfrm>
            <a:off x="1043608" y="450912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0099"/>
              </a:solidFill>
            </a:endParaRPr>
          </a:p>
        </p:txBody>
      </p:sp>
      <p:pic>
        <p:nvPicPr>
          <p:cNvPr id="16" name="Picture 2" descr="C:\Users\Пользователь\Documents\Анимированные картинка\шары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66399" y="2492896"/>
            <a:ext cx="1777601" cy="2506017"/>
          </a:xfrm>
          <a:prstGeom prst="rect">
            <a:avLst/>
          </a:prstGeom>
          <a:noFill/>
        </p:spPr>
      </p:pic>
      <p:sp>
        <p:nvSpPr>
          <p:cNvPr id="17" name="Блок-схема: узел 16"/>
          <p:cNvSpPr/>
          <p:nvPr/>
        </p:nvSpPr>
        <p:spPr>
          <a:xfrm>
            <a:off x="4716016" y="450912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Ж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2915816" y="4509120"/>
            <a:ext cx="1152128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059832" y="4653136"/>
            <a:ext cx="864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С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115616" y="4581128"/>
            <a:ext cx="10081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М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AEA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71736" y="1928802"/>
            <a:ext cx="4392488" cy="78011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4000" b="1" i="1" dirty="0" smtClean="0">
                <a:solidFill>
                  <a:srgbClr val="FF0000"/>
                </a:solidFill>
              </a:rPr>
              <a:t>тополиный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555776" y="285728"/>
            <a:ext cx="5159496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</a:t>
            </a:r>
            <a:r>
              <a:rPr lang="ru-RU" sz="4000" b="1" i="1" dirty="0" smtClean="0">
                <a:solidFill>
                  <a:srgbClr val="FF0000"/>
                </a:solidFill>
              </a:rPr>
              <a:t>Части речи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4" name="Picture 3" descr="C:\Users\Пользователь\Documents\Анимированные картинка\Мышка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5786" y="2071678"/>
            <a:ext cx="1364038" cy="1326148"/>
          </a:xfrm>
          <a:prstGeom prst="rect">
            <a:avLst/>
          </a:prstGeom>
          <a:noFill/>
        </p:spPr>
      </p:pic>
      <p:pic>
        <p:nvPicPr>
          <p:cNvPr id="12290" name="Picture 2" descr="C:\Users\Пользователь\Documents\Анимированные картинка\Торт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948264" y="2852936"/>
            <a:ext cx="1619250" cy="1381125"/>
          </a:xfrm>
          <a:prstGeom prst="rect">
            <a:avLst/>
          </a:prstGeom>
          <a:noFill/>
        </p:spPr>
      </p:pic>
      <p:sp>
        <p:nvSpPr>
          <p:cNvPr id="18" name="Блок-схема: узел 17"/>
          <p:cNvSpPr/>
          <p:nvPr/>
        </p:nvSpPr>
        <p:spPr>
          <a:xfrm>
            <a:off x="755576" y="4077072"/>
            <a:ext cx="1458970" cy="115212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Прил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3071802" y="3500438"/>
            <a:ext cx="1458970" cy="115212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Глаг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5429256" y="4143380"/>
            <a:ext cx="1458970" cy="115212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Сущ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3EB3B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0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95736" y="1928802"/>
            <a:ext cx="4752528" cy="852126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4000" b="1" i="1" dirty="0" smtClean="0">
                <a:solidFill>
                  <a:srgbClr val="FF0000"/>
                </a:solidFill>
              </a:rPr>
              <a:t>копилка</a:t>
            </a:r>
          </a:p>
          <a:p>
            <a:pPr algn="ctr">
              <a:spcBef>
                <a:spcPts val="0"/>
              </a:spcBef>
              <a:buNone/>
            </a:pPr>
            <a:endParaRPr lang="ru-RU" sz="4000" b="1" i="1" dirty="0" smtClean="0">
              <a:solidFill>
                <a:srgbClr val="FF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339752" y="285728"/>
            <a:ext cx="5375520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</a:t>
            </a:r>
            <a:r>
              <a:rPr lang="ru-RU" sz="4000" b="1" i="1" dirty="0" smtClean="0">
                <a:solidFill>
                  <a:srgbClr val="FF0000"/>
                </a:solidFill>
              </a:rPr>
              <a:t>Части речи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4" name="Picture 3" descr="C:\Users\Пользователь\Documents\Анимированные картинка\Мышка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00958" y="1714488"/>
            <a:ext cx="1220022" cy="1186132"/>
          </a:xfrm>
          <a:prstGeom prst="rect">
            <a:avLst/>
          </a:prstGeom>
          <a:noFill/>
        </p:spPr>
      </p:pic>
      <p:pic>
        <p:nvPicPr>
          <p:cNvPr id="13314" name="Picture 2" descr="C:\Users\Пользователь\Documents\Анимированные картинка\Торт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4797152"/>
            <a:ext cx="1281557" cy="1093093"/>
          </a:xfrm>
          <a:prstGeom prst="rect">
            <a:avLst/>
          </a:prstGeom>
          <a:noFill/>
        </p:spPr>
      </p:pic>
      <p:sp>
        <p:nvSpPr>
          <p:cNvPr id="23" name="Блок-схема: узел 22"/>
          <p:cNvSpPr/>
          <p:nvPr/>
        </p:nvSpPr>
        <p:spPr>
          <a:xfrm>
            <a:off x="1214414" y="3643314"/>
            <a:ext cx="1458970" cy="115212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Прил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3929058" y="4214818"/>
            <a:ext cx="1458970" cy="115212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Глаг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6286512" y="3643314"/>
            <a:ext cx="1458970" cy="115212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Сущ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3EB3B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83768" y="1928802"/>
            <a:ext cx="4392488" cy="996142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4000" b="1" i="1" dirty="0" smtClean="0">
                <a:solidFill>
                  <a:srgbClr val="FF0000"/>
                </a:solidFill>
              </a:rPr>
              <a:t>рассмотреть</a:t>
            </a:r>
          </a:p>
          <a:p>
            <a:pPr algn="ctr">
              <a:spcBef>
                <a:spcPts val="0"/>
              </a:spcBef>
              <a:buNone/>
            </a:pPr>
            <a:endParaRPr lang="ru-RU" sz="4000" b="1" i="1" dirty="0" smtClean="0">
              <a:solidFill>
                <a:srgbClr val="FF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979712" y="285728"/>
            <a:ext cx="5735560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</a:t>
            </a:r>
            <a:r>
              <a:rPr lang="ru-RU" sz="4000" b="1" i="1" dirty="0" smtClean="0">
                <a:solidFill>
                  <a:srgbClr val="FF0000"/>
                </a:solidFill>
              </a:rPr>
              <a:t>Части речи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4" name="Picture 3" descr="C:\Users\Пользователь\Documents\Анимированные картинка\Мышка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28662" y="2143116"/>
            <a:ext cx="1220022" cy="1186132"/>
          </a:xfrm>
          <a:prstGeom prst="rect">
            <a:avLst/>
          </a:prstGeom>
          <a:noFill/>
        </p:spPr>
      </p:pic>
      <p:pic>
        <p:nvPicPr>
          <p:cNvPr id="14338" name="Picture 2" descr="C:\Users\Пользователь\Documents\Анимированные картинка\Торт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92280" y="2924944"/>
            <a:ext cx="1619250" cy="1381125"/>
          </a:xfrm>
          <a:prstGeom prst="rect">
            <a:avLst/>
          </a:prstGeom>
          <a:noFill/>
        </p:spPr>
      </p:pic>
      <p:sp>
        <p:nvSpPr>
          <p:cNvPr id="23" name="Блок-схема: узел 22"/>
          <p:cNvSpPr/>
          <p:nvPr/>
        </p:nvSpPr>
        <p:spPr>
          <a:xfrm>
            <a:off x="755576" y="4077072"/>
            <a:ext cx="1458970" cy="115212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Прил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2928926" y="3643314"/>
            <a:ext cx="1458970" cy="115212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Глаг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5429256" y="4071942"/>
            <a:ext cx="1458970" cy="115212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Сущ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3EB3B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99792" y="1844824"/>
            <a:ext cx="4320480" cy="78011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4000" b="1" i="1" dirty="0" smtClean="0">
                <a:solidFill>
                  <a:srgbClr val="FF0000"/>
                </a:solidFill>
              </a:rPr>
              <a:t>служба</a:t>
            </a:r>
          </a:p>
          <a:p>
            <a:pPr algn="ctr">
              <a:spcBef>
                <a:spcPts val="0"/>
              </a:spcBef>
              <a:buNone/>
            </a:pPr>
            <a:endParaRPr lang="ru-RU" sz="2800" i="1" dirty="0" smtClean="0">
              <a:solidFill>
                <a:srgbClr val="FF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267744" y="285728"/>
            <a:ext cx="5447528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</a:t>
            </a:r>
            <a:r>
              <a:rPr lang="ru-RU" sz="4000" b="1" i="1" dirty="0" smtClean="0">
                <a:solidFill>
                  <a:srgbClr val="FF0000"/>
                </a:solidFill>
              </a:rPr>
              <a:t>Части речи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4" name="Picture 3" descr="C:\Users\Пользователь\Documents\Анимированные картинка\Мышк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60025" y="4429132"/>
            <a:ext cx="1383975" cy="1345531"/>
          </a:xfrm>
          <a:prstGeom prst="rect">
            <a:avLst/>
          </a:prstGeom>
          <a:noFill/>
        </p:spPr>
      </p:pic>
      <p:pic>
        <p:nvPicPr>
          <p:cNvPr id="15362" name="Picture 2" descr="C:\Users\Пользователь\Documents\Анимированные картинка\Торт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5536" y="2348880"/>
            <a:ext cx="1619250" cy="1381125"/>
          </a:xfrm>
          <a:prstGeom prst="rect">
            <a:avLst/>
          </a:prstGeom>
          <a:noFill/>
        </p:spPr>
      </p:pic>
      <p:sp>
        <p:nvSpPr>
          <p:cNvPr id="18" name="Блок-схема: узел 17"/>
          <p:cNvSpPr/>
          <p:nvPr/>
        </p:nvSpPr>
        <p:spPr>
          <a:xfrm>
            <a:off x="1714480" y="3643314"/>
            <a:ext cx="1458970" cy="115212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Прил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3929058" y="4214818"/>
            <a:ext cx="1458970" cy="115212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Глаг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6143636" y="3714752"/>
            <a:ext cx="1458970" cy="115212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Сущ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3EB3B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18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2267744" y="285728"/>
            <a:ext cx="5447528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</a:t>
            </a:r>
            <a:r>
              <a:rPr lang="ru-RU" sz="4000" b="1" i="1" dirty="0" smtClean="0">
                <a:solidFill>
                  <a:srgbClr val="FF0000"/>
                </a:solidFill>
              </a:rPr>
              <a:t>Части речи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4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5" name="Picture 3" descr="C:\Users\Пользователь\Documents\Анимированные картинка\Мышк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6644" y="4143380"/>
            <a:ext cx="1383975" cy="1345531"/>
          </a:xfrm>
          <a:prstGeom prst="rect">
            <a:avLst/>
          </a:prstGeom>
          <a:noFill/>
        </p:spPr>
      </p:pic>
      <p:pic>
        <p:nvPicPr>
          <p:cNvPr id="16386" name="Picture 2" descr="C:\Users\Пользователь\Documents\Анимированные картинка\Торт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7544" y="2636912"/>
            <a:ext cx="1619250" cy="1381125"/>
          </a:xfrm>
          <a:prstGeom prst="rect">
            <a:avLst/>
          </a:prstGeom>
          <a:noFill/>
        </p:spPr>
      </p:pic>
      <p:sp>
        <p:nvSpPr>
          <p:cNvPr id="24" name="Блок-схема: узел 23"/>
          <p:cNvSpPr/>
          <p:nvPr/>
        </p:nvSpPr>
        <p:spPr>
          <a:xfrm>
            <a:off x="2357422" y="3357562"/>
            <a:ext cx="1458970" cy="115212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Прил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4714876" y="4357694"/>
            <a:ext cx="1458970" cy="115212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Глаг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6" name="Блок-схема: узел 25"/>
          <p:cNvSpPr/>
          <p:nvPr/>
        </p:nvSpPr>
        <p:spPr>
          <a:xfrm>
            <a:off x="6429388" y="2786058"/>
            <a:ext cx="1458970" cy="115212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Сущ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9" name="Содержимое 2"/>
          <p:cNvSpPr>
            <a:spLocks noGrp="1"/>
          </p:cNvSpPr>
          <p:nvPr>
            <p:ph idx="1"/>
          </p:nvPr>
        </p:nvSpPr>
        <p:spPr>
          <a:xfrm>
            <a:off x="2714612" y="1600200"/>
            <a:ext cx="3714776" cy="757229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4000" b="1" i="1" dirty="0" smtClean="0">
                <a:solidFill>
                  <a:srgbClr val="FF0000"/>
                </a:solidFill>
              </a:rPr>
              <a:t>морозить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3EB3B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71800" y="1928802"/>
            <a:ext cx="3816424" cy="78011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без огня</a:t>
            </a:r>
            <a:endParaRPr lang="ru-RU" sz="4000" b="1" dirty="0">
              <a:solidFill>
                <a:srgbClr val="000099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555776" y="285728"/>
            <a:ext cx="5159496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«Склонение»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5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4" name="Picture 3" descr="C:\Users\Пользователь\Documents\Анимированные картинка\Мышка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24" y="2571744"/>
            <a:ext cx="1383975" cy="1345531"/>
          </a:xfrm>
          <a:prstGeom prst="rect">
            <a:avLst/>
          </a:prstGeom>
          <a:noFill/>
        </p:spPr>
      </p:pic>
      <p:sp>
        <p:nvSpPr>
          <p:cNvPr id="15" name="Блок-схема: узел 14"/>
          <p:cNvSpPr/>
          <p:nvPr/>
        </p:nvSpPr>
        <p:spPr>
          <a:xfrm>
            <a:off x="1043608" y="4509120"/>
            <a:ext cx="1152128" cy="93610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6" name="Блок-схема: узел 15"/>
          <p:cNvSpPr/>
          <p:nvPr/>
        </p:nvSpPr>
        <p:spPr>
          <a:xfrm>
            <a:off x="3643306" y="4000504"/>
            <a:ext cx="1152128" cy="93610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2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7410" name="Picture 2" descr="C:\Users\Пользователь\Documents\Анимированные картинка\школа\Колокольчик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52320" y="2348880"/>
            <a:ext cx="1162819" cy="1162819"/>
          </a:xfrm>
          <a:prstGeom prst="rect">
            <a:avLst/>
          </a:prstGeom>
          <a:noFill/>
        </p:spPr>
      </p:pic>
      <p:sp>
        <p:nvSpPr>
          <p:cNvPr id="23" name="Блок-схема: узел 22"/>
          <p:cNvSpPr/>
          <p:nvPr/>
        </p:nvSpPr>
        <p:spPr>
          <a:xfrm>
            <a:off x="6143636" y="4509120"/>
            <a:ext cx="1152128" cy="93610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3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3EB3B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5" grpId="0" animBg="1"/>
      <p:bldP spid="23" grpId="0" animBg="1"/>
    </p:bldLst>
  </p:timing>
</p:sld>
</file>

<file path=ppt/theme/theme1.xml><?xml version="1.0" encoding="utf-8"?>
<a:theme xmlns:a="http://schemas.openxmlformats.org/drawingml/2006/main" name="Osenni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Чижова1</Template>
  <TotalTime>1210</TotalTime>
  <Words>402</Words>
  <Application>Microsoft Office PowerPoint</Application>
  <PresentationFormat>Экран (4:3)</PresentationFormat>
  <Paragraphs>278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Osenniy</vt:lpstr>
      <vt:lpstr>    интерактивная игра  «Знатоки»     </vt:lpstr>
      <vt:lpstr>Интерактивная игра  «Знатоки  математики»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интерактивная игра «Знатоки дорожного движения»</dc:title>
  <cp:lastModifiedBy>мой компьютер</cp:lastModifiedBy>
  <cp:revision>182</cp:revision>
  <dcterms:modified xsi:type="dcterms:W3CDTF">2012-03-28T11:17:09Z</dcterms:modified>
</cp:coreProperties>
</file>