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21A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8" autoAdjust="0"/>
    <p:restoredTop sz="90929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 cstate="screen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51A735B-FDC7-4B2F-989E-BD312E68D1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8A95-83D5-4029-9BCC-C995D3FEDCC9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E10D-AF05-4B73-989C-7A1B38DEC893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FFD3-E648-4788-8ACE-90496DA61C7A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E20A-E207-4995-8F60-7896FC78B117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0BAF4-5E63-4A1A-AC28-511063C095F9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5BA3-A488-453B-ABAB-BB2D87AD68B8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C9FA-A372-4997-AE2B-EB83F4CFABC5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7F2E-DEE2-4EBF-B95E-6B62C1B6EF2E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1957-C868-4E92-86D3-D5C49B75EB23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B3AD-1FF8-4226-AA42-B71768E422D7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1EF-26B4-4776-A7E3-AB967B77D3C4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F71E-7F82-4B8C-9359-4AC162CAE041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64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 cstate="screen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65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 cstate="screen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0B8CDE-A876-40A9-AF92-6C8456F05C2C}" type="slidenum">
              <a:rPr lang="ru-RU"/>
              <a:pPr>
                <a:defRPr/>
              </a:pPr>
              <a:t>‹#›</a:t>
            </a:fld>
            <a:endParaRPr lang="ru-RU" sz="1400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1600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7200" smtClean="0">
                <a:latin typeface="Monotype Corsiva" pitchFamily="66" charset="0"/>
              </a:rPr>
              <a:t>Урок  русского языка</a:t>
            </a:r>
            <a:endParaRPr lang="ru-RU" sz="5400" smtClean="0">
              <a:latin typeface="Monotype Corsiva" pitchFamily="66" charset="0"/>
            </a:endParaRP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3124200"/>
            <a:ext cx="2401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2971800"/>
            <a:ext cx="2027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295400"/>
            <a:ext cx="8915400" cy="4494213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04963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1371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Monotype Corsiva" pitchFamily="66" charset="0"/>
              </a:rPr>
              <a:t>3 «Б» класс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43000" y="1676400"/>
            <a:ext cx="2514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>
                <a:latin typeface="Monotype Corsiva" pitchFamily="66" charset="0"/>
              </a:rPr>
              <a:t>Россия г.Москва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19812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>
                <a:latin typeface="Monotype Corsiva" pitchFamily="66" charset="0"/>
              </a:rPr>
              <a:t>ул.Грина д.18б школа № 1356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667000" y="2209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Monotype Corsiva" pitchFamily="66" charset="0"/>
              </a:rPr>
              <a:t>117628</a:t>
            </a:r>
            <a:r>
              <a:rPr lang="ru-RU"/>
              <a:t>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029200" y="3657600"/>
            <a:ext cx="2209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>
                <a:latin typeface="Monotype Corsiva" pitchFamily="66" charset="0"/>
              </a:rPr>
              <a:t>USA Washington</a:t>
            </a:r>
            <a:r>
              <a:rPr lang="ru-RU" sz="2200"/>
              <a:t>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495800" y="3886200"/>
            <a:ext cx="3733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Monotype Corsiva" pitchFamily="66" charset="0"/>
              </a:rPr>
              <a:t>107 Orange West Berkeley,CA</a:t>
            </a:r>
            <a:r>
              <a:rPr lang="ru-RU" sz="2200">
                <a:latin typeface="Monotype Corsiva" pitchFamily="66" charset="0"/>
              </a:rPr>
              <a:t>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257800" y="3048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Monotype Corsiva" pitchFamily="66" charset="0"/>
              </a:rPr>
              <a:t>Tom Weston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724400" y="4724400"/>
            <a:ext cx="1066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Monotype Corsiva" pitchFamily="66" charset="0"/>
              </a:rPr>
              <a:t>32802</a:t>
            </a:r>
            <a:r>
              <a:rPr lang="ru-RU" sz="220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1026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772400" cy="185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i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27651" name="Picture 10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3657600"/>
            <a:ext cx="2819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276600" y="2209800"/>
            <a:ext cx="3886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000"/>
              <a:t>зв_нок</a:t>
            </a:r>
          </a:p>
          <a:p>
            <a:pPr>
              <a:spcBef>
                <a:spcPct val="50000"/>
              </a:spcBef>
            </a:pPr>
            <a:r>
              <a:rPr kumimoji="0" lang="ru-RU" sz="4000"/>
              <a:t>д_г_вор</a:t>
            </a:r>
          </a:p>
          <a:p>
            <a:pPr>
              <a:spcBef>
                <a:spcPct val="50000"/>
              </a:spcBef>
            </a:pPr>
            <a:r>
              <a:rPr kumimoji="0" lang="ru-RU" sz="4000"/>
              <a:t>за_тр_к</a:t>
            </a:r>
          </a:p>
          <a:p>
            <a:pPr>
              <a:spcBef>
                <a:spcPct val="50000"/>
              </a:spcBef>
            </a:pPr>
            <a:r>
              <a:rPr kumimoji="0" lang="ru-RU" sz="4000"/>
              <a:t>чу_ство</a:t>
            </a:r>
          </a:p>
          <a:p>
            <a:pPr>
              <a:spcBef>
                <a:spcPct val="50000"/>
              </a:spcBef>
            </a:pPr>
            <a:r>
              <a:rPr kumimoji="0" lang="ru-RU" sz="4000"/>
              <a:t>бл_г_дарн_ст_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447800" y="914400"/>
            <a:ext cx="6781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800" b="1" i="1"/>
              <a:t>Прочитайте слова.</a:t>
            </a:r>
          </a:p>
          <a:p>
            <a:pPr>
              <a:spcBef>
                <a:spcPct val="50000"/>
              </a:spcBef>
            </a:pPr>
            <a:r>
              <a:rPr kumimoji="0" lang="ru-RU" sz="2800" b="1" i="1"/>
              <a:t>Спишите, вставляя пропущенные буквы.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28688" y="1600200"/>
            <a:ext cx="3795712" cy="48291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4400" smtClean="0"/>
              <a:t>зв</a:t>
            </a:r>
            <a:r>
              <a:rPr lang="ru-RU" sz="4400" u="sng" smtClean="0">
                <a:solidFill>
                  <a:srgbClr val="008000"/>
                </a:solidFill>
              </a:rPr>
              <a:t>о</a:t>
            </a:r>
            <a:r>
              <a:rPr lang="ru-RU" sz="4400" smtClean="0"/>
              <a:t>нок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4400" smtClean="0"/>
              <a:t>д</a:t>
            </a:r>
            <a:r>
              <a:rPr lang="ru-RU" sz="4400" u="sng" smtClean="0">
                <a:solidFill>
                  <a:srgbClr val="008000"/>
                </a:solidFill>
              </a:rPr>
              <a:t>о</a:t>
            </a:r>
            <a:r>
              <a:rPr lang="ru-RU" sz="4400" smtClean="0"/>
              <a:t>г</a:t>
            </a:r>
            <a:r>
              <a:rPr lang="ru-RU" sz="4400" u="sng" smtClean="0">
                <a:solidFill>
                  <a:srgbClr val="008000"/>
                </a:solidFill>
              </a:rPr>
              <a:t>о</a:t>
            </a:r>
            <a:r>
              <a:rPr lang="ru-RU" sz="4400" smtClean="0"/>
              <a:t>вор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4400" smtClean="0"/>
              <a:t>за</a:t>
            </a:r>
            <a:r>
              <a:rPr lang="ru-RU" sz="4400" u="sng" smtClean="0">
                <a:solidFill>
                  <a:srgbClr val="008000"/>
                </a:solidFill>
              </a:rPr>
              <a:t>в</a:t>
            </a:r>
            <a:r>
              <a:rPr lang="ru-RU" sz="4400" smtClean="0"/>
              <a:t>тр</a:t>
            </a:r>
            <a:r>
              <a:rPr lang="ru-RU" sz="4400" u="sng" smtClean="0">
                <a:solidFill>
                  <a:srgbClr val="008000"/>
                </a:solidFill>
              </a:rPr>
              <a:t>а</a:t>
            </a:r>
            <a:r>
              <a:rPr lang="ru-RU" sz="4400" smtClean="0"/>
              <a:t>к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4400" smtClean="0"/>
              <a:t>чу</a:t>
            </a:r>
            <a:r>
              <a:rPr lang="ru-RU" sz="4400" u="sng" smtClean="0">
                <a:solidFill>
                  <a:srgbClr val="008000"/>
                </a:solidFill>
              </a:rPr>
              <a:t>в</a:t>
            </a:r>
            <a:r>
              <a:rPr lang="ru-RU" sz="4400" smtClean="0"/>
              <a:t>ство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4400" smtClean="0"/>
              <a:t>бл</a:t>
            </a:r>
            <a:r>
              <a:rPr lang="ru-RU" sz="4400" u="sng" smtClean="0">
                <a:solidFill>
                  <a:srgbClr val="008000"/>
                </a:solidFill>
              </a:rPr>
              <a:t>а</a:t>
            </a:r>
            <a:r>
              <a:rPr lang="ru-RU" sz="4400" smtClean="0"/>
              <a:t>г</a:t>
            </a:r>
            <a:r>
              <a:rPr lang="ru-RU" sz="4400" u="sng" smtClean="0">
                <a:solidFill>
                  <a:srgbClr val="008000"/>
                </a:solidFill>
              </a:rPr>
              <a:t>о</a:t>
            </a:r>
            <a:r>
              <a:rPr lang="ru-RU" sz="4400" smtClean="0"/>
              <a:t>дарн</a:t>
            </a:r>
            <a:r>
              <a:rPr lang="ru-RU" sz="4400" u="sng" smtClean="0">
                <a:solidFill>
                  <a:srgbClr val="008000"/>
                </a:solidFill>
              </a:rPr>
              <a:t>о</a:t>
            </a:r>
            <a:r>
              <a:rPr lang="ru-RU" sz="4400" smtClean="0"/>
              <a:t>ст</a:t>
            </a:r>
            <a:r>
              <a:rPr lang="ru-RU" sz="4400" u="sng" smtClean="0">
                <a:solidFill>
                  <a:srgbClr val="008000"/>
                </a:solidFill>
              </a:rPr>
              <a:t>ь</a:t>
            </a:r>
            <a:endParaRPr lang="ru-RU" sz="4400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05400" y="1600200"/>
            <a:ext cx="2466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kumimoji="0" lang="ru-RU" sz="4400"/>
              <a:t>звонить</a:t>
            </a:r>
            <a:endParaRPr kumimoji="0" lang="ru-RU" sz="3600"/>
          </a:p>
          <a:p>
            <a:pPr marL="342900" indent="-342900">
              <a:spcBef>
                <a:spcPct val="50000"/>
              </a:spcBef>
            </a:pPr>
            <a:endParaRPr kumimoji="0" lang="ru-RU" sz="3600"/>
          </a:p>
          <a:p>
            <a:pPr marL="342900" indent="-342900">
              <a:spcBef>
                <a:spcPct val="50000"/>
              </a:spcBef>
            </a:pPr>
            <a:endParaRPr kumimoji="0" lang="ru-RU" sz="3600"/>
          </a:p>
          <a:p>
            <a:pPr marL="342900" indent="-342900">
              <a:spcBef>
                <a:spcPct val="50000"/>
              </a:spcBef>
            </a:pPr>
            <a:endParaRPr kumimoji="0" lang="ru-RU" sz="3600">
              <a:solidFill>
                <a:srgbClr val="008000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72063" y="2500313"/>
            <a:ext cx="3786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400"/>
              <a:t>договориться</a:t>
            </a:r>
            <a:endParaRPr kumimoji="0" lang="ru-RU" sz="3600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2819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  <a:p>
            <a:pPr>
              <a:spcBef>
                <a:spcPct val="50000"/>
              </a:spcBef>
            </a:pPr>
            <a:endParaRPr kumimoji="0"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072063" y="4357688"/>
            <a:ext cx="3581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400"/>
              <a:t>чувствовать</a:t>
            </a:r>
            <a:endParaRPr kumimoji="0" lang="ru-RU" sz="360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000625" y="5214938"/>
            <a:ext cx="3581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400"/>
              <a:t>благодарить</a:t>
            </a:r>
            <a:endParaRPr kumimoji="0" lang="ru-RU" sz="360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072063" y="3429000"/>
            <a:ext cx="2971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4400"/>
              <a:t>завтракать</a:t>
            </a:r>
            <a:endParaRPr kumimoji="0" lang="ru-RU" sz="36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5938" y="714375"/>
            <a:ext cx="6786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Приведите слова в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utoUpdateAnimBg="0"/>
      <p:bldP spid="3080" grpId="0" build="p" autoUpdateAnimBg="0"/>
      <p:bldP spid="3083" grpId="0" build="p" autoUpdateAnimBg="0"/>
      <p:bldP spid="3084" grpId="0" build="p" autoUpdateAnimBg="0"/>
      <p:bldP spid="3085" grpId="0" build="p" autoUpdateAnimBg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8077200" cy="1600200"/>
          </a:xfrm>
        </p:spPr>
        <p:txBody>
          <a:bodyPr/>
          <a:lstStyle/>
          <a:p>
            <a:pPr eaLnBrk="1" hangingPunct="1"/>
            <a:r>
              <a:rPr lang="ru-RU" smtClean="0"/>
              <a:t>Тема: </a:t>
            </a:r>
            <a:br>
              <a:rPr lang="ru-RU" smtClean="0"/>
            </a:br>
            <a:r>
              <a:rPr lang="ru-RU" smtClean="0"/>
              <a:t>«Закрепление знаний о глаголе».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930650"/>
            <a:ext cx="7620000" cy="152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i="1" smtClean="0"/>
              <a:t>Цель </a:t>
            </a:r>
            <a:r>
              <a:rPr lang="ru-RU" sz="3600" smtClean="0"/>
              <a:t>– обобщить и закрепить знания о глаголе.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248400" cy="1143000"/>
          </a:xfrm>
        </p:spPr>
        <p:txBody>
          <a:bodyPr/>
          <a:lstStyle/>
          <a:p>
            <a:pPr eaLnBrk="1" hangingPunct="1"/>
            <a:r>
              <a:rPr lang="ru-RU" smtClean="0"/>
              <a:t>Характеристика глагола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66294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/>
              <a:t>Часть речи.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/>
              <a:t>Начальная форма (инфинитив).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/>
              <a:t>Спряжение.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/>
              <a:t>Число.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/>
              <a:t>Наклонение.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/>
              <a:t>Время 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/>
              <a:t>Лицо.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mtClean="0"/>
              <a:t>Род.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533400"/>
            <a:ext cx="82296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i="1" smtClean="0">
                <a:latin typeface="Monotype Corsiva" pitchFamily="66" charset="0"/>
              </a:rPr>
              <a:t>			Здравствуйте, ребята!</a:t>
            </a:r>
            <a:br>
              <a:rPr lang="ru-RU" sz="3600" i="1" smtClean="0">
                <a:latin typeface="Monotype Corsiva" pitchFamily="66" charset="0"/>
              </a:rPr>
            </a:br>
            <a:r>
              <a:rPr lang="ru-RU" sz="3600" i="1" smtClean="0">
                <a:latin typeface="Monotype Corsiva" pitchFamily="66" charset="0"/>
              </a:rPr>
              <a:t>Меня зовут Том. Я живу в Америке. Давно мечтаю приехать в Россию. Вместе с друзьями учу русский язык. Очень прошу исправить мои ошибки.</a:t>
            </a:r>
            <a:br>
              <a:rPr lang="ru-RU" sz="3600" i="1" smtClean="0">
                <a:latin typeface="Monotype Corsiva" pitchFamily="66" charset="0"/>
              </a:rPr>
            </a:br>
            <a:endParaRPr lang="ru-RU" sz="3600" i="1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2862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	</a:t>
            </a:r>
            <a:r>
              <a:rPr lang="ru-RU" sz="4000" smtClean="0"/>
              <a:t>В </a:t>
            </a:r>
            <a:r>
              <a:rPr lang="ru-RU" sz="4000" i="1" smtClean="0"/>
              <a:t>россии</a:t>
            </a:r>
            <a:r>
              <a:rPr lang="ru-RU" sz="4000" smtClean="0"/>
              <a:t> сейчас </a:t>
            </a:r>
            <a:r>
              <a:rPr lang="ru-RU" sz="4000" i="1" smtClean="0"/>
              <a:t>провожать</a:t>
            </a:r>
            <a:r>
              <a:rPr lang="ru-RU" sz="4000" smtClean="0"/>
              <a:t> зиму и готовятся </a:t>
            </a:r>
            <a:r>
              <a:rPr lang="ru-RU" sz="4000" i="1" smtClean="0"/>
              <a:t>встреча</a:t>
            </a:r>
            <a:r>
              <a:rPr lang="ru-RU" sz="4000" smtClean="0"/>
              <a:t> весну. Этот </a:t>
            </a:r>
            <a:r>
              <a:rPr lang="ru-RU" sz="4000" i="1" smtClean="0"/>
              <a:t>празник называть </a:t>
            </a:r>
            <a:r>
              <a:rPr lang="ru-RU" sz="4000" smtClean="0"/>
              <a:t>масленицей. Люди </a:t>
            </a:r>
            <a:r>
              <a:rPr lang="ru-RU" sz="4000" i="1" smtClean="0"/>
              <a:t>считать</a:t>
            </a:r>
            <a:r>
              <a:rPr lang="ru-RU" sz="4000" smtClean="0"/>
              <a:t> блин символом </a:t>
            </a:r>
            <a:r>
              <a:rPr lang="ru-RU" sz="4000" i="1" smtClean="0"/>
              <a:t>сонца</a:t>
            </a:r>
            <a:r>
              <a:rPr lang="ru-RU" sz="4000" smtClean="0"/>
              <a:t>. Каждый день масленицы </a:t>
            </a:r>
            <a:r>
              <a:rPr lang="ru-RU" sz="4000" i="1" smtClean="0"/>
              <a:t>иметь</a:t>
            </a:r>
            <a:r>
              <a:rPr lang="ru-RU" sz="4000" smtClean="0"/>
              <a:t> свое название.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429000" y="5429250"/>
            <a:ext cx="5429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latin typeface="Monotype Corsiva" pitchFamily="66" charset="0"/>
              </a:rPr>
              <a:t>Я вас благодарю! </a:t>
            </a:r>
            <a:r>
              <a:rPr lang="en-US" sz="3200">
                <a:latin typeface="Monotype Corsiva" pitchFamily="66" charset="0"/>
              </a:rPr>
              <a:t>Happy holidays! </a:t>
            </a:r>
            <a:endParaRPr lang="ru-RU" sz="3200">
              <a:latin typeface="Monotype Corsiva" pitchFamily="66" charset="0"/>
            </a:endParaRPr>
          </a:p>
          <a:p>
            <a:pPr algn="r"/>
            <a:r>
              <a:rPr lang="ru-RU" sz="3200">
                <a:latin typeface="Monotype Corsiva" pitchFamily="66" charset="0"/>
              </a:rPr>
              <a:t>Ваш 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	</a:t>
            </a:r>
            <a:r>
              <a:rPr lang="ru-RU" sz="4000" smtClean="0"/>
              <a:t>В России сейчас провожают зиму и готовятся встречать весну. Этот праздник называют масленицей. Люди считают блин символом солнца. Каждый день масленицы имеет свое название.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Designs\Серые полосы.pot</Template>
  <TotalTime>260</TotalTime>
  <Words>100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Природа</vt:lpstr>
      <vt:lpstr>Слайд 1</vt:lpstr>
      <vt:lpstr>Слайд 2</vt:lpstr>
      <vt:lpstr>Слайд 3</vt:lpstr>
      <vt:lpstr>Тема:  «Закрепление знаний о глаголе».</vt:lpstr>
      <vt:lpstr>Характеристика глагола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Андрей</cp:lastModifiedBy>
  <cp:revision>17</cp:revision>
  <dcterms:created xsi:type="dcterms:W3CDTF">2009-02-25T16:30:53Z</dcterms:created>
  <dcterms:modified xsi:type="dcterms:W3CDTF">2012-03-27T12:41:55Z</dcterms:modified>
</cp:coreProperties>
</file>