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E20-5ACA-4BCA-9E5D-0B5E3A4226EE}" type="datetimeFigureOut">
              <a:rPr lang="ru-RU" smtClean="0"/>
              <a:t>25.03.2012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7EB7C8-47B0-40DD-9AD9-65A976169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E20-5ACA-4BCA-9E5D-0B5E3A4226EE}" type="datetimeFigureOut">
              <a:rPr lang="ru-RU" smtClean="0"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B7C8-47B0-40DD-9AD9-65A976169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E20-5ACA-4BCA-9E5D-0B5E3A4226EE}" type="datetimeFigureOut">
              <a:rPr lang="ru-RU" smtClean="0"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B7C8-47B0-40DD-9AD9-65A976169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E20-5ACA-4BCA-9E5D-0B5E3A4226EE}" type="datetimeFigureOut">
              <a:rPr lang="ru-RU" smtClean="0"/>
              <a:t>25.03.2012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7EB7C8-47B0-40DD-9AD9-65A976169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E20-5ACA-4BCA-9E5D-0B5E3A4226EE}" type="datetimeFigureOut">
              <a:rPr lang="ru-RU" smtClean="0"/>
              <a:t>25.03.2012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B7C8-47B0-40DD-9AD9-65A976169FE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E20-5ACA-4BCA-9E5D-0B5E3A4226EE}" type="datetimeFigureOut">
              <a:rPr lang="ru-RU" smtClean="0"/>
              <a:t>25.03.2012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B7C8-47B0-40DD-9AD9-65A976169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E20-5ACA-4BCA-9E5D-0B5E3A4226EE}" type="datetimeFigureOut">
              <a:rPr lang="ru-RU" smtClean="0"/>
              <a:t>25.03.2012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37EB7C8-47B0-40DD-9AD9-65A976169FE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E20-5ACA-4BCA-9E5D-0B5E3A4226EE}" type="datetimeFigureOut">
              <a:rPr lang="ru-RU" smtClean="0"/>
              <a:t>25.03.2012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B7C8-47B0-40DD-9AD9-65A976169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E20-5ACA-4BCA-9E5D-0B5E3A4226EE}" type="datetimeFigureOut">
              <a:rPr lang="ru-RU" smtClean="0"/>
              <a:t>25.03.2012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B7C8-47B0-40DD-9AD9-65A976169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E20-5ACA-4BCA-9E5D-0B5E3A4226EE}" type="datetimeFigureOut">
              <a:rPr lang="ru-RU" smtClean="0"/>
              <a:t>25.03.2012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B7C8-47B0-40DD-9AD9-65A976169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9E20-5ACA-4BCA-9E5D-0B5E3A4226EE}" type="datetimeFigureOut">
              <a:rPr lang="ru-RU" smtClean="0"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B7C8-47B0-40DD-9AD9-65A976169FE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6FE9E20-5ACA-4BCA-9E5D-0B5E3A4226EE}" type="datetimeFigureOut">
              <a:rPr lang="ru-RU" smtClean="0"/>
              <a:t>25.03.2012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7EB7C8-47B0-40DD-9AD9-65A976169FE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18" Type="http://schemas.openxmlformats.org/officeDocument/2006/relationships/slide" Target="slide20.xml"/><Relationship Id="rId26" Type="http://schemas.openxmlformats.org/officeDocument/2006/relationships/slide" Target="slide27.xml"/><Relationship Id="rId3" Type="http://schemas.openxmlformats.org/officeDocument/2006/relationships/slide" Target="slide30.xml"/><Relationship Id="rId21" Type="http://schemas.openxmlformats.org/officeDocument/2006/relationships/slide" Target="slide23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17" Type="http://schemas.openxmlformats.org/officeDocument/2006/relationships/slide" Target="slide19.xml"/><Relationship Id="rId25" Type="http://schemas.openxmlformats.org/officeDocument/2006/relationships/slide" Target="slide28.xml"/><Relationship Id="rId2" Type="http://schemas.openxmlformats.org/officeDocument/2006/relationships/slide" Target="slide29.xml"/><Relationship Id="rId16" Type="http://schemas.openxmlformats.org/officeDocument/2006/relationships/slide" Target="slide18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6.xml"/><Relationship Id="rId5" Type="http://schemas.openxmlformats.org/officeDocument/2006/relationships/slide" Target="slide3.xml"/><Relationship Id="rId15" Type="http://schemas.openxmlformats.org/officeDocument/2006/relationships/slide" Target="slide17.xml"/><Relationship Id="rId23" Type="http://schemas.openxmlformats.org/officeDocument/2006/relationships/slide" Target="slide25.xml"/><Relationship Id="rId10" Type="http://schemas.openxmlformats.org/officeDocument/2006/relationships/slide" Target="slide12.xml"/><Relationship Id="rId19" Type="http://schemas.openxmlformats.org/officeDocument/2006/relationships/slide" Target="slide21.xml"/><Relationship Id="rId4" Type="http://schemas.openxmlformats.org/officeDocument/2006/relationships/slide" Target="slide31.xml"/><Relationship Id="rId9" Type="http://schemas.openxmlformats.org/officeDocument/2006/relationships/slide" Target="slide11.xml"/><Relationship Id="rId14" Type="http://schemas.openxmlformats.org/officeDocument/2006/relationships/slide" Target="slide16.xml"/><Relationship Id="rId22" Type="http://schemas.openxmlformats.org/officeDocument/2006/relationships/slide" Target="slide24.xml"/><Relationship Id="rId27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-10228" y="463583"/>
            <a:ext cx="4471445" cy="5489554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  <a:t>Учебное пособие</a:t>
            </a:r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endParaRPr lang="ru-RU" sz="54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sz="6000" b="1" dirty="0" smtClean="0">
                <a:solidFill>
                  <a:srgbClr val="C00000"/>
                </a:solidFill>
                <a:latin typeface="Monotype Corsiva" pitchFamily="66" charset="0"/>
              </a:rPr>
              <a:t>по 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6000" b="1" dirty="0" smtClean="0">
                <a:solidFill>
                  <a:srgbClr val="C00000"/>
                </a:solidFill>
                <a:latin typeface="Monotype Corsiva" pitchFamily="66" charset="0"/>
              </a:rPr>
              <a:t>русскому 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6000" b="1" dirty="0" smtClean="0">
                <a:solidFill>
                  <a:srgbClr val="C00000"/>
                </a:solidFill>
                <a:latin typeface="Monotype Corsiva" pitchFamily="66" charset="0"/>
              </a:rPr>
              <a:t>языку</a:t>
            </a:r>
            <a:endParaRPr lang="en-US" sz="60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sz="5400" dirty="0" smtClean="0">
                <a:solidFill>
                  <a:srgbClr val="0000CC"/>
                </a:solidFill>
                <a:latin typeface="Monotype Corsiva" pitchFamily="66" charset="0"/>
              </a:rPr>
              <a:t>для учащихся начальной школы</a:t>
            </a:r>
          </a:p>
        </p:txBody>
      </p:sp>
      <p:pic>
        <p:nvPicPr>
          <p:cNvPr id="1026" name="Picture 2" descr="C:\Users\Марина\Desktop\Documents\ФОТО\Я\IMG_00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170" y="34570"/>
            <a:ext cx="3961033" cy="594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83375" y="5953137"/>
            <a:ext cx="4860625" cy="9048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dirty="0" smtClean="0">
                <a:solidFill>
                  <a:srgbClr val="0000CC"/>
                </a:solidFill>
                <a:latin typeface="Monotype Corsiva" pitchFamily="66" charset="0"/>
              </a:rPr>
              <a:t>Казанцева Марина Павловна, </a:t>
            </a:r>
          </a:p>
          <a:p>
            <a:pPr algn="ctr">
              <a:lnSpc>
                <a:spcPct val="80000"/>
              </a:lnSpc>
            </a:pPr>
            <a:r>
              <a:rPr lang="ru-RU" sz="3200" dirty="0" smtClean="0">
                <a:solidFill>
                  <a:srgbClr val="0000CC"/>
                </a:solidFill>
                <a:latin typeface="Monotype Corsiva" pitchFamily="66" charset="0"/>
              </a:rPr>
              <a:t>педагог МКОУ СОШ №1</a:t>
            </a:r>
          </a:p>
        </p:txBody>
      </p:sp>
    </p:spTree>
    <p:extLst>
      <p:ext uri="{BB962C8B-B14F-4D97-AF65-F5344CB8AC3E}">
        <p14:creationId xmlns:p14="http://schemas.microsoft.com/office/powerpoint/2010/main" val="76036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65060" y="0"/>
            <a:ext cx="8229600" cy="908050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ПРОПИСНАЯ БУКВА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latin typeface="Book Antiqua" pitchFamily="18" charset="0"/>
              </a:rPr>
              <a:t> </a:t>
            </a: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Помни: пишутся всегда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 С большой буквы города,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 Реки, страны и моря…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 И фамилия твоя!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latin typeface="Book Antiqua" pitchFamily="18" charset="0"/>
              </a:rPr>
              <a:t> </a:t>
            </a: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страна</a:t>
            </a:r>
            <a:r>
              <a:rPr lang="ru-RU" b="1" smtClean="0">
                <a:latin typeface="Book Antiqua" pitchFamily="18" charset="0"/>
              </a:rPr>
              <a:t>  </a:t>
            </a:r>
            <a:r>
              <a:rPr lang="ru-RU" b="1" smtClean="0">
                <a:solidFill>
                  <a:srgbClr val="FF0000"/>
                </a:solidFill>
                <a:latin typeface="Book Antiqua" pitchFamily="18" charset="0"/>
              </a:rPr>
              <a:t>Л</a:t>
            </a:r>
            <a:r>
              <a:rPr lang="ru-RU" b="1" smtClean="0">
                <a:latin typeface="Book Antiqua" pitchFamily="18" charset="0"/>
              </a:rPr>
              <a:t>атвия</a:t>
            </a:r>
            <a:endParaRPr lang="ru-RU" sz="2800" b="1" smtClean="0">
              <a:latin typeface="Book Antiqua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latin typeface="Book Antiqua" pitchFamily="18" charset="0"/>
              </a:rPr>
              <a:t> </a:t>
            </a: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город</a:t>
            </a:r>
            <a:r>
              <a:rPr lang="ru-RU" sz="2800" b="1" smtClean="0">
                <a:latin typeface="Book Antiqua" pitchFamily="18" charset="0"/>
              </a:rPr>
              <a:t>  </a:t>
            </a:r>
            <a:r>
              <a:rPr lang="ru-RU" b="1" smtClean="0">
                <a:solidFill>
                  <a:srgbClr val="FF0000"/>
                </a:solidFill>
                <a:latin typeface="Book Antiqua" pitchFamily="18" charset="0"/>
              </a:rPr>
              <a:t>Р</a:t>
            </a:r>
            <a:r>
              <a:rPr lang="ru-RU" b="1" smtClean="0">
                <a:latin typeface="Book Antiqua" pitchFamily="18" charset="0"/>
              </a:rPr>
              <a:t>ига</a:t>
            </a:r>
            <a:endParaRPr lang="ru-RU" sz="2800" b="1" smtClean="0">
              <a:latin typeface="Book Antiqua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 река </a:t>
            </a:r>
            <a:r>
              <a:rPr lang="ru-RU" b="1" smtClean="0">
                <a:latin typeface="Book Antiqua" pitchFamily="18" charset="0"/>
              </a:rPr>
              <a:t> </a:t>
            </a:r>
            <a:r>
              <a:rPr lang="ru-RU" b="1" smtClean="0">
                <a:solidFill>
                  <a:srgbClr val="FF0000"/>
                </a:solidFill>
                <a:latin typeface="Book Antiqua" pitchFamily="18" charset="0"/>
              </a:rPr>
              <a:t>Д</a:t>
            </a:r>
            <a:r>
              <a:rPr lang="ru-RU" b="1" smtClean="0">
                <a:latin typeface="Book Antiqua" pitchFamily="18" charset="0"/>
              </a:rPr>
              <a:t>аугава</a:t>
            </a:r>
            <a:endParaRPr lang="ru-RU" sz="2800" b="1" smtClean="0">
              <a:latin typeface="Book Antiqua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smtClean="0">
                <a:solidFill>
                  <a:srgbClr val="CC00CC"/>
                </a:solidFill>
                <a:latin typeface="Book Antiqua" pitchFamily="18" charset="0"/>
              </a:rPr>
              <a:t> </a:t>
            </a:r>
            <a:r>
              <a:rPr lang="ru-RU" b="1" smtClean="0">
                <a:solidFill>
                  <a:srgbClr val="FF0000"/>
                </a:solidFill>
                <a:latin typeface="Book Antiqua" pitchFamily="18" charset="0"/>
              </a:rPr>
              <a:t>Б</a:t>
            </a:r>
            <a:r>
              <a:rPr lang="ru-RU" b="1" smtClean="0">
                <a:latin typeface="Book Antiqua" pitchFamily="18" charset="0"/>
              </a:rPr>
              <a:t>алтийское</a:t>
            </a: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b="1" smtClean="0">
                <a:latin typeface="Book Antiqua" pitchFamily="18" charset="0"/>
              </a:rPr>
              <a:t> </a:t>
            </a: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море.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latin typeface="Book Antiqua" pitchFamily="18" charset="0"/>
              </a:rPr>
              <a:t> </a:t>
            </a:r>
          </a:p>
        </p:txBody>
      </p:sp>
      <p:pic>
        <p:nvPicPr>
          <p:cNvPr id="11268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59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4943"/>
            <a:ext cx="7772400" cy="762000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СОСТАВ СЛОВА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latin typeface="Book Antiqua" pitchFamily="18" charset="0"/>
              </a:rPr>
              <a:t>  </a:t>
            </a:r>
            <a:r>
              <a:rPr lang="ru-RU" sz="2800" dirty="0" smtClean="0">
                <a:solidFill>
                  <a:srgbClr val="3333CC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3333CC"/>
                </a:solidFill>
                <a:latin typeface="Book Antiqua" pitchFamily="18" charset="0"/>
              </a:rPr>
              <a:t>Корень</a:t>
            </a:r>
            <a:r>
              <a:rPr lang="ru-RU" dirty="0" smtClean="0">
                <a:latin typeface="Book Antiqua" pitchFamily="18" charset="0"/>
              </a:rPr>
              <a:t> – 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общая часть родственных слов.</a:t>
            </a:r>
            <a:r>
              <a:rPr lang="ru-RU" dirty="0" smtClean="0">
                <a:latin typeface="Book Antiqua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dirty="0" smtClean="0">
                <a:solidFill>
                  <a:srgbClr val="3333CC"/>
                </a:solidFill>
                <a:latin typeface="Book Antiqua" pitchFamily="18" charset="0"/>
              </a:rPr>
              <a:t>Приставка и суффикс</a:t>
            </a:r>
            <a:r>
              <a:rPr lang="ru-RU" dirty="0" smtClean="0">
                <a:latin typeface="Book Antiqua" pitchFamily="18" charset="0"/>
              </a:rPr>
              <a:t> -   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значимые части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   слов, образуют новые слова.</a:t>
            </a:r>
            <a:r>
              <a:rPr lang="ru-RU" dirty="0" smtClean="0">
                <a:latin typeface="Book Antiqua" pitchFamily="18" charset="0"/>
              </a:rPr>
              <a:t>                                     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dirty="0" smtClean="0">
                <a:latin typeface="Book Antiqua" pitchFamily="18" charset="0"/>
              </a:rPr>
              <a:t>  </a:t>
            </a:r>
            <a:r>
              <a:rPr lang="ru-RU" b="1" dirty="0" smtClean="0">
                <a:solidFill>
                  <a:srgbClr val="3333CC"/>
                </a:solidFill>
                <a:latin typeface="Book Antiqua" pitchFamily="18" charset="0"/>
              </a:rPr>
              <a:t> Окончание</a:t>
            </a:r>
            <a:r>
              <a:rPr lang="ru-RU" b="1" dirty="0" smtClean="0">
                <a:latin typeface="Book Antiqua" pitchFamily="18" charset="0"/>
              </a:rPr>
              <a:t> </a:t>
            </a:r>
            <a:r>
              <a:rPr lang="ru-RU" dirty="0" smtClean="0">
                <a:latin typeface="Book Antiqua" pitchFamily="18" charset="0"/>
              </a:rPr>
              <a:t>- 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изменяемая  часть слова,  служит для связи слов в предложении.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Корень, приставка и суффикс – это</a:t>
            </a:r>
            <a:r>
              <a:rPr lang="ru-RU" dirty="0" smtClean="0">
                <a:solidFill>
                  <a:srgbClr val="3333CC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3333CC"/>
                </a:solidFill>
                <a:latin typeface="Book Antiqua" pitchFamily="18" charset="0"/>
              </a:rPr>
              <a:t>основа</a:t>
            </a:r>
            <a:r>
              <a:rPr lang="ru-RU" dirty="0" smtClean="0">
                <a:latin typeface="Book Antiqua" pitchFamily="18" charset="0"/>
              </a:rPr>
              <a:t>.</a:t>
            </a:r>
          </a:p>
        </p:txBody>
      </p:sp>
      <p:pic>
        <p:nvPicPr>
          <p:cNvPr id="12292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25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60124" y="0"/>
            <a:ext cx="8229600" cy="679450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ЗАПОМНИ!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7772400" cy="4419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latin typeface="Book Antiqua" pitchFamily="18" charset="0"/>
              </a:rPr>
              <a:t> 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В сочетаниях</a:t>
            </a:r>
            <a:r>
              <a:rPr lang="ru-RU" sz="2800" smtClean="0">
                <a:latin typeface="Book Antiqua" pitchFamily="18" charset="0"/>
              </a:rPr>
              <a:t> </a:t>
            </a:r>
            <a:r>
              <a:rPr lang="ru-RU" sz="2800" b="1" smtClean="0">
                <a:solidFill>
                  <a:srgbClr val="FF0000"/>
                </a:solidFill>
                <a:latin typeface="Book Antiqua" pitchFamily="18" charset="0"/>
              </a:rPr>
              <a:t>ЧК   ЧН   НЧ   НЩ   РЩ</a:t>
            </a:r>
            <a:r>
              <a:rPr lang="ru-RU" sz="2800" smtClean="0">
                <a:latin typeface="Book Antiqua" pitchFamily="18" charset="0"/>
              </a:rPr>
              <a:t> 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мягкий знак не пишется.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latin typeface="Book Antiqua" pitchFamily="18" charset="0"/>
              </a:rPr>
              <a:t>       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но</a:t>
            </a:r>
            <a:r>
              <a:rPr lang="ru-RU" sz="2800" smtClean="0">
                <a:solidFill>
                  <a:srgbClr val="3333CC"/>
                </a:solidFill>
                <a:latin typeface="Book Antiqua" pitchFamily="18" charset="0"/>
              </a:rPr>
              <a:t>чк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а        каме</a:t>
            </a:r>
            <a:r>
              <a:rPr lang="ru-RU" sz="2800" smtClean="0">
                <a:solidFill>
                  <a:srgbClr val="3333CC"/>
                </a:solidFill>
                <a:latin typeface="Book Antiqua" pitchFamily="18" charset="0"/>
              </a:rPr>
              <a:t>нщ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ик        спо</a:t>
            </a:r>
            <a:r>
              <a:rPr lang="ru-RU" sz="2800" smtClean="0">
                <a:solidFill>
                  <a:srgbClr val="3333CC"/>
                </a:solidFill>
                <a:latin typeface="Book Antiqua" pitchFamily="18" charset="0"/>
              </a:rPr>
              <a:t>рщ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ик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Разделительный мягкий знак пишется после согласных перед гласными   </a:t>
            </a:r>
            <a:r>
              <a:rPr lang="ru-RU" sz="2800" b="1" smtClean="0">
                <a:solidFill>
                  <a:srgbClr val="FF0000"/>
                </a:solidFill>
                <a:latin typeface="Book Antiqua" pitchFamily="18" charset="0"/>
              </a:rPr>
              <a:t>Е  Ё  И  Ю  Я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плать</a:t>
            </a:r>
            <a:r>
              <a:rPr lang="ru-RU" sz="2800" smtClean="0">
                <a:solidFill>
                  <a:srgbClr val="FF0000"/>
                </a:solidFill>
                <a:latin typeface="Book Antiqua" pitchFamily="18" charset="0"/>
              </a:rPr>
              <a:t>е</a:t>
            </a:r>
            <a:r>
              <a:rPr lang="ru-RU" sz="2800" smtClean="0">
                <a:solidFill>
                  <a:srgbClr val="3333CC"/>
                </a:solidFill>
                <a:latin typeface="Book Antiqua" pitchFamily="18" charset="0"/>
              </a:rPr>
              <a:t> 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     ручь</a:t>
            </a:r>
            <a:r>
              <a:rPr lang="ru-RU" sz="2800" smtClean="0">
                <a:solidFill>
                  <a:srgbClr val="FF0000"/>
                </a:solidFill>
                <a:latin typeface="Book Antiqua" pitchFamily="18" charset="0"/>
              </a:rPr>
              <a:t>и</a:t>
            </a:r>
            <a:r>
              <a:rPr lang="ru-RU" sz="2800" smtClean="0">
                <a:solidFill>
                  <a:srgbClr val="3333CC"/>
                </a:solidFill>
                <a:latin typeface="Book Antiqua" pitchFamily="18" charset="0"/>
              </a:rPr>
              <a:t> 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         обезь</a:t>
            </a:r>
            <a:r>
              <a:rPr lang="ru-RU" sz="2800" smtClean="0">
                <a:solidFill>
                  <a:srgbClr val="FF0000"/>
                </a:solidFill>
                <a:latin typeface="Book Antiqua" pitchFamily="18" charset="0"/>
              </a:rPr>
              <a:t>я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на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Разделительный твердый знак пишется после приставки, оканчивающейся на согласную перед гласными   </a:t>
            </a:r>
            <a:r>
              <a:rPr lang="ru-RU" sz="2800" b="1" smtClean="0">
                <a:solidFill>
                  <a:srgbClr val="FF0000"/>
                </a:solidFill>
                <a:latin typeface="Book Antiqua" pitchFamily="18" charset="0"/>
              </a:rPr>
              <a:t>Е   Ё   Ю   Я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 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под</a:t>
            </a:r>
            <a:r>
              <a:rPr lang="ru-RU" sz="2800" smtClean="0">
                <a:solidFill>
                  <a:srgbClr val="008000"/>
                </a:solidFill>
                <a:latin typeface="Book Antiqua" pitchFamily="18" charset="0"/>
              </a:rPr>
              <a:t>ъ</a:t>
            </a:r>
            <a:r>
              <a:rPr lang="ru-RU" sz="2800" smtClean="0">
                <a:solidFill>
                  <a:srgbClr val="FF0000"/>
                </a:solidFill>
                <a:latin typeface="Book Antiqua" pitchFamily="18" charset="0"/>
              </a:rPr>
              <a:t>е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зд      под</a:t>
            </a:r>
            <a:r>
              <a:rPr lang="ru-RU" sz="2800" smtClean="0">
                <a:solidFill>
                  <a:srgbClr val="008000"/>
                </a:solidFill>
                <a:latin typeface="Book Antiqua" pitchFamily="18" charset="0"/>
              </a:rPr>
              <a:t>ъ</a:t>
            </a:r>
            <a:r>
              <a:rPr lang="ru-RU" sz="2800" smtClean="0">
                <a:solidFill>
                  <a:srgbClr val="FF0000"/>
                </a:solidFill>
                <a:latin typeface="Book Antiqua" pitchFamily="18" charset="0"/>
              </a:rPr>
              <a:t>е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м         об</a:t>
            </a:r>
            <a:r>
              <a:rPr lang="ru-RU" sz="2800" smtClean="0">
                <a:solidFill>
                  <a:srgbClr val="008000"/>
                </a:solidFill>
                <a:latin typeface="Book Antiqua" pitchFamily="18" charset="0"/>
              </a:rPr>
              <a:t>ъ</a:t>
            </a:r>
            <a:r>
              <a:rPr lang="ru-RU" sz="2800" smtClean="0">
                <a:solidFill>
                  <a:srgbClr val="FF0000"/>
                </a:solidFill>
                <a:latin typeface="Book Antiqua" pitchFamily="18" charset="0"/>
              </a:rPr>
              <a:t>я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снение</a:t>
            </a:r>
          </a:p>
        </p:txBody>
      </p:sp>
      <p:pic>
        <p:nvPicPr>
          <p:cNvPr id="13316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36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22575" y="0"/>
            <a:ext cx="8229600" cy="679450"/>
          </a:xfrm>
        </p:spPr>
        <p:txBody>
          <a:bodyPr/>
          <a:lstStyle/>
          <a:p>
            <a:pPr algn="ctr" eaLnBrk="1" hangingPunct="1"/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ПРАВОПИСАНИЕ ПРИСТАВОК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7772400" cy="4572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Приставки</a:t>
            </a:r>
            <a:r>
              <a:rPr lang="ru-RU" smtClean="0">
                <a:latin typeface="Book Antiqua" pitchFamily="18" charset="0"/>
              </a:rPr>
              <a:t>   </a:t>
            </a:r>
            <a:r>
              <a:rPr lang="ru-RU" b="1" smtClean="0">
                <a:solidFill>
                  <a:srgbClr val="3333CC"/>
                </a:solidFill>
                <a:latin typeface="Book Antiqua" pitchFamily="18" charset="0"/>
              </a:rPr>
              <a:t>без-   воз-   вз-  из-   низ-  раз-   чрез-   через-</a:t>
            </a:r>
            <a:r>
              <a:rPr lang="ru-RU" smtClean="0">
                <a:latin typeface="Book Antiqua" pitchFamily="18" charset="0"/>
              </a:rPr>
              <a:t>   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пишутся перед гласными и звонкими согласными.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3333CC"/>
                </a:solidFill>
                <a:latin typeface="Book Antiqua" pitchFamily="18" charset="0"/>
              </a:rPr>
              <a:t> вз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лет </a:t>
            </a:r>
            <a:r>
              <a:rPr lang="ru-RU" smtClean="0">
                <a:latin typeface="Book Antiqua" pitchFamily="18" charset="0"/>
              </a:rPr>
              <a:t>      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</a:rPr>
              <a:t>без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водный</a:t>
            </a:r>
            <a:r>
              <a:rPr lang="ru-RU" smtClean="0">
                <a:latin typeface="Book Antiqua" pitchFamily="18" charset="0"/>
              </a:rPr>
              <a:t>    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</a:rPr>
              <a:t> раз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давать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 Приставки  </a:t>
            </a:r>
            <a:r>
              <a:rPr lang="ru-RU" smtClean="0">
                <a:latin typeface="Book Antiqua" pitchFamily="18" charset="0"/>
              </a:rPr>
              <a:t> </a:t>
            </a:r>
            <a:r>
              <a:rPr lang="ru-RU" b="1" smtClean="0">
                <a:solidFill>
                  <a:srgbClr val="3333CC"/>
                </a:solidFill>
                <a:latin typeface="Book Antiqua" pitchFamily="18" charset="0"/>
              </a:rPr>
              <a:t>бес-   вос-   вс-   ис-   нис-  рас-   чрез-   через-</a:t>
            </a:r>
            <a:r>
              <a:rPr lang="ru-RU" smtClean="0">
                <a:latin typeface="Book Antiqua" pitchFamily="18" charset="0"/>
              </a:rPr>
              <a:t>    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пишутся перед глухими согласными.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latin typeface="Book Antiqua" pitchFamily="18" charset="0"/>
              </a:rPr>
              <a:t> 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</a:rPr>
              <a:t>вос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питание</a:t>
            </a:r>
            <a:r>
              <a:rPr lang="ru-RU" smtClean="0">
                <a:latin typeface="Book Antiqua" pitchFamily="18" charset="0"/>
              </a:rPr>
              <a:t>    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</a:rPr>
              <a:t>вс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помнить</a:t>
            </a:r>
            <a:r>
              <a:rPr lang="ru-RU" smtClean="0">
                <a:latin typeface="Book Antiqua" pitchFamily="18" charset="0"/>
              </a:rPr>
              <a:t>  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</a:rPr>
              <a:t> ис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пугать</a:t>
            </a:r>
            <a:r>
              <a:rPr lang="ru-RU" smtClean="0">
                <a:latin typeface="Book Antiqua" pitchFamily="18" charset="0"/>
              </a:rPr>
              <a:t>   </a:t>
            </a:r>
          </a:p>
        </p:txBody>
      </p:sp>
      <p:pic>
        <p:nvPicPr>
          <p:cNvPr id="14340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1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69" y="13823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ПРАВОПИСАНИЕ ПРИСТАВОК И ПРЕДЛОГОВ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42751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smtClean="0">
                <a:solidFill>
                  <a:srgbClr val="3333CC"/>
                </a:solidFill>
                <a:latin typeface="Book Antiqua" pitchFamily="18" charset="0"/>
              </a:rPr>
              <a:t>Приставка</a:t>
            </a:r>
            <a:r>
              <a:rPr lang="ru-RU" smtClean="0">
                <a:latin typeface="Book Antiqua" pitchFamily="18" charset="0"/>
              </a:rPr>
              <a:t> 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– это часть слова и пишется 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</a:rPr>
              <a:t>слитно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!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smtClean="0">
                <a:solidFill>
                  <a:srgbClr val="3333CC"/>
                </a:solidFill>
                <a:latin typeface="Book Antiqua" pitchFamily="18" charset="0"/>
              </a:rPr>
              <a:t>Предлог</a:t>
            </a:r>
            <a:r>
              <a:rPr lang="ru-RU" smtClean="0">
                <a:latin typeface="Book Antiqua" pitchFamily="18" charset="0"/>
              </a:rPr>
              <a:t> 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– это часть речи и пишется 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</a:rPr>
              <a:t>отдельно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!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smtClean="0">
                <a:solidFill>
                  <a:srgbClr val="3333CC"/>
                </a:solidFill>
                <a:latin typeface="Book Antiqua" pitchFamily="18" charset="0"/>
              </a:rPr>
              <a:t>С глаголами</a:t>
            </a:r>
            <a:r>
              <a:rPr lang="ru-RU" smtClean="0">
                <a:latin typeface="Book Antiqua" pitchFamily="18" charset="0"/>
              </a:rPr>
              <a:t> 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предлоги</a:t>
            </a:r>
            <a:r>
              <a:rPr lang="ru-RU" smtClean="0">
                <a:latin typeface="Book Antiqua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3333CC"/>
                </a:solidFill>
                <a:latin typeface="Book Antiqua" pitchFamily="18" charset="0"/>
              </a:rPr>
              <a:t>не употребляются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!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latin typeface="Book Antiqua" pitchFamily="18" charset="0"/>
              </a:rPr>
              <a:t> 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Ребята </a:t>
            </a:r>
            <a:r>
              <a:rPr lang="ru-RU" smtClean="0">
                <a:latin typeface="Book Antiqua" pitchFamily="18" charset="0"/>
              </a:rPr>
              <a:t> </a:t>
            </a:r>
            <a:r>
              <a:rPr lang="ru-RU" b="1" smtClean="0">
                <a:solidFill>
                  <a:srgbClr val="3333CC"/>
                </a:solidFill>
                <a:latin typeface="Book Antiqua" pitchFamily="18" charset="0"/>
              </a:rPr>
              <a:t>на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правились</a:t>
            </a:r>
            <a:r>
              <a:rPr lang="ru-RU" smtClean="0">
                <a:latin typeface="Book Antiqua" pitchFamily="18" charset="0"/>
              </a:rPr>
              <a:t>  </a:t>
            </a:r>
            <a:r>
              <a:rPr lang="ru-RU" b="1" smtClean="0">
                <a:solidFill>
                  <a:srgbClr val="3333CC"/>
                </a:solidFill>
                <a:latin typeface="Book Antiqua" pitchFamily="18" charset="0"/>
              </a:rPr>
              <a:t>на </a:t>
            </a:r>
            <a:r>
              <a:rPr lang="ru-RU" smtClean="0">
                <a:latin typeface="Book Antiqua" pitchFamily="18" charset="0"/>
              </a:rPr>
              <a:t> 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прогулку.</a:t>
            </a:r>
          </a:p>
        </p:txBody>
      </p:sp>
      <p:pic>
        <p:nvPicPr>
          <p:cNvPr id="15364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10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40265" y="116632"/>
            <a:ext cx="8229600" cy="6032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ЧАСТИ  РЕЧИ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772400" cy="4572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3333CC"/>
                </a:solidFill>
                <a:latin typeface="Book Antiqua" pitchFamily="18" charset="0"/>
              </a:rPr>
              <a:t>ИМЯ СУЩЕСТВИТЕЛЬНОЕ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отвечает на вопросы  </a:t>
            </a:r>
            <a:r>
              <a:rPr lang="ru-RU" sz="2400" i="1" dirty="0" smtClean="0">
                <a:solidFill>
                  <a:srgbClr val="000000"/>
                </a:solidFill>
                <a:latin typeface="Book Antiqua" pitchFamily="18" charset="0"/>
              </a:rPr>
              <a:t>кто?  что?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Обозначает</a:t>
            </a: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3333CC"/>
                </a:solidFill>
                <a:latin typeface="Book Antiqua" pitchFamily="18" charset="0"/>
              </a:rPr>
              <a:t>предмет</a:t>
            </a:r>
            <a:r>
              <a:rPr lang="ru-RU" sz="2400" dirty="0" smtClean="0">
                <a:latin typeface="Book Antiqua" pitchFamily="18" charset="0"/>
              </a:rPr>
              <a:t>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3333CC"/>
                </a:solidFill>
                <a:latin typeface="Book Antiqua" pitchFamily="18" charset="0"/>
              </a:rPr>
              <a:t>ИМЯ ПРИЛАГАТЕЛЬНОЕ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отвечает на вопросы </a:t>
            </a:r>
            <a:r>
              <a:rPr lang="ru-RU" sz="2400" i="1" dirty="0" smtClean="0">
                <a:solidFill>
                  <a:srgbClr val="000000"/>
                </a:solidFill>
                <a:latin typeface="Book Antiqua" pitchFamily="18" charset="0"/>
              </a:rPr>
              <a:t>какой? какая? какое? какие?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 Обозначает</a:t>
            </a: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3333CC"/>
                </a:solidFill>
                <a:latin typeface="Book Antiqua" pitchFamily="18" charset="0"/>
              </a:rPr>
              <a:t>признак предмета</a:t>
            </a:r>
            <a:r>
              <a:rPr lang="ru-RU" sz="2400" dirty="0" smtClean="0">
                <a:latin typeface="Book Antiqua" pitchFamily="18" charset="0"/>
              </a:rPr>
              <a:t>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3333CC"/>
                </a:solidFill>
                <a:latin typeface="Book Antiqua" pitchFamily="18" charset="0"/>
              </a:rPr>
              <a:t>ГЛАГОЛ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отвечает на вопрос </a:t>
            </a:r>
            <a:r>
              <a:rPr lang="ru-RU" sz="2400" i="1" dirty="0" smtClean="0">
                <a:solidFill>
                  <a:srgbClr val="000000"/>
                </a:solidFill>
                <a:latin typeface="Book Antiqua" pitchFamily="18" charset="0"/>
              </a:rPr>
              <a:t>что делать? что сделать?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 Обозначает</a:t>
            </a: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3333CC"/>
                </a:solidFill>
                <a:latin typeface="Book Antiqua" pitchFamily="18" charset="0"/>
              </a:rPr>
              <a:t>действие предмета</a:t>
            </a:r>
            <a:r>
              <a:rPr lang="ru-RU" sz="2400" dirty="0" smtClean="0">
                <a:latin typeface="Book Antiqua" pitchFamily="18" charset="0"/>
              </a:rPr>
              <a:t>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3333CC"/>
                </a:solidFill>
                <a:latin typeface="Book Antiqua" pitchFamily="18" charset="0"/>
              </a:rPr>
              <a:t>МЕСТОИМЕНИЕ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указывает на предметы, но не называет их.</a:t>
            </a:r>
          </a:p>
        </p:txBody>
      </p:sp>
      <p:pic>
        <p:nvPicPr>
          <p:cNvPr id="16388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998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600" y="116632"/>
            <a:ext cx="8229600" cy="831850"/>
          </a:xfrm>
        </p:spPr>
        <p:txBody>
          <a:bodyPr/>
          <a:lstStyle/>
          <a:p>
            <a:pPr algn="ctr" eaLnBrk="1" hangingPunct="1"/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ИМЯ   СУЩЕСТВИТЕЛЬНОЕ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32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smtClean="0">
                <a:latin typeface="Book Antiqua" pitchFamily="18" charset="0"/>
              </a:rPr>
              <a:t> </a:t>
            </a:r>
            <a:r>
              <a:rPr lang="ru-RU" sz="2800" b="1" smtClean="0">
                <a:solidFill>
                  <a:srgbClr val="FF0000"/>
                </a:solidFill>
                <a:latin typeface="Book Antiqua" pitchFamily="18" charset="0"/>
              </a:rPr>
              <a:t>РОД ИМЁН СУЩЕСТВИТЕЛЬНЫХ</a:t>
            </a:r>
          </a:p>
          <a:p>
            <a:pPr algn="ctr" eaLnBrk="1" hangingPunct="1">
              <a:buFontTx/>
              <a:buNone/>
            </a:pPr>
            <a:r>
              <a:rPr lang="ru-RU" sz="2800" smtClean="0">
                <a:solidFill>
                  <a:srgbClr val="3333CC"/>
                </a:solidFill>
                <a:latin typeface="Book Antiqua" pitchFamily="18" charset="0"/>
              </a:rPr>
              <a:t> мужской род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– он    мой – лев</a:t>
            </a:r>
          </a:p>
          <a:p>
            <a:pPr algn="ctr" eaLnBrk="1" hangingPunct="1">
              <a:buFontTx/>
              <a:buNone/>
            </a:pP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smtClean="0">
                <a:solidFill>
                  <a:srgbClr val="3333CC"/>
                </a:solidFill>
                <a:latin typeface="Book Antiqua" pitchFamily="18" charset="0"/>
              </a:rPr>
              <a:t>женский род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– она   моя – кошка</a:t>
            </a:r>
          </a:p>
          <a:p>
            <a:pPr algn="ctr" eaLnBrk="1" hangingPunct="1">
              <a:buFontTx/>
              <a:buNone/>
            </a:pP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smtClean="0">
                <a:solidFill>
                  <a:srgbClr val="3333CC"/>
                </a:solidFill>
                <a:latin typeface="Book Antiqua" pitchFamily="18" charset="0"/>
              </a:rPr>
              <a:t>средний род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– оно   моё – животное</a:t>
            </a:r>
          </a:p>
          <a:p>
            <a:pPr algn="ctr" eaLnBrk="1" hangingPunct="1">
              <a:buFontTx/>
              <a:buNone/>
            </a:pP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b="1" smtClean="0">
                <a:solidFill>
                  <a:srgbClr val="FF0000"/>
                </a:solidFill>
                <a:latin typeface="Book Antiqua" pitchFamily="18" charset="0"/>
              </a:rPr>
              <a:t>ЧИСЛО ИМЁН СУЩЕСТВИТЕЛЬНЫХ</a:t>
            </a:r>
          </a:p>
          <a:p>
            <a:pPr algn="ctr" eaLnBrk="1" hangingPunct="1">
              <a:buFontTx/>
              <a:buNone/>
            </a:pP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smtClean="0">
                <a:solidFill>
                  <a:srgbClr val="3333CC"/>
                </a:solidFill>
                <a:latin typeface="Book Antiqua" pitchFamily="18" charset="0"/>
              </a:rPr>
              <a:t>единственное число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– берёз</a:t>
            </a:r>
            <a:r>
              <a:rPr lang="ru-RU" sz="2800" smtClean="0">
                <a:solidFill>
                  <a:srgbClr val="3333CC"/>
                </a:solidFill>
                <a:latin typeface="Book Antiqua" pitchFamily="18" charset="0"/>
              </a:rPr>
              <a:t>а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, арбуз</a:t>
            </a:r>
          </a:p>
          <a:p>
            <a:pPr algn="ctr" eaLnBrk="1" hangingPunct="1">
              <a:buFontTx/>
              <a:buNone/>
            </a:pP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smtClean="0">
                <a:solidFill>
                  <a:srgbClr val="3333CC"/>
                </a:solidFill>
                <a:latin typeface="Book Antiqua" pitchFamily="18" charset="0"/>
              </a:rPr>
              <a:t>множественное число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– берёз</a:t>
            </a:r>
            <a:r>
              <a:rPr lang="ru-RU" sz="2800" smtClean="0">
                <a:solidFill>
                  <a:srgbClr val="3333CC"/>
                </a:solidFill>
                <a:latin typeface="Book Antiqua" pitchFamily="18" charset="0"/>
              </a:rPr>
              <a:t>ы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, арбуз</a:t>
            </a:r>
            <a:r>
              <a:rPr lang="ru-RU" sz="2800" smtClean="0">
                <a:solidFill>
                  <a:srgbClr val="3333CC"/>
                </a:solidFill>
                <a:latin typeface="Book Antiqua" pitchFamily="18" charset="0"/>
              </a:rPr>
              <a:t>ы</a:t>
            </a:r>
          </a:p>
        </p:txBody>
      </p:sp>
      <p:pic>
        <p:nvPicPr>
          <p:cNvPr id="17412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71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8531"/>
            <a:ext cx="7772400" cy="1257300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ПАДЕЖИ   ИМЁН   СУЩЕСТВИТЕЛЬНЫХ</a:t>
            </a:r>
          </a:p>
        </p:txBody>
      </p:sp>
      <p:graphicFrame>
        <p:nvGraphicFramePr>
          <p:cNvPr id="51271" name="Group 71"/>
          <p:cNvGraphicFramePr>
            <a:graphicFrameLocks noGrp="1"/>
          </p:cNvGraphicFramePr>
          <p:nvPr/>
        </p:nvGraphicFramePr>
        <p:xfrm>
          <a:off x="611188" y="1052513"/>
          <a:ext cx="7921625" cy="5411788"/>
        </p:xfrm>
        <a:graphic>
          <a:graphicData uri="http://schemas.openxmlformats.org/drawingml/2006/table">
            <a:tbl>
              <a:tblPr/>
              <a:tblGrid>
                <a:gridCol w="1381125"/>
                <a:gridCol w="2252662"/>
                <a:gridCol w="1525588"/>
                <a:gridCol w="2762250"/>
              </a:tblGrid>
              <a:tr h="78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Название падежа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Вспомогательные слова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Падежные вопросы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Предлоги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И.  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есть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кто?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что?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Р.  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кого?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чего?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без, возле, до, из, около, от, подле, с, 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Д.  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дать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подойти 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кому?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чему?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к, по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В.  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вижу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кого?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что?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под, за, про, через, в, 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Т.  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доволен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кем?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чем?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за, между, над, под, 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П.  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говорить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о ком?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о чем?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в, о, об, на, при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477" name="Picture 70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721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ТРИ   СКЛОНЕНИЯ   ИМЁН СУЩЕСТВИТЕЛЬНЫХ</a:t>
            </a:r>
          </a:p>
        </p:txBody>
      </p:sp>
      <p:graphicFrame>
        <p:nvGraphicFramePr>
          <p:cNvPr id="52294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913625"/>
              </p:ext>
            </p:extLst>
          </p:nvPr>
        </p:nvGraphicFramePr>
        <p:xfrm>
          <a:off x="899592" y="1981200"/>
          <a:ext cx="7177608" cy="4279901"/>
        </p:xfrm>
        <a:graphic>
          <a:graphicData uri="http://schemas.openxmlformats.org/drawingml/2006/table">
            <a:tbl>
              <a:tblPr/>
              <a:tblGrid>
                <a:gridCol w="1976958"/>
                <a:gridCol w="1733550"/>
                <a:gridCol w="1733550"/>
                <a:gridCol w="1733550"/>
              </a:tblGrid>
              <a:tr h="16826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ПЕРВОЕ СКЛОНЕНИЕ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МУЖСКОЙ РОД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ЖЕНСКИЙ РОД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- А, - Я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ЮНОШ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ДЯД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ПТИЦ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ЗЕМЛ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Я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6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ВТОРОЕ СКЛОНЕНИЕ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МУЖСКОЙ РОД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СРЕДНИЙ РОД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   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- О, - Е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ОТЕЦ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ДЕН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Book Antiqua" pitchFamily="18" charset="0"/>
                        </a:rPr>
                        <a:t>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ЗЕРН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СЧАСТЬ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Е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ТРЕТЬЕ СКЛОНЕНИЕ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ЖЕНСКИЙ РОД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Book Antiqua" pitchFamily="18" charset="0"/>
                        </a:rPr>
                        <a:t>- Ь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ДОЧ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РОЖ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Book Antiqua" pitchFamily="18" charset="0"/>
                        </a:rPr>
                        <a:t>Ь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1" name="Line 50"/>
          <p:cNvSpPr>
            <a:spLocks noChangeShapeType="1"/>
          </p:cNvSpPr>
          <p:nvPr/>
        </p:nvSpPr>
        <p:spPr bwMode="auto">
          <a:xfrm>
            <a:off x="2895600" y="2743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482" name="Line 53"/>
          <p:cNvSpPr>
            <a:spLocks noChangeShapeType="1"/>
          </p:cNvSpPr>
          <p:nvPr/>
        </p:nvSpPr>
        <p:spPr bwMode="auto">
          <a:xfrm flipV="1">
            <a:off x="2895600" y="43434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483" name="Line 63"/>
          <p:cNvSpPr>
            <a:spLocks noChangeShapeType="1"/>
          </p:cNvSpPr>
          <p:nvPr/>
        </p:nvSpPr>
        <p:spPr bwMode="auto">
          <a:xfrm>
            <a:off x="6400800" y="2743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484" name="Line 64"/>
          <p:cNvSpPr>
            <a:spLocks noChangeShapeType="1"/>
          </p:cNvSpPr>
          <p:nvPr/>
        </p:nvSpPr>
        <p:spPr bwMode="auto">
          <a:xfrm>
            <a:off x="6096000" y="4343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19485" name="Picture 71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28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73088" y="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РОД   ИМЁН   ПРИЛАГАТЕЛЬНЫХ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smtClean="0">
                <a:solidFill>
                  <a:srgbClr val="000000"/>
                </a:solidFill>
                <a:latin typeface="Book Antiqua" pitchFamily="18" charset="0"/>
              </a:rPr>
              <a:t>Род имён прилагательных определяется по роду имён существительных, с которыми они употребляются.</a:t>
            </a:r>
          </a:p>
          <a:p>
            <a:pPr algn="ctr" eaLnBrk="1" hangingPunct="1">
              <a:buFontTx/>
              <a:buNone/>
            </a:pPr>
            <a:endParaRPr lang="ru-RU" sz="2400" smtClean="0">
              <a:solidFill>
                <a:srgbClr val="000000"/>
              </a:solidFill>
              <a:latin typeface="Book Antiqua" pitchFamily="18" charset="0"/>
            </a:endParaRPr>
          </a:p>
        </p:txBody>
      </p:sp>
      <p:graphicFrame>
        <p:nvGraphicFramePr>
          <p:cNvPr id="53277" name="Group 29"/>
          <p:cNvGraphicFramePr>
            <a:graphicFrameLocks noGrp="1"/>
          </p:cNvGraphicFramePr>
          <p:nvPr/>
        </p:nvGraphicFramePr>
        <p:xfrm>
          <a:off x="1524000" y="3200400"/>
          <a:ext cx="6096000" cy="3090864"/>
        </p:xfrm>
        <a:graphic>
          <a:graphicData uri="http://schemas.openxmlformats.org/drawingml/2006/table">
            <a:tbl>
              <a:tblPr/>
              <a:tblGrid>
                <a:gridCol w="2743200"/>
                <a:gridCol w="3352800"/>
              </a:tblGrid>
              <a:tr h="1030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Мужской род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Узк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ий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Book Antiqua" pitchFamily="18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переулок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Нов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ый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урок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Женский род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Крупн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ая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 рыба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Древн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яя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Book Antiqua" pitchFamily="18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история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Средний род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Прав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ое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плечо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Красн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ое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 солнце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498" name="Picture 30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30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38163" y="1196975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Гласные буквы</a:t>
            </a:r>
          </a:p>
        </p:txBody>
      </p:sp>
      <p:sp>
        <p:nvSpPr>
          <p:cNvPr id="3075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8163" y="1700213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Согласные звуки</a:t>
            </a:r>
          </a:p>
        </p:txBody>
      </p:sp>
      <p:sp>
        <p:nvSpPr>
          <p:cNvPr id="3076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38163" y="2203450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Фонетический разбор</a:t>
            </a:r>
          </a:p>
          <a:p>
            <a:pPr algn="r" eaLnBrk="0" hangingPunct="0"/>
            <a:r>
              <a:rPr lang="ru-RU" sz="1400">
                <a:latin typeface="Times New Roman" pitchFamily="18" charset="0"/>
              </a:rPr>
              <a:t>слова</a:t>
            </a:r>
          </a:p>
        </p:txBody>
      </p:sp>
      <p:sp>
        <p:nvSpPr>
          <p:cNvPr id="3077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38163" y="2708275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Парные согласные </a:t>
            </a:r>
          </a:p>
          <a:p>
            <a:pPr algn="r" eaLnBrk="0" hangingPunct="0"/>
            <a:r>
              <a:rPr lang="ru-RU" sz="1400">
                <a:latin typeface="Times New Roman" pitchFamily="18" charset="0"/>
              </a:rPr>
              <a:t>на конце слова</a:t>
            </a:r>
          </a:p>
        </p:txBody>
      </p:sp>
      <p:sp>
        <p:nvSpPr>
          <p:cNvPr id="3078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38163" y="3211513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Безударные гласные</a:t>
            </a:r>
          </a:p>
          <a:p>
            <a:pPr algn="r" eaLnBrk="0" hangingPunct="0"/>
            <a:r>
              <a:rPr lang="ru-RU" sz="1400">
                <a:latin typeface="Times New Roman" pitchFamily="18" charset="0"/>
              </a:rPr>
              <a:t>в корне слова</a:t>
            </a:r>
          </a:p>
        </p:txBody>
      </p:sp>
      <p:sp>
        <p:nvSpPr>
          <p:cNvPr id="3079" name="AutoShape 9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538163" y="3716338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Запомни!</a:t>
            </a:r>
          </a:p>
          <a:p>
            <a:pPr algn="r" eaLnBrk="0" hangingPunct="0"/>
            <a:r>
              <a:rPr lang="ru-RU" sz="1400">
                <a:latin typeface="Times New Roman" pitchFamily="18" charset="0"/>
              </a:rPr>
              <a:t>Жи-ши,ча-ща, чу-щу!</a:t>
            </a:r>
          </a:p>
        </p:txBody>
      </p:sp>
      <p:sp>
        <p:nvSpPr>
          <p:cNvPr id="3080" name="AutoShape 10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38163" y="4219575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Прописная буква</a:t>
            </a:r>
          </a:p>
        </p:txBody>
      </p:sp>
      <p:sp>
        <p:nvSpPr>
          <p:cNvPr id="3081" name="AutoShape 1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38163" y="4724400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Состав слова</a:t>
            </a:r>
          </a:p>
        </p:txBody>
      </p:sp>
      <p:sp>
        <p:nvSpPr>
          <p:cNvPr id="3082" name="AutoShape 12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538163" y="5227638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Запомни!</a:t>
            </a:r>
          </a:p>
          <a:p>
            <a:pPr algn="r" eaLnBrk="0" hangingPunct="0"/>
            <a:r>
              <a:rPr lang="ru-RU" sz="1400">
                <a:latin typeface="Times New Roman" pitchFamily="18" charset="0"/>
              </a:rPr>
              <a:t>-чк-, -чн-, -нч-, -нщ-, -рщ- </a:t>
            </a:r>
          </a:p>
        </p:txBody>
      </p:sp>
      <p:sp>
        <p:nvSpPr>
          <p:cNvPr id="3083" name="AutoShape 1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38163" y="5734050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Правописание приставок</a:t>
            </a:r>
          </a:p>
        </p:txBody>
      </p:sp>
      <p:sp>
        <p:nvSpPr>
          <p:cNvPr id="3084" name="AutoShape 14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3275013" y="1701800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Приставки и предлоги</a:t>
            </a:r>
          </a:p>
        </p:txBody>
      </p:sp>
      <p:sp>
        <p:nvSpPr>
          <p:cNvPr id="3085" name="AutoShape 15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3276600" y="2205038"/>
            <a:ext cx="2592388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Части речи</a:t>
            </a:r>
          </a:p>
        </p:txBody>
      </p:sp>
      <p:sp>
        <p:nvSpPr>
          <p:cNvPr id="3086" name="AutoShape 16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3276600" y="2709863"/>
            <a:ext cx="2592388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Имя существительное</a:t>
            </a:r>
          </a:p>
        </p:txBody>
      </p:sp>
      <p:sp>
        <p:nvSpPr>
          <p:cNvPr id="3087" name="AutoShape 1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3276600" y="3213100"/>
            <a:ext cx="2592388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Падежи</a:t>
            </a:r>
          </a:p>
          <a:p>
            <a:pPr algn="r" eaLnBrk="0" hangingPunct="0"/>
            <a:r>
              <a:rPr lang="ru-RU" sz="1400">
                <a:latin typeface="Times New Roman" pitchFamily="18" charset="0"/>
              </a:rPr>
              <a:t>имён существительных</a:t>
            </a:r>
          </a:p>
        </p:txBody>
      </p:sp>
      <p:sp>
        <p:nvSpPr>
          <p:cNvPr id="3088" name="AutoShape 18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3276600" y="3717925"/>
            <a:ext cx="2592388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Три склонения</a:t>
            </a:r>
          </a:p>
          <a:p>
            <a:pPr algn="r" eaLnBrk="0" hangingPunct="0"/>
            <a:r>
              <a:rPr lang="ru-RU" sz="1400">
                <a:latin typeface="Times New Roman" pitchFamily="18" charset="0"/>
              </a:rPr>
              <a:t>имён существительных</a:t>
            </a:r>
          </a:p>
        </p:txBody>
      </p:sp>
      <p:sp>
        <p:nvSpPr>
          <p:cNvPr id="3089" name="AutoShape 1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3276600" y="4221163"/>
            <a:ext cx="2592388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Род</a:t>
            </a:r>
          </a:p>
          <a:p>
            <a:pPr algn="r" eaLnBrk="0" hangingPunct="0"/>
            <a:r>
              <a:rPr lang="ru-RU" sz="1400">
                <a:latin typeface="Times New Roman" pitchFamily="18" charset="0"/>
              </a:rPr>
              <a:t>имён прилагательных</a:t>
            </a:r>
          </a:p>
        </p:txBody>
      </p:sp>
      <p:sp>
        <p:nvSpPr>
          <p:cNvPr id="3090" name="AutoShape 20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3276600" y="4725988"/>
            <a:ext cx="2592388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Число</a:t>
            </a:r>
          </a:p>
          <a:p>
            <a:pPr algn="r" eaLnBrk="0" hangingPunct="0"/>
            <a:r>
              <a:rPr lang="ru-RU" sz="1400">
                <a:latin typeface="Times New Roman" pitchFamily="18" charset="0"/>
              </a:rPr>
              <a:t>имён прилагательных</a:t>
            </a:r>
          </a:p>
        </p:txBody>
      </p:sp>
      <p:sp>
        <p:nvSpPr>
          <p:cNvPr id="3091" name="AutoShap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3276600" y="5229225"/>
            <a:ext cx="2592388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Неопределённая форма </a:t>
            </a:r>
          </a:p>
          <a:p>
            <a:pPr algn="r" eaLnBrk="0" hangingPunct="0"/>
            <a:r>
              <a:rPr lang="ru-RU" sz="1400">
                <a:latin typeface="Times New Roman" pitchFamily="18" charset="0"/>
              </a:rPr>
              <a:t>глагола</a:t>
            </a:r>
          </a:p>
        </p:txBody>
      </p:sp>
      <p:sp>
        <p:nvSpPr>
          <p:cNvPr id="3092" name="AutoShape 22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6011863" y="1196975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Изменение глаголов</a:t>
            </a:r>
          </a:p>
          <a:p>
            <a:pPr algn="r" eaLnBrk="0" hangingPunct="0"/>
            <a:r>
              <a:rPr lang="ru-RU" sz="1400">
                <a:latin typeface="Times New Roman" pitchFamily="18" charset="0"/>
              </a:rPr>
              <a:t>по временам</a:t>
            </a:r>
          </a:p>
        </p:txBody>
      </p:sp>
      <p:sp>
        <p:nvSpPr>
          <p:cNvPr id="3093" name="AutoShape 23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6011863" y="1701800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Изменение глаголов</a:t>
            </a:r>
          </a:p>
          <a:p>
            <a:pPr algn="r" eaLnBrk="0" hangingPunct="0"/>
            <a:r>
              <a:rPr lang="ru-RU" sz="1400">
                <a:latin typeface="Times New Roman" pitchFamily="18" charset="0"/>
              </a:rPr>
              <a:t>по числам и лицам</a:t>
            </a:r>
          </a:p>
        </p:txBody>
      </p:sp>
      <p:sp>
        <p:nvSpPr>
          <p:cNvPr id="3094" name="AutoShape 24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6011863" y="2205038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Спряжение глаголов</a:t>
            </a:r>
          </a:p>
        </p:txBody>
      </p:sp>
      <p:sp>
        <p:nvSpPr>
          <p:cNvPr id="3095" name="AutoShape 25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6011863" y="2709863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Личные окончания</a:t>
            </a:r>
          </a:p>
          <a:p>
            <a:pPr algn="r" eaLnBrk="0" hangingPunct="0"/>
            <a:r>
              <a:rPr lang="ru-RU" sz="1400">
                <a:latin typeface="Times New Roman" pitchFamily="18" charset="0"/>
              </a:rPr>
              <a:t>глаголов</a:t>
            </a:r>
          </a:p>
        </p:txBody>
      </p:sp>
      <p:sp>
        <p:nvSpPr>
          <p:cNvPr id="3096" name="AutoShape 26">
            <a:hlinkClick r:id="rId24" action="ppaction://hlinksldjump"/>
          </p:cNvPr>
          <p:cNvSpPr>
            <a:spLocks noChangeArrowheads="1"/>
          </p:cNvSpPr>
          <p:nvPr/>
        </p:nvSpPr>
        <p:spPr bwMode="auto">
          <a:xfrm>
            <a:off x="6011863" y="3213100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Местоимение</a:t>
            </a:r>
          </a:p>
        </p:txBody>
      </p:sp>
      <p:sp>
        <p:nvSpPr>
          <p:cNvPr id="3097" name="AutoShape 27">
            <a:hlinkClick r:id="rId25" action="ppaction://hlinksldjump"/>
          </p:cNvPr>
          <p:cNvSpPr>
            <a:spLocks noChangeArrowheads="1"/>
          </p:cNvSpPr>
          <p:nvPr/>
        </p:nvSpPr>
        <p:spPr bwMode="auto">
          <a:xfrm>
            <a:off x="6011863" y="4221163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Наречие</a:t>
            </a:r>
          </a:p>
        </p:txBody>
      </p:sp>
      <p:sp>
        <p:nvSpPr>
          <p:cNvPr id="3098" name="AutoShape 28">
            <a:hlinkClick r:id="rId26" action="ppaction://hlinksldjump"/>
          </p:cNvPr>
          <p:cNvSpPr>
            <a:spLocks noChangeArrowheads="1"/>
          </p:cNvSpPr>
          <p:nvPr/>
        </p:nvSpPr>
        <p:spPr bwMode="auto">
          <a:xfrm>
            <a:off x="6011863" y="3717925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Имя числительное</a:t>
            </a:r>
          </a:p>
        </p:txBody>
      </p:sp>
      <p:sp>
        <p:nvSpPr>
          <p:cNvPr id="3099" name="AutoShape 2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011863" y="4725988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Союз</a:t>
            </a:r>
          </a:p>
        </p:txBody>
      </p:sp>
      <p:sp>
        <p:nvSpPr>
          <p:cNvPr id="3100" name="AutoShape 3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011863" y="5229225"/>
            <a:ext cx="2592387" cy="5048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Виды предложений</a:t>
            </a:r>
          </a:p>
        </p:txBody>
      </p:sp>
      <p:sp>
        <p:nvSpPr>
          <p:cNvPr id="3101" name="AutoShape 3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010275" y="5732463"/>
            <a:ext cx="2592388" cy="506412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eaLnBrk="0" hangingPunct="0"/>
            <a:r>
              <a:rPr lang="ru-RU" sz="1400">
                <a:latin typeface="Times New Roman" pitchFamily="18" charset="0"/>
              </a:rPr>
              <a:t>Члены предложений</a:t>
            </a:r>
          </a:p>
        </p:txBody>
      </p:sp>
      <p:pic>
        <p:nvPicPr>
          <p:cNvPr id="3102" name="Picture 42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1270000"/>
            <a:ext cx="363538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3" name="Picture 43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1773238"/>
            <a:ext cx="363538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Picture 44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2278063"/>
            <a:ext cx="363538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45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2781300"/>
            <a:ext cx="363538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6" name="Picture 46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3286125"/>
            <a:ext cx="363538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7" name="Picture 47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3789363"/>
            <a:ext cx="363538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8" name="Picture 48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4294188"/>
            <a:ext cx="363538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9" name="Picture 49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4797425"/>
            <a:ext cx="363538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0" name="Picture 50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5302250"/>
            <a:ext cx="363538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1" name="Picture 51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5805488"/>
            <a:ext cx="363538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Picture 52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266825"/>
            <a:ext cx="363537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3" name="Picture 53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770063"/>
            <a:ext cx="363537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4" name="Picture 54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2274888"/>
            <a:ext cx="363537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5" name="Picture 55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2778125"/>
            <a:ext cx="363537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6" name="Picture 56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3282950"/>
            <a:ext cx="363537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7" name="Picture 57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3786188"/>
            <a:ext cx="363537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8" name="Picture 58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4291013"/>
            <a:ext cx="363537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9" name="Picture 59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4794250"/>
            <a:ext cx="363537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0" name="Picture 60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5299075"/>
            <a:ext cx="363537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1" name="Picture 62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805488"/>
            <a:ext cx="363538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2" name="Picture 63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1771650"/>
            <a:ext cx="363538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3" name="Picture 64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2276475"/>
            <a:ext cx="363538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4" name="Picture 65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2779713"/>
            <a:ext cx="363538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5" name="Picture 66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3284538"/>
            <a:ext cx="363538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6" name="Picture 67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3787775"/>
            <a:ext cx="363538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7" name="Picture 68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4292600"/>
            <a:ext cx="363538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8" name="Picture 69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4795838"/>
            <a:ext cx="363538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9" name="Picture 70" descr="021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5300663"/>
            <a:ext cx="363538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66FF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30" name="Rectangle 71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649288"/>
          </a:xfrm>
          <a:noFill/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9966FF"/>
                </a:solidFill>
                <a:latin typeface="Monotype Corsiva" pitchFamily="66" charset="0"/>
              </a:rPr>
              <a:t>СОДЕРЖАНИЕ</a:t>
            </a:r>
          </a:p>
        </p:txBody>
      </p:sp>
    </p:spTree>
    <p:extLst>
      <p:ext uri="{BB962C8B-B14F-4D97-AF65-F5344CB8AC3E}">
        <p14:creationId xmlns:p14="http://schemas.microsoft.com/office/powerpoint/2010/main" val="384256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3088" y="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ЧИСЛО   ИМЁН   ПРИЛАГАТЕЛЬНЫХ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>
                <a:latin typeface="Book Antiqua" pitchFamily="18" charset="0"/>
              </a:rPr>
              <a:t> </a:t>
            </a:r>
            <a:r>
              <a:rPr lang="ru-RU" sz="2000" smtClean="0">
                <a:solidFill>
                  <a:srgbClr val="000000"/>
                </a:solidFill>
                <a:latin typeface="Book Antiqua" pitchFamily="18" charset="0"/>
              </a:rPr>
              <a:t>Число имён прилагательных определяется по числу имени существительного, с которым оно употреблено</a:t>
            </a:r>
          </a:p>
        </p:txBody>
      </p:sp>
      <p:graphicFrame>
        <p:nvGraphicFramePr>
          <p:cNvPr id="54351" name="Group 79"/>
          <p:cNvGraphicFramePr>
            <a:graphicFrameLocks noGrp="1"/>
          </p:cNvGraphicFramePr>
          <p:nvPr/>
        </p:nvGraphicFramePr>
        <p:xfrm>
          <a:off x="1066800" y="3048000"/>
          <a:ext cx="7162800" cy="3170237"/>
        </p:xfrm>
        <a:graphic>
          <a:graphicData uri="http://schemas.openxmlformats.org/drawingml/2006/table">
            <a:tbl>
              <a:tblPr/>
              <a:tblGrid>
                <a:gridCol w="1600200"/>
                <a:gridCol w="2743200"/>
                <a:gridCol w="2819400"/>
              </a:tblGrid>
              <a:tr h="884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     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Число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Род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  Единственное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  Множественное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Мужской род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спел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ый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плод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высок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ий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потолок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спел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ые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плоды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высок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ие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потолки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Женский род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газов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ая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плита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син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яя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блузка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газов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ые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плиты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син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ие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блузки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Средний род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коротк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ое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расстояние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летн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ее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платье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коротк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ие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расстояния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летн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</a:rPr>
                        <a:t>ие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платья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0" name="Line 51"/>
          <p:cNvSpPr>
            <a:spLocks noChangeShapeType="1"/>
          </p:cNvSpPr>
          <p:nvPr/>
        </p:nvSpPr>
        <p:spPr bwMode="auto">
          <a:xfrm>
            <a:off x="1066800" y="30480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21531" name="Picture 80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454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57745" y="1108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НЕОПРЕДЕЛЁННАЯ   ФОРМА   ГЛАГОЛА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latin typeface="Book Antiqua" pitchFamily="18" charset="0"/>
              </a:rPr>
              <a:t> 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Глаголы бывают</a:t>
            </a: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 совершенного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и </a:t>
            </a: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несовершенного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вида.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Совершенный вид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– действие уже сделано, закончено, то есть совершенно.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b="1" i="1" smtClean="0">
                <a:solidFill>
                  <a:srgbClr val="000000"/>
                </a:solidFill>
                <a:latin typeface="Book Antiqua" pitchFamily="18" charset="0"/>
              </a:rPr>
              <a:t>Что сделал?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-  написал, выучил.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Несовершенный вид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– действие еще незакончено.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b="1" i="1" smtClean="0">
                <a:solidFill>
                  <a:srgbClr val="000000"/>
                </a:solidFill>
                <a:latin typeface="Book Antiqua" pitchFamily="18" charset="0"/>
              </a:rPr>
              <a:t>Что делает?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– пишет, учит.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 ЗАПОМНИ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. Частица</a:t>
            </a: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 не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с глаголами пишется всегда отдельно: </a:t>
            </a: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Не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 выучил.</a:t>
            </a:r>
          </a:p>
        </p:txBody>
      </p:sp>
      <p:pic>
        <p:nvPicPr>
          <p:cNvPr id="22532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868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1" y="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ИЗМЕНЕНИЕ  ГЛАГОЛОВ  ПО ВРЕМЕНАМ</a:t>
            </a:r>
          </a:p>
        </p:txBody>
      </p:sp>
      <p:graphicFrame>
        <p:nvGraphicFramePr>
          <p:cNvPr id="56382" name="Group 62"/>
          <p:cNvGraphicFramePr>
            <a:graphicFrameLocks noGrp="1"/>
          </p:cNvGraphicFramePr>
          <p:nvPr/>
        </p:nvGraphicFramePr>
        <p:xfrm>
          <a:off x="609600" y="1905000"/>
          <a:ext cx="7924800" cy="4343401"/>
        </p:xfrm>
        <a:graphic>
          <a:graphicData uri="http://schemas.openxmlformats.org/drawingml/2006/table">
            <a:tbl>
              <a:tblPr/>
              <a:tblGrid>
                <a:gridCol w="2590800"/>
                <a:gridCol w="2819400"/>
                <a:gridCol w="2514600"/>
              </a:tblGrid>
              <a:tr h="1319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Настоящее время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Что делает?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смотрит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пилит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рисует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8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Прошедшее время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Что делал?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Что сделал?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смотрел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пилил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рисовал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Будущее время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Что будет делать?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Что сделал?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будет смотреть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посмотрит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будет рисовать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нарисует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3573" name="Picture 63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549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7708" y="-2774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ИЗМЕНЕНИЕ   ГЛАГОЛОВ   ПО   ЧИСЛАМ   И   ЛИЦАМ</a:t>
            </a:r>
          </a:p>
        </p:txBody>
      </p:sp>
      <p:graphicFrame>
        <p:nvGraphicFramePr>
          <p:cNvPr id="57404" name="Group 60"/>
          <p:cNvGraphicFramePr>
            <a:graphicFrameLocks noGrp="1"/>
          </p:cNvGraphicFramePr>
          <p:nvPr/>
        </p:nvGraphicFramePr>
        <p:xfrm>
          <a:off x="609600" y="2209800"/>
          <a:ext cx="7696200" cy="3886200"/>
        </p:xfrm>
        <a:graphic>
          <a:graphicData uri="http://schemas.openxmlformats.org/drawingml/2006/table">
            <a:tbl>
              <a:tblPr/>
              <a:tblGrid>
                <a:gridCol w="2438400"/>
                <a:gridCol w="1600200"/>
                <a:gridCol w="1600200"/>
                <a:gridCol w="20574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      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Лицо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Число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1 – е  лицо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2 – е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лицо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3 – е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лицо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Единственное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Работ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аю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отдыха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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Ты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Работа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ешь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отдыха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Он, она,оно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  работа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отдыха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Множественное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Мы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Работа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ем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отдыха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Вы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Работа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ете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отдыха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Они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Работа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ют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отдыха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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Book Antiqu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01" name="Line 61"/>
          <p:cNvSpPr>
            <a:spLocks noChangeShapeType="1"/>
          </p:cNvSpPr>
          <p:nvPr/>
        </p:nvSpPr>
        <p:spPr bwMode="auto">
          <a:xfrm>
            <a:off x="685800" y="2286000"/>
            <a:ext cx="2362200" cy="1066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24602" name="Picture 62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718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73801" y="116632"/>
            <a:ext cx="8229600" cy="679450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СПРЯЖЕНИЕ   ГЛАГОЛОВ</a:t>
            </a:r>
          </a:p>
        </p:txBody>
      </p:sp>
      <p:graphicFrame>
        <p:nvGraphicFramePr>
          <p:cNvPr id="58398" name="Group 30"/>
          <p:cNvGraphicFramePr>
            <a:graphicFrameLocks noGrp="1"/>
          </p:cNvGraphicFramePr>
          <p:nvPr/>
        </p:nvGraphicFramePr>
        <p:xfrm>
          <a:off x="838200" y="2133600"/>
          <a:ext cx="7239000" cy="4038600"/>
        </p:xfrm>
        <a:graphic>
          <a:graphicData uri="http://schemas.openxmlformats.org/drawingml/2006/table">
            <a:tbl>
              <a:tblPr/>
              <a:tblGrid>
                <a:gridCol w="3505200"/>
                <a:gridCol w="37338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I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спряжение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II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спряжение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Все глаголы на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–еть, -ать, оть,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 -уть, -ть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(кроме 11 глаголов исключений), а также глаголы на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–ить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: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брить, зиждиться, стелить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Глаголы на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–ить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(в неопределенной форме), а также 11 глаголов: гнать, дышать, держать, зависеть.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Видеть, слышать и  обидеть.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А ещё терпеть, вертеть,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Ненавидеть и смотреть.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5614" name="Picture 31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922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3088" y="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ЛИЧНЫЕ  ОКОНЧАНИЯ  ГЛАГОЛОВ</a:t>
            </a:r>
          </a:p>
        </p:txBody>
      </p:sp>
      <p:graphicFrame>
        <p:nvGraphicFramePr>
          <p:cNvPr id="59448" name="Group 56"/>
          <p:cNvGraphicFramePr>
            <a:graphicFrameLocks noGrp="1"/>
          </p:cNvGraphicFramePr>
          <p:nvPr/>
        </p:nvGraphicFramePr>
        <p:xfrm>
          <a:off x="609600" y="2209800"/>
          <a:ext cx="7772400" cy="3657600"/>
        </p:xfrm>
        <a:graphic>
          <a:graphicData uri="http://schemas.openxmlformats.org/drawingml/2006/table">
            <a:tbl>
              <a:tblPr/>
              <a:tblGrid>
                <a:gridCol w="3962400"/>
                <a:gridCol w="3810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I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спряжение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II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спряжение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ед. ч.           мн. ч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ед. ч.        мн. ч.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- У (- Ю)   - ЕМ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- ЕШЬ       - ЕТЕ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- ЕТ           - УТ (-ЮТ)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 - У (Ю)    - ИМ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 - ИШЬ     - ИТЕ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 - ИТ         - АТ (-ЯТ)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43" name="Line 52"/>
          <p:cNvSpPr>
            <a:spLocks noChangeShapeType="1"/>
          </p:cNvSpPr>
          <p:nvPr/>
        </p:nvSpPr>
        <p:spPr bwMode="auto">
          <a:xfrm>
            <a:off x="6172200" y="28956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44" name="Line 59"/>
          <p:cNvSpPr>
            <a:spLocks noChangeShapeType="1"/>
          </p:cNvSpPr>
          <p:nvPr/>
        </p:nvSpPr>
        <p:spPr bwMode="auto">
          <a:xfrm>
            <a:off x="2362200" y="28956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26645" name="Picture 60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509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772400" cy="990600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МЕСТОИМЕНИЕ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000000"/>
                </a:solidFill>
                <a:latin typeface="Book Antiqua" pitchFamily="18" charset="0"/>
              </a:rPr>
              <a:t>Местоимения указывают на предметы, признаки и качества, но не называют их.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latin typeface="Book Antiqua" pitchFamily="18" charset="0"/>
              </a:rPr>
              <a:t> </a:t>
            </a:r>
            <a:r>
              <a:rPr lang="ru-RU" sz="2000" b="1" smtClean="0">
                <a:solidFill>
                  <a:srgbClr val="3333CC"/>
                </a:solidFill>
                <a:latin typeface="Book Antiqua" pitchFamily="18" charset="0"/>
              </a:rPr>
              <a:t>Личные местоимения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latin typeface="Book Antiqua" pitchFamily="18" charset="0"/>
              </a:rPr>
              <a:t> </a:t>
            </a:r>
            <a:r>
              <a:rPr lang="ru-RU" sz="2000" b="1" smtClean="0">
                <a:solidFill>
                  <a:srgbClr val="000000"/>
                </a:solidFill>
                <a:latin typeface="Book Antiqua" pitchFamily="18" charset="0"/>
              </a:rPr>
              <a:t>я, мы, ты, вы, он, она, оно, они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latin typeface="Book Antiqua" pitchFamily="18" charset="0"/>
              </a:rPr>
              <a:t> </a:t>
            </a:r>
            <a:r>
              <a:rPr lang="ru-RU" sz="2000" b="1" smtClean="0">
                <a:solidFill>
                  <a:srgbClr val="3333CC"/>
                </a:solidFill>
                <a:latin typeface="Book Antiqua" pitchFamily="18" charset="0"/>
              </a:rPr>
              <a:t>Указательные местоимения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latin typeface="Book Antiqua" pitchFamily="18" charset="0"/>
              </a:rPr>
              <a:t> </a:t>
            </a:r>
            <a:r>
              <a:rPr lang="ru-RU" sz="2000" b="1" smtClean="0">
                <a:solidFill>
                  <a:srgbClr val="000000"/>
                </a:solidFill>
                <a:latin typeface="Book Antiqua" pitchFamily="18" charset="0"/>
              </a:rPr>
              <a:t>этот, это, эта, эти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latin typeface="Book Antiqua" pitchFamily="18" charset="0"/>
              </a:rPr>
              <a:t> </a:t>
            </a:r>
            <a:r>
              <a:rPr lang="ru-RU" sz="2000" b="1" smtClean="0">
                <a:solidFill>
                  <a:srgbClr val="3333CC"/>
                </a:solidFill>
                <a:latin typeface="Book Antiqua" pitchFamily="18" charset="0"/>
              </a:rPr>
              <a:t>Вопросительные местоимения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latin typeface="Book Antiqua" pitchFamily="18" charset="0"/>
              </a:rPr>
              <a:t> </a:t>
            </a:r>
            <a:r>
              <a:rPr lang="ru-RU" sz="2000" b="1" smtClean="0">
                <a:solidFill>
                  <a:srgbClr val="000000"/>
                </a:solidFill>
                <a:latin typeface="Book Antiqua" pitchFamily="18" charset="0"/>
              </a:rPr>
              <a:t>кто, что, какой, который, чей, сколько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latin typeface="Book Antiqua" pitchFamily="18" charset="0"/>
              </a:rPr>
              <a:t> </a:t>
            </a:r>
            <a:r>
              <a:rPr lang="ru-RU" sz="2000" b="1" smtClean="0">
                <a:solidFill>
                  <a:srgbClr val="3333CC"/>
                </a:solidFill>
                <a:latin typeface="Book Antiqua" pitchFamily="18" charset="0"/>
              </a:rPr>
              <a:t>Отрицательные местоимения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latin typeface="Book Antiqua" pitchFamily="18" charset="0"/>
              </a:rPr>
              <a:t> </a:t>
            </a:r>
            <a:r>
              <a:rPr lang="ru-RU" sz="2000" b="1" smtClean="0">
                <a:solidFill>
                  <a:srgbClr val="000000"/>
                </a:solidFill>
                <a:latin typeface="Book Antiqua" pitchFamily="18" charset="0"/>
              </a:rPr>
              <a:t>никто, ничто, никакой, ничей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latin typeface="Book Antiqua" pitchFamily="18" charset="0"/>
              </a:rPr>
              <a:t> </a:t>
            </a:r>
            <a:r>
              <a:rPr lang="ru-RU" sz="2000" b="1" smtClean="0">
                <a:solidFill>
                  <a:srgbClr val="3333CC"/>
                </a:solidFill>
                <a:latin typeface="Book Antiqua" pitchFamily="18" charset="0"/>
              </a:rPr>
              <a:t>Неопределенные местоимения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latin typeface="Book Antiqua" pitchFamily="18" charset="0"/>
              </a:rPr>
              <a:t> </a:t>
            </a:r>
            <a:r>
              <a:rPr lang="ru-RU" sz="2000" b="1" smtClean="0">
                <a:solidFill>
                  <a:srgbClr val="000000"/>
                </a:solidFill>
                <a:latin typeface="Book Antiqua" pitchFamily="18" charset="0"/>
              </a:rPr>
              <a:t>кто-то, что-то, кто-нибудь, что-нибудь,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b="1" smtClean="0">
                <a:solidFill>
                  <a:srgbClr val="000000"/>
                </a:solidFill>
                <a:latin typeface="Book Antiqua" pitchFamily="18" charset="0"/>
              </a:rPr>
              <a:t> кое-что, кое-кто</a:t>
            </a:r>
          </a:p>
        </p:txBody>
      </p:sp>
      <p:pic>
        <p:nvPicPr>
          <p:cNvPr id="27652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931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116632"/>
            <a:ext cx="8229600" cy="6032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ИМЯ ЧИСЛИТЕЛЬНОЕ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000" smtClean="0">
                <a:solidFill>
                  <a:srgbClr val="000000"/>
                </a:solidFill>
                <a:latin typeface="Book Antiqua" pitchFamily="18" charset="0"/>
              </a:rPr>
              <a:t>Имена числительные обозначают количество или порядок предметов при счете.</a:t>
            </a:r>
          </a:p>
          <a:p>
            <a:pPr algn="ctr" eaLnBrk="1" hangingPunct="1">
              <a:buFontTx/>
              <a:buNone/>
            </a:pPr>
            <a:r>
              <a:rPr lang="ru-RU" sz="2000" b="1" smtClean="0">
                <a:solidFill>
                  <a:srgbClr val="3333CC"/>
                </a:solidFill>
                <a:latin typeface="Book Antiqua" pitchFamily="18" charset="0"/>
              </a:rPr>
              <a:t>Числительные</a:t>
            </a:r>
          </a:p>
          <a:p>
            <a:pPr algn="ctr" eaLnBrk="1" hangingPunct="1">
              <a:buFontTx/>
              <a:buNone/>
            </a:pPr>
            <a:endParaRPr lang="ru-RU" sz="1800" b="1" smtClean="0">
              <a:solidFill>
                <a:srgbClr val="3333CC"/>
              </a:solidFill>
              <a:latin typeface="Book Antiqua" pitchFamily="18" charset="0"/>
            </a:endParaRPr>
          </a:p>
          <a:p>
            <a:pPr algn="ctr" eaLnBrk="1" hangingPunct="1">
              <a:buFontTx/>
              <a:buNone/>
            </a:pPr>
            <a:endParaRPr lang="ru-RU" sz="1800" b="1" smtClean="0">
              <a:solidFill>
                <a:srgbClr val="3333CC"/>
              </a:solidFill>
              <a:latin typeface="Book Antiqua" pitchFamily="18" charset="0"/>
            </a:endParaRP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rgbClr val="3333CC"/>
                </a:solidFill>
                <a:latin typeface="Book Antiqua" pitchFamily="18" charset="0"/>
              </a:rPr>
              <a:t>Количественные</a:t>
            </a:r>
            <a:r>
              <a:rPr lang="ru-RU" sz="1800" smtClean="0">
                <a:latin typeface="Book Antiqua" pitchFamily="18" charset="0"/>
              </a:rPr>
              <a:t> </a:t>
            </a:r>
            <a:r>
              <a:rPr lang="ru-RU" sz="1800" smtClean="0">
                <a:solidFill>
                  <a:srgbClr val="000000"/>
                </a:solidFill>
                <a:latin typeface="Book Antiqua" pitchFamily="18" charset="0"/>
              </a:rPr>
              <a:t>(пять книг</a:t>
            </a:r>
            <a:r>
              <a:rPr lang="ru-RU" sz="1800" smtClean="0">
                <a:latin typeface="Book Antiqua" pitchFamily="18" charset="0"/>
              </a:rPr>
              <a:t>)              </a:t>
            </a:r>
            <a:r>
              <a:rPr lang="ru-RU" sz="1800" smtClean="0">
                <a:solidFill>
                  <a:srgbClr val="3333CC"/>
                </a:solidFill>
                <a:latin typeface="Book Antiqua" pitchFamily="18" charset="0"/>
              </a:rPr>
              <a:t> Порядковые</a:t>
            </a:r>
            <a:r>
              <a:rPr lang="ru-RU" sz="1800" smtClean="0">
                <a:latin typeface="Book Antiqua" pitchFamily="18" charset="0"/>
              </a:rPr>
              <a:t> </a:t>
            </a:r>
            <a:r>
              <a:rPr lang="ru-RU" sz="1800" smtClean="0">
                <a:solidFill>
                  <a:srgbClr val="000000"/>
                </a:solidFill>
                <a:latin typeface="Book Antiqua" pitchFamily="18" charset="0"/>
              </a:rPr>
              <a:t>(пятый этаж</a:t>
            </a:r>
            <a:r>
              <a:rPr lang="ru-RU" sz="1800" smtClean="0">
                <a:latin typeface="Book Antiqua" pitchFamily="18" charset="0"/>
              </a:rPr>
              <a:t>)</a:t>
            </a:r>
          </a:p>
          <a:p>
            <a:pPr eaLnBrk="1" hangingPunct="1">
              <a:buFontTx/>
              <a:buNone/>
            </a:pPr>
            <a:endParaRPr lang="ru-RU" sz="1800" smtClean="0">
              <a:latin typeface="Book Antiqua" pitchFamily="18" charset="0"/>
            </a:endParaRPr>
          </a:p>
          <a:p>
            <a:pPr eaLnBrk="1" hangingPunct="1">
              <a:buFontTx/>
              <a:buNone/>
            </a:pPr>
            <a:endParaRPr lang="ru-RU" sz="1800" smtClean="0">
              <a:latin typeface="Book Antiqua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000" b="1" smtClean="0">
                <a:solidFill>
                  <a:srgbClr val="3333CC"/>
                </a:solidFill>
                <a:latin typeface="Book Antiqua" pitchFamily="18" charset="0"/>
              </a:rPr>
              <a:t>Числительные </a:t>
            </a:r>
          </a:p>
          <a:p>
            <a:pPr algn="ctr" eaLnBrk="1" hangingPunct="1">
              <a:buFontTx/>
              <a:buNone/>
            </a:pPr>
            <a:endParaRPr lang="ru-RU" sz="2000" b="1" smtClean="0">
              <a:solidFill>
                <a:srgbClr val="3333CC"/>
              </a:solidFill>
              <a:latin typeface="Book Antiqua" pitchFamily="18" charset="0"/>
            </a:endParaRPr>
          </a:p>
          <a:p>
            <a:pPr eaLnBrk="1" hangingPunct="1">
              <a:buFontTx/>
              <a:buNone/>
            </a:pPr>
            <a:endParaRPr lang="ru-RU" sz="1600" b="1" smtClean="0">
              <a:solidFill>
                <a:srgbClr val="3333CC"/>
              </a:solidFill>
              <a:latin typeface="Book Antiqua" pitchFamily="18" charset="0"/>
            </a:endParaRP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rgbClr val="3333CC"/>
                </a:solidFill>
                <a:latin typeface="Book Antiqua" pitchFamily="18" charset="0"/>
              </a:rPr>
              <a:t>Простые </a:t>
            </a:r>
            <a:r>
              <a:rPr lang="ru-RU" sz="1800" smtClean="0">
                <a:latin typeface="Book Antiqua" pitchFamily="18" charset="0"/>
              </a:rPr>
              <a:t>        </a:t>
            </a:r>
            <a:r>
              <a:rPr lang="ru-RU" sz="1800" smtClean="0">
                <a:solidFill>
                  <a:srgbClr val="3333CC"/>
                </a:solidFill>
                <a:latin typeface="Book Antiqua" pitchFamily="18" charset="0"/>
              </a:rPr>
              <a:t> Сложные </a:t>
            </a:r>
            <a:r>
              <a:rPr lang="ru-RU" sz="1800" smtClean="0">
                <a:latin typeface="Book Antiqua" pitchFamily="18" charset="0"/>
              </a:rPr>
              <a:t>           </a:t>
            </a:r>
            <a:r>
              <a:rPr lang="ru-RU" sz="1800" smtClean="0">
                <a:solidFill>
                  <a:srgbClr val="3333CC"/>
                </a:solidFill>
                <a:latin typeface="Book Antiqua" pitchFamily="18" charset="0"/>
              </a:rPr>
              <a:t>Составные  </a:t>
            </a:r>
            <a:r>
              <a:rPr lang="ru-RU" sz="1800" smtClean="0">
                <a:latin typeface="Book Antiqua" pitchFamily="18" charset="0"/>
              </a:rPr>
              <a:t>            </a:t>
            </a:r>
            <a:r>
              <a:rPr lang="ru-RU" sz="1800" smtClean="0">
                <a:solidFill>
                  <a:srgbClr val="3333CC"/>
                </a:solidFill>
                <a:latin typeface="Book Antiqua" pitchFamily="18" charset="0"/>
              </a:rPr>
              <a:t>Дробные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rgbClr val="000000"/>
                </a:solidFill>
                <a:latin typeface="Book Antiqua" pitchFamily="18" charset="0"/>
              </a:rPr>
              <a:t>(семь)           (тридцать)          (тридцать два)         (три пятых)</a:t>
            </a:r>
          </a:p>
        </p:txBody>
      </p:sp>
      <p:sp>
        <p:nvSpPr>
          <p:cNvPr id="28676" name="Line 26"/>
          <p:cNvSpPr>
            <a:spLocks noChangeShapeType="1"/>
          </p:cNvSpPr>
          <p:nvPr/>
        </p:nvSpPr>
        <p:spPr bwMode="auto">
          <a:xfrm flipH="1">
            <a:off x="1981200" y="2667000"/>
            <a:ext cx="2514600" cy="762000"/>
          </a:xfrm>
          <a:prstGeom prst="line">
            <a:avLst/>
          </a:prstGeom>
          <a:noFill/>
          <a:ln w="1905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8677" name="Line 27"/>
          <p:cNvSpPr>
            <a:spLocks noChangeShapeType="1"/>
          </p:cNvSpPr>
          <p:nvPr/>
        </p:nvSpPr>
        <p:spPr bwMode="auto">
          <a:xfrm>
            <a:off x="4500563" y="2636838"/>
            <a:ext cx="935037" cy="720725"/>
          </a:xfrm>
          <a:prstGeom prst="line">
            <a:avLst/>
          </a:prstGeom>
          <a:noFill/>
          <a:ln w="1905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8678" name="Line 30"/>
          <p:cNvSpPr>
            <a:spLocks noChangeShapeType="1"/>
          </p:cNvSpPr>
          <p:nvPr/>
        </p:nvSpPr>
        <p:spPr bwMode="auto">
          <a:xfrm flipH="1">
            <a:off x="1143000" y="4724400"/>
            <a:ext cx="3505200" cy="762000"/>
          </a:xfrm>
          <a:prstGeom prst="line">
            <a:avLst/>
          </a:prstGeom>
          <a:noFill/>
          <a:ln w="1905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8679" name="Line 33"/>
          <p:cNvSpPr>
            <a:spLocks noChangeShapeType="1"/>
          </p:cNvSpPr>
          <p:nvPr/>
        </p:nvSpPr>
        <p:spPr bwMode="auto">
          <a:xfrm flipH="1">
            <a:off x="2771775" y="4724400"/>
            <a:ext cx="1876425" cy="792163"/>
          </a:xfrm>
          <a:prstGeom prst="line">
            <a:avLst/>
          </a:prstGeom>
          <a:noFill/>
          <a:ln w="1905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8680" name="Line 34"/>
          <p:cNvSpPr>
            <a:spLocks noChangeShapeType="1"/>
          </p:cNvSpPr>
          <p:nvPr/>
        </p:nvSpPr>
        <p:spPr bwMode="auto">
          <a:xfrm>
            <a:off x="4643438" y="4724400"/>
            <a:ext cx="0" cy="792163"/>
          </a:xfrm>
          <a:prstGeom prst="line">
            <a:avLst/>
          </a:prstGeom>
          <a:noFill/>
          <a:ln w="1905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8681" name="Line 36"/>
          <p:cNvSpPr>
            <a:spLocks noChangeShapeType="1"/>
          </p:cNvSpPr>
          <p:nvPr/>
        </p:nvSpPr>
        <p:spPr bwMode="auto">
          <a:xfrm>
            <a:off x="4648200" y="4724400"/>
            <a:ext cx="1724025" cy="720725"/>
          </a:xfrm>
          <a:prstGeom prst="line">
            <a:avLst/>
          </a:prstGeom>
          <a:noFill/>
          <a:ln w="1905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pic>
        <p:nvPicPr>
          <p:cNvPr id="28682" name="Picture 37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63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-16621"/>
            <a:ext cx="8229600" cy="679450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НАРЕЧИЕ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latin typeface="Book Antiqua" pitchFamily="18" charset="0"/>
              </a:rPr>
              <a:t> </a:t>
            </a:r>
            <a:r>
              <a:rPr lang="ru-RU" sz="2000" b="1" smtClean="0">
                <a:solidFill>
                  <a:srgbClr val="000000"/>
                </a:solidFill>
                <a:latin typeface="Book Antiqua" pitchFamily="18" charset="0"/>
              </a:rPr>
              <a:t>Наречие – неизменяемая часть речи, обозначающая признак действия или качество.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b="1" smtClean="0">
                <a:solidFill>
                  <a:srgbClr val="000000"/>
                </a:solidFill>
                <a:latin typeface="Book Antiqua" pitchFamily="18" charset="0"/>
              </a:rPr>
              <a:t> Наречия, образованные от кратких прилагательных с приставками: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2000" b="1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b="1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b="1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b="1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b="1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b="1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b="1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smtClean="0">
                <a:solidFill>
                  <a:srgbClr val="000000"/>
                </a:solidFill>
                <a:latin typeface="Book Antiqua" pitchFamily="18" charset="0"/>
              </a:rPr>
              <a:t>На конце наречий после шипящих пишется </a:t>
            </a:r>
            <a:r>
              <a:rPr lang="ru-RU" sz="2000" b="1" smtClean="0">
                <a:solidFill>
                  <a:srgbClr val="3333CC"/>
                </a:solidFill>
                <a:latin typeface="Book Antiqua" pitchFamily="18" charset="0"/>
              </a:rPr>
              <a:t>Ь</a:t>
            </a:r>
            <a:r>
              <a:rPr lang="ru-RU" sz="2000" b="1" smtClean="0">
                <a:solidFill>
                  <a:srgbClr val="000000"/>
                </a:solidFill>
                <a:latin typeface="Book Antiqua" pitchFamily="18" charset="0"/>
              </a:rPr>
              <a:t>: настеж</a:t>
            </a:r>
            <a:r>
              <a:rPr lang="ru-RU" sz="2000" b="1" smtClean="0">
                <a:solidFill>
                  <a:srgbClr val="3333CC"/>
                </a:solidFill>
                <a:latin typeface="Book Antiqua" pitchFamily="18" charset="0"/>
              </a:rPr>
              <a:t>ь</a:t>
            </a:r>
            <a:r>
              <a:rPr lang="ru-RU" sz="2000" b="1" smtClean="0">
                <a:solidFill>
                  <a:srgbClr val="000000"/>
                </a:solidFill>
                <a:latin typeface="Book Antiqua" pitchFamily="18" charset="0"/>
              </a:rPr>
              <a:t>, проч</a:t>
            </a:r>
            <a:r>
              <a:rPr lang="ru-RU" sz="2000" b="1" smtClean="0">
                <a:solidFill>
                  <a:srgbClr val="3333CC"/>
                </a:solidFill>
                <a:latin typeface="Book Antiqua" pitchFamily="18" charset="0"/>
              </a:rPr>
              <a:t>ь</a:t>
            </a:r>
            <a:r>
              <a:rPr lang="ru-RU" sz="2000" b="1" smtClean="0">
                <a:solidFill>
                  <a:srgbClr val="000000"/>
                </a:solidFill>
                <a:latin typeface="Book Antiqua" pitchFamily="18" charset="0"/>
              </a:rPr>
              <a:t>. (кроме: замуж, невтерпеж, уж).</a:t>
            </a:r>
          </a:p>
        </p:txBody>
      </p:sp>
      <p:graphicFrame>
        <p:nvGraphicFramePr>
          <p:cNvPr id="63532" name="Group 44"/>
          <p:cNvGraphicFramePr>
            <a:graphicFrameLocks noGrp="1"/>
          </p:cNvGraphicFramePr>
          <p:nvPr/>
        </p:nvGraphicFramePr>
        <p:xfrm>
          <a:off x="762000" y="2971800"/>
          <a:ext cx="7315200" cy="2133727"/>
        </p:xfrm>
        <a:graphic>
          <a:graphicData uri="http://schemas.openxmlformats.org/drawingml/2006/table">
            <a:tbl>
              <a:tblPr/>
              <a:tblGrid>
                <a:gridCol w="3657600"/>
                <a:gridCol w="3657600"/>
              </a:tblGrid>
              <a:tr h="944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в-, за-, на-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имеют на конце букву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о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до-, из-, с-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имеют на конце букву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а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в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прав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на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лев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о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из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давн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до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тл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а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9711" name="Picture 45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328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3088" y="116632"/>
            <a:ext cx="8229600" cy="755650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СОЮЗ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latin typeface="Book Antiqua" pitchFamily="18" charset="0"/>
              </a:rPr>
              <a:t> </a:t>
            </a:r>
            <a:r>
              <a:rPr lang="ru-RU" sz="2400" b="1" smtClean="0">
                <a:solidFill>
                  <a:srgbClr val="000000"/>
                </a:solidFill>
                <a:latin typeface="Book Antiqua" pitchFamily="18" charset="0"/>
              </a:rPr>
              <a:t>Союзы – это служебные части речи,которые связывают однородные члены в составе простого предложения и простые предложения в составе сложного предложения.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Взошло солнце </a:t>
            </a: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и</a:t>
            </a: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 осветило все вокруг.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Мальчик побежал за собакой, </a:t>
            </a: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но</a:t>
            </a: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 не догнал ее.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Видит око, </a:t>
            </a: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да</a:t>
            </a: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 зуб неймет.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В лесу растут грибы </a:t>
            </a:r>
            <a:r>
              <a:rPr lang="ru-RU" sz="2800" b="1" smtClean="0">
                <a:solidFill>
                  <a:srgbClr val="3333CC"/>
                </a:solidFill>
                <a:latin typeface="Book Antiqua" pitchFamily="18" charset="0"/>
              </a:rPr>
              <a:t>и</a:t>
            </a: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 ягоды.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b="1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mtClean="0">
              <a:latin typeface="Book Antiqua" pitchFamily="18" charset="0"/>
            </a:endParaRPr>
          </a:p>
        </p:txBody>
      </p:sp>
      <p:pic>
        <p:nvPicPr>
          <p:cNvPr id="30724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245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549275"/>
            <a:ext cx="7772400" cy="54864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dirty="0" smtClean="0">
              <a:solidFill>
                <a:srgbClr val="FF0000"/>
              </a:solidFill>
              <a:latin typeface="Book Antiqua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6000" b="1" dirty="0" smtClean="0">
                <a:solidFill>
                  <a:srgbClr val="FF0000"/>
                </a:solidFill>
                <a:latin typeface="Monotype Corsiva" pitchFamily="66" charset="0"/>
              </a:rPr>
              <a:t>Данное учебное пособие содержит все основные правила по русскому языку</a:t>
            </a:r>
            <a:endParaRPr lang="ru-RU" sz="6000" dirty="0" smtClean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00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327"/>
            <a:ext cx="7772400" cy="844550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ВИДЫ ПРЕДЛОЖЕНИЙ</a:t>
            </a:r>
          </a:p>
        </p:txBody>
      </p:sp>
      <p:graphicFrame>
        <p:nvGraphicFramePr>
          <p:cNvPr id="65603" name="Group 67"/>
          <p:cNvGraphicFramePr>
            <a:graphicFrameLocks noGrp="1"/>
          </p:cNvGraphicFramePr>
          <p:nvPr/>
        </p:nvGraphicFramePr>
        <p:xfrm>
          <a:off x="611188" y="1397000"/>
          <a:ext cx="7921625" cy="5083658"/>
        </p:xfrm>
        <a:graphic>
          <a:graphicData uri="http://schemas.openxmlformats.org/drawingml/2006/table">
            <a:tbl>
              <a:tblPr/>
              <a:tblGrid>
                <a:gridCol w="2979737"/>
                <a:gridCol w="981075"/>
                <a:gridCol w="1563688"/>
                <a:gridCol w="2397125"/>
              </a:tblGrid>
              <a:tr h="51809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По интонации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09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Восклицательное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Невосклицательное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09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Мне подарили щенка!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Мне подарили щенка.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09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По цели высказывания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7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Повествовательное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Вопросительное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Побудительное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9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На дворе прекрасная погода.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Почему вы не гуляете?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Идите скорее.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9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По наличию второстепенных членов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09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Нераспространённое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Распространённое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90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Весна пришла.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Пришла долгожданная весна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1781" name="Picture 66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626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4525" y="116632"/>
            <a:ext cx="8158163" cy="647700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ЧЛЕНЫ ПРЕДЛОЖЕНИЯ</a:t>
            </a:r>
          </a:p>
        </p:txBody>
      </p:sp>
      <p:graphicFrame>
        <p:nvGraphicFramePr>
          <p:cNvPr id="66642" name="Group 82"/>
          <p:cNvGraphicFramePr>
            <a:graphicFrameLocks noGrp="1"/>
          </p:cNvGraphicFramePr>
          <p:nvPr/>
        </p:nvGraphicFramePr>
        <p:xfrm>
          <a:off x="539750" y="1397000"/>
          <a:ext cx="8070850" cy="4868940"/>
        </p:xfrm>
        <a:graphic>
          <a:graphicData uri="http://schemas.openxmlformats.org/drawingml/2006/table">
            <a:tbl>
              <a:tblPr/>
              <a:tblGrid>
                <a:gridCol w="2787650"/>
                <a:gridCol w="1393825"/>
                <a:gridCol w="1027113"/>
                <a:gridCol w="2862262"/>
              </a:tblGrid>
              <a:tr h="57781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Главные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81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Подлежащее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Сказуемое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099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Кто? Что?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(существительное, местоимение)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Что делает?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 (глагол)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81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мальчик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рисует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81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Второстепенные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Определение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Дополнение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Book Antiqua" pitchFamily="18" charset="0"/>
                        </a:rPr>
                        <a:t>Обстоятельство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</a:rPr>
                        <a:t>прилагательное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сущест-ое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наречие, сущ-ое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Я читаю интересную книгу.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Я встретил друга.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Мы пошли быстро.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2803" name="Picture 8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68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8915" y="332656"/>
            <a:ext cx="8229600" cy="984250"/>
          </a:xfrm>
        </p:spPr>
        <p:txBody>
          <a:bodyPr/>
          <a:lstStyle/>
          <a:p>
            <a:pPr eaLnBrk="1" hangingPunct="1"/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  <a:t>Гласные  буквы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05038"/>
            <a:ext cx="8229600" cy="435768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b="1" smtClean="0">
                <a:solidFill>
                  <a:srgbClr val="FF0000"/>
                </a:solidFill>
                <a:latin typeface="Book Antiqua" pitchFamily="18" charset="0"/>
              </a:rPr>
              <a:t>А   Е   Ё   И   О   У   Ы   Э   Ю   Я</a:t>
            </a:r>
          </a:p>
          <a:p>
            <a:pPr algn="ctr" eaLnBrk="1" hangingPunct="1">
              <a:buFontTx/>
              <a:buNone/>
            </a:pPr>
            <a:r>
              <a:rPr lang="ru-RU" sz="2800" b="1" smtClean="0">
                <a:solidFill>
                  <a:srgbClr val="FF0000"/>
                </a:solidFill>
                <a:latin typeface="Book Antiqua" pitchFamily="18" charset="0"/>
              </a:rPr>
              <a:t>А   О   У   Ы   Э</a:t>
            </a:r>
            <a:r>
              <a:rPr lang="ru-RU" sz="2800" b="1" smtClean="0">
                <a:latin typeface="Book Antiqua" pitchFamily="18" charset="0"/>
              </a:rPr>
              <a:t> </a:t>
            </a: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– 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эти гласные обозначают твёрдость согласных звуков.</a:t>
            </a:r>
          </a:p>
          <a:p>
            <a:pPr algn="ctr" eaLnBrk="1" hangingPunct="1">
              <a:buFontTx/>
              <a:buNone/>
            </a:pPr>
            <a:r>
              <a:rPr lang="ru-RU" sz="2800" b="1" smtClean="0">
                <a:solidFill>
                  <a:srgbClr val="FF0000"/>
                </a:solidFill>
                <a:latin typeface="Book Antiqua" pitchFamily="18" charset="0"/>
              </a:rPr>
              <a:t>И</a:t>
            </a:r>
            <a:r>
              <a:rPr lang="ru-RU" sz="2800" b="1" smtClean="0">
                <a:solidFill>
                  <a:srgbClr val="CC00CC"/>
                </a:solidFill>
                <a:latin typeface="Book Antiqua" pitchFamily="18" charset="0"/>
              </a:rPr>
              <a:t> </a:t>
            </a: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– 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обозначает мягкость согласных звуков.</a:t>
            </a:r>
          </a:p>
          <a:p>
            <a:pPr algn="ctr" eaLnBrk="1" hangingPunct="1">
              <a:buFontTx/>
              <a:buNone/>
            </a:pPr>
            <a:r>
              <a:rPr lang="ru-RU" sz="2800" b="1" smtClean="0">
                <a:solidFill>
                  <a:srgbClr val="FF0000"/>
                </a:solidFill>
                <a:latin typeface="Book Antiqua" pitchFamily="18" charset="0"/>
              </a:rPr>
              <a:t>Е   Ё   Ю   Я</a:t>
            </a:r>
            <a:r>
              <a:rPr lang="ru-RU" sz="2800" b="1" smtClean="0">
                <a:latin typeface="Book Antiqua" pitchFamily="18" charset="0"/>
              </a:rPr>
              <a:t> </a:t>
            </a:r>
            <a:r>
              <a:rPr lang="ru-RU" sz="2800" b="1" smtClean="0">
                <a:solidFill>
                  <a:srgbClr val="000000"/>
                </a:solidFill>
                <a:latin typeface="Book Antiqua" pitchFamily="18" charset="0"/>
              </a:rPr>
              <a:t>– 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эти гласные обозначают мягкость</a:t>
            </a:r>
            <a:r>
              <a:rPr lang="ru-RU" sz="2800" smtClean="0">
                <a:solidFill>
                  <a:srgbClr val="0000CC"/>
                </a:solidFill>
                <a:latin typeface="Book Antiqua" pitchFamily="18" charset="0"/>
              </a:rPr>
              <a:t> </a:t>
            </a:r>
            <a:r>
              <a:rPr lang="ru-RU" sz="2800" smtClean="0">
                <a:solidFill>
                  <a:srgbClr val="000000"/>
                </a:solidFill>
                <a:latin typeface="Book Antiqua" pitchFamily="18" charset="0"/>
              </a:rPr>
              <a:t>согласных звуков, а в начале слова или после другой гласной – два звука.</a:t>
            </a:r>
            <a:r>
              <a:rPr lang="ru-RU" sz="2800" smtClean="0">
                <a:latin typeface="Book Antiqua" pitchFamily="18" charset="0"/>
              </a:rPr>
              <a:t> </a:t>
            </a:r>
            <a:r>
              <a:rPr lang="ru-RU" sz="2800" b="1" smtClean="0">
                <a:latin typeface="Book Antiqua" pitchFamily="18" charset="0"/>
              </a:rPr>
              <a:t> </a:t>
            </a:r>
            <a:endParaRPr lang="ru-RU" sz="2800" smtClean="0">
              <a:latin typeface="Book Antiqua" pitchFamily="18" charset="0"/>
            </a:endParaRPr>
          </a:p>
          <a:p>
            <a:pPr eaLnBrk="1" hangingPunct="1">
              <a:buFontTx/>
              <a:buNone/>
            </a:pPr>
            <a:endParaRPr lang="ru-RU" sz="2800" smtClean="0">
              <a:latin typeface="Book Antiqua" pitchFamily="18" charset="0"/>
            </a:endParaRPr>
          </a:p>
          <a:p>
            <a:pPr eaLnBrk="1" hangingPunct="1"/>
            <a:endParaRPr lang="ru-RU" sz="2800" smtClean="0">
              <a:latin typeface="Book Antiqua" pitchFamily="18" charset="0"/>
            </a:endParaRPr>
          </a:p>
        </p:txBody>
      </p:sp>
      <p:pic>
        <p:nvPicPr>
          <p:cNvPr id="5124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521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2400" cy="6794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6000" b="1" dirty="0" smtClean="0">
                <a:solidFill>
                  <a:srgbClr val="FF0000"/>
                </a:solidFill>
                <a:latin typeface="Monotype Corsiva" pitchFamily="66" charset="0"/>
              </a:rPr>
              <a:t>Согласные звуки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58801" y="615950"/>
            <a:ext cx="8243887" cy="60483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                              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    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                                      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звонкие    </a:t>
            </a:r>
            <a:r>
              <a:rPr lang="ru-RU" sz="2400" dirty="0" smtClean="0">
                <a:latin typeface="Book Antiqua" pitchFamily="18" charset="0"/>
              </a:rPr>
              <a:t>  </a:t>
            </a:r>
            <a:r>
              <a:rPr lang="ru-RU" sz="2400" b="1" dirty="0" smtClean="0">
                <a:solidFill>
                  <a:srgbClr val="0000CC"/>
                </a:solidFill>
                <a:latin typeface="Book Antiqua" pitchFamily="18" charset="0"/>
              </a:rPr>
              <a:t>Б   В    Г   Д   Ж   З</a:t>
            </a:r>
            <a:r>
              <a:rPr lang="ru-RU" sz="2400" dirty="0" smtClean="0">
                <a:latin typeface="Book Antiqua" pitchFamily="18" charset="0"/>
              </a:rPr>
              <a:t> </a:t>
            </a:r>
            <a:endParaRPr lang="en-US" sz="240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Book Antiqua" pitchFamily="18" charset="0"/>
              </a:rPr>
              <a:t>Парные</a:t>
            </a:r>
            <a:r>
              <a:rPr lang="en-US" sz="2400" dirty="0" smtClean="0">
                <a:latin typeface="Book Antiqua" pitchFamily="18" charset="0"/>
                <a:sym typeface="Wingdings" pitchFamily="2" charset="2"/>
              </a:rPr>
              <a:t>                                            </a:t>
            </a:r>
            <a:r>
              <a:rPr lang="ru-RU" sz="2400" dirty="0" smtClean="0">
                <a:latin typeface="Book Antiqua" pitchFamily="18" charset="0"/>
                <a:sym typeface="Wingdings" pitchFamily="2" charset="2"/>
              </a:rPr>
              <a:t>              </a:t>
            </a:r>
            <a:endParaRPr lang="ru-RU" sz="240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                                       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глухие </a:t>
            </a:r>
            <a:r>
              <a:rPr lang="ru-RU" sz="2400" dirty="0" smtClean="0">
                <a:latin typeface="Book Antiqua" pitchFamily="18" charset="0"/>
              </a:rPr>
              <a:t>      </a:t>
            </a:r>
            <a:r>
              <a:rPr lang="ru-RU" sz="2400" b="1" dirty="0" smtClean="0">
                <a:solidFill>
                  <a:srgbClr val="0000CC"/>
                </a:solidFill>
                <a:latin typeface="Book Antiqua" pitchFamily="18" charset="0"/>
              </a:rPr>
              <a:t>П   Ф   К   Т   Ш  С</a:t>
            </a:r>
            <a:r>
              <a:rPr lang="ru-RU" sz="2400" dirty="0" smtClean="0">
                <a:latin typeface="Book Antiqua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Book Antiqua" pitchFamily="18" charset="0"/>
              </a:rPr>
              <a:t>                 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            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   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Book Antiqua" pitchFamily="18" charset="0"/>
              </a:rPr>
              <a:t>  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звонкие </a:t>
            </a:r>
            <a:r>
              <a:rPr lang="ru-RU" sz="2400" dirty="0" smtClean="0">
                <a:latin typeface="Book Antiqua" pitchFamily="18" charset="0"/>
              </a:rPr>
              <a:t>    </a:t>
            </a:r>
            <a:r>
              <a:rPr lang="ru-RU" sz="2400" b="1" dirty="0" smtClean="0">
                <a:solidFill>
                  <a:srgbClr val="0000CC"/>
                </a:solidFill>
                <a:latin typeface="Book Antiqua" pitchFamily="18" charset="0"/>
              </a:rPr>
              <a:t>Л   М   Н   Р</a:t>
            </a:r>
            <a:endParaRPr lang="ru-RU" sz="2400" dirty="0" smtClean="0">
              <a:solidFill>
                <a:srgbClr val="0000CC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Book Antiqua" pitchFamily="18" charset="0"/>
              </a:rPr>
              <a:t>Непарные</a:t>
            </a:r>
            <a:r>
              <a:rPr lang="ru-RU" sz="2400" b="1" dirty="0" smtClean="0">
                <a:solidFill>
                  <a:srgbClr val="CC00CC"/>
                </a:solidFill>
                <a:latin typeface="Book Antiqua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Book Antiqua" pitchFamily="18" charset="0"/>
              </a:rPr>
              <a:t>                                 </a:t>
            </a:r>
            <a:r>
              <a:rPr lang="en-US" sz="2400" dirty="0" smtClean="0">
                <a:latin typeface="Book Antiqua" pitchFamily="18" charset="0"/>
              </a:rPr>
              <a:t>      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глухие    </a:t>
            </a:r>
            <a:r>
              <a:rPr lang="ru-RU" sz="2400" dirty="0" smtClean="0">
                <a:latin typeface="Book Antiqua" pitchFamily="18" charset="0"/>
              </a:rPr>
              <a:t>   </a:t>
            </a:r>
            <a:r>
              <a:rPr lang="ru-RU" sz="2400" b="1" dirty="0" smtClean="0">
                <a:solidFill>
                  <a:srgbClr val="0000CC"/>
                </a:solidFill>
                <a:latin typeface="Book Antiqua" pitchFamily="18" charset="0"/>
              </a:rPr>
              <a:t>Х   Ц   Ч   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Всегда твердые</a:t>
            </a:r>
            <a:r>
              <a:rPr lang="ru-RU" sz="2400" dirty="0" smtClean="0">
                <a:latin typeface="Book Antiqua" pitchFamily="18" charset="0"/>
              </a:rPr>
              <a:t>  </a:t>
            </a:r>
            <a:r>
              <a:rPr lang="ru-RU" sz="2400" b="1" dirty="0" smtClean="0">
                <a:solidFill>
                  <a:srgbClr val="0000CC"/>
                </a:solidFill>
                <a:latin typeface="Book Antiqua" pitchFamily="18" charset="0"/>
              </a:rPr>
              <a:t>Ж   Ш   Ц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Всегда мягкие</a:t>
            </a:r>
            <a:r>
              <a:rPr lang="ru-RU" sz="2400" dirty="0" smtClean="0">
                <a:latin typeface="Book Antiqua" pitchFamily="18" charset="0"/>
              </a:rPr>
              <a:t>   </a:t>
            </a:r>
            <a:r>
              <a:rPr lang="ru-RU" sz="2400" b="1" dirty="0" smtClean="0">
                <a:solidFill>
                  <a:srgbClr val="0000CC"/>
                </a:solidFill>
                <a:latin typeface="Book Antiqua" pitchFamily="18" charset="0"/>
              </a:rPr>
              <a:t>Й   Ч   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Буквы</a:t>
            </a:r>
            <a:r>
              <a:rPr lang="ru-RU" sz="2400" dirty="0" smtClean="0">
                <a:latin typeface="Book Antiqua" pitchFamily="18" charset="0"/>
              </a:rPr>
              <a:t>  </a:t>
            </a:r>
            <a:r>
              <a:rPr lang="ru-RU" sz="2400" b="1" dirty="0" smtClean="0">
                <a:solidFill>
                  <a:srgbClr val="00CC00"/>
                </a:solidFill>
                <a:latin typeface="Book Antiqua" pitchFamily="18" charset="0"/>
              </a:rPr>
              <a:t>Ь, Ъ</a:t>
            </a:r>
            <a:r>
              <a:rPr lang="ru-RU" sz="2400" dirty="0" smtClean="0">
                <a:latin typeface="Book Antiqua" pitchFamily="18" charset="0"/>
              </a:rPr>
              <a:t> 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звуков не обозначают, а обозначают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мягкость или твердость согласной, после которой они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стоят.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 smtClean="0">
              <a:latin typeface="Book Antiqua" pitchFamily="18" charset="0"/>
            </a:endParaRPr>
          </a:p>
        </p:txBody>
      </p:sp>
      <p:grpSp>
        <p:nvGrpSpPr>
          <p:cNvPr id="6148" name="Group 8"/>
          <p:cNvGrpSpPr>
            <a:grpSpLocks/>
          </p:cNvGrpSpPr>
          <p:nvPr/>
        </p:nvGrpSpPr>
        <p:grpSpPr bwMode="auto">
          <a:xfrm>
            <a:off x="2268538" y="1484313"/>
            <a:ext cx="1219200" cy="762000"/>
            <a:chOff x="1248" y="1296"/>
            <a:chExt cx="768" cy="480"/>
          </a:xfrm>
        </p:grpSpPr>
        <p:sp>
          <p:nvSpPr>
            <p:cNvPr id="6153" name="Line 4"/>
            <p:cNvSpPr>
              <a:spLocks noChangeShapeType="1"/>
            </p:cNvSpPr>
            <p:nvPr/>
          </p:nvSpPr>
          <p:spPr bwMode="auto">
            <a:xfrm flipV="1">
              <a:off x="1248" y="1296"/>
              <a:ext cx="768" cy="1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4" name="Line 5"/>
            <p:cNvSpPr>
              <a:spLocks noChangeShapeType="1"/>
            </p:cNvSpPr>
            <p:nvPr/>
          </p:nvSpPr>
          <p:spPr bwMode="auto">
            <a:xfrm>
              <a:off x="1248" y="1488"/>
              <a:ext cx="768" cy="28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6149" name="Group 9"/>
          <p:cNvGrpSpPr>
            <a:grpSpLocks/>
          </p:cNvGrpSpPr>
          <p:nvPr/>
        </p:nvGrpSpPr>
        <p:grpSpPr bwMode="auto">
          <a:xfrm>
            <a:off x="2411413" y="3068638"/>
            <a:ext cx="1062037" cy="762000"/>
            <a:chOff x="1440" y="2160"/>
            <a:chExt cx="669" cy="480"/>
          </a:xfrm>
        </p:grpSpPr>
        <p:sp>
          <p:nvSpPr>
            <p:cNvPr id="6151" name="Line 6"/>
            <p:cNvSpPr>
              <a:spLocks noChangeShapeType="1"/>
            </p:cNvSpPr>
            <p:nvPr/>
          </p:nvSpPr>
          <p:spPr bwMode="auto">
            <a:xfrm flipV="1">
              <a:off x="1440" y="2160"/>
              <a:ext cx="669" cy="24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152" name="Line 7"/>
            <p:cNvSpPr>
              <a:spLocks noChangeShapeType="1"/>
            </p:cNvSpPr>
            <p:nvPr/>
          </p:nvSpPr>
          <p:spPr bwMode="auto">
            <a:xfrm>
              <a:off x="1440" y="2400"/>
              <a:ext cx="624" cy="24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pic>
        <p:nvPicPr>
          <p:cNvPr id="6150" name="Picture 10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412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4" y="0"/>
            <a:ext cx="9142396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ФОНЕТИЧЕСКИЙ РАЗБОР СЛОВА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16113"/>
            <a:ext cx="793115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3333CC"/>
                </a:solidFill>
                <a:latin typeface="Book Antiqua" pitchFamily="18" charset="0"/>
              </a:rPr>
              <a:t>Ком – пью – тер</a:t>
            </a:r>
            <a:r>
              <a:rPr lang="ru-RU" sz="2400" b="1" dirty="0" smtClean="0">
                <a:latin typeface="Book Antiqua" pitchFamily="18" charset="0"/>
              </a:rPr>
              <a:t>  </a:t>
            </a:r>
            <a:r>
              <a:rPr lang="ru-RU" sz="2400" b="1" dirty="0" smtClean="0">
                <a:solidFill>
                  <a:srgbClr val="000000"/>
                </a:solidFill>
                <a:latin typeface="Book Antiqua" pitchFamily="18" charset="0"/>
              </a:rPr>
              <a:t>-- 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9 звуков, 9 букв, 3 слога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CC"/>
                </a:solidFill>
                <a:latin typeface="Book Antiqua" pitchFamily="18" charset="0"/>
              </a:rPr>
              <a:t> К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– согласный, твердый, парный  глухой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CC00CC"/>
                </a:solidFill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Book Antiqua" pitchFamily="18" charset="0"/>
              </a:rPr>
              <a:t>О</a:t>
            </a: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– гласный, безударный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0000CC"/>
                </a:solidFill>
                <a:latin typeface="Book Antiqua" pitchFamily="18" charset="0"/>
              </a:rPr>
              <a:t>М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– согласный, твердый, непарный звонкий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CC"/>
                </a:solidFill>
                <a:latin typeface="Book Antiqua" pitchFamily="18" charset="0"/>
              </a:rPr>
              <a:t> П</a:t>
            </a: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– согласный, мягкий, парный глухой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8000"/>
                </a:solidFill>
                <a:latin typeface="Book Antiqua" pitchFamily="18" charset="0"/>
              </a:rPr>
              <a:t> Ь</a:t>
            </a:r>
            <a:r>
              <a:rPr lang="ru-RU" sz="2400" dirty="0" smtClean="0">
                <a:solidFill>
                  <a:srgbClr val="008000"/>
                </a:solidFill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–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CC00CC"/>
                </a:solidFill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Book Antiqua" pitchFamily="18" charset="0"/>
              </a:rPr>
              <a:t>Ю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– гласный, ударный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0000CC"/>
                </a:solidFill>
                <a:latin typeface="Book Antiqua" pitchFamily="18" charset="0"/>
              </a:rPr>
              <a:t>Т</a:t>
            </a:r>
            <a:r>
              <a:rPr lang="ru-RU" sz="2400" dirty="0" smtClean="0"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– согласный, твердый, парный глухой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CC00CC"/>
                </a:solidFill>
                <a:latin typeface="Book Antiqua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Book Antiqua" pitchFamily="18" charset="0"/>
              </a:rPr>
              <a:t>Е</a:t>
            </a:r>
            <a:r>
              <a:rPr lang="ru-RU" sz="2400" dirty="0" smtClean="0">
                <a:solidFill>
                  <a:srgbClr val="CC00CC"/>
                </a:solidFill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– гласный, безударный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0000CC"/>
                </a:solidFill>
                <a:latin typeface="Book Antiqua" pitchFamily="18" charset="0"/>
              </a:rPr>
              <a:t> Р</a:t>
            </a:r>
            <a:r>
              <a:rPr lang="ru-RU" sz="2400" b="1" dirty="0" smtClean="0"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Book Antiqua" pitchFamily="18" charset="0"/>
              </a:rPr>
              <a:t>– согласный, твердый, непарный звонкий.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800" dirty="0" smtClean="0">
              <a:latin typeface="Book Antiqua" pitchFamily="18" charset="0"/>
            </a:endParaRPr>
          </a:p>
        </p:txBody>
      </p:sp>
      <p:pic>
        <p:nvPicPr>
          <p:cNvPr id="7172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92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7772400" cy="1295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ПРАВОПИСАНИЕ ПАРНЫХ СОГЛАСНЫХ НА КОНЦЕ СЛОВА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3576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В конце слов парные согласные надо писать так же, как они пишутся в однокоренных словах или в другом падеже перед гласной.</a:t>
            </a:r>
          </a:p>
          <a:p>
            <a:pPr eaLnBrk="1" hangingPunct="1">
              <a:buFontTx/>
              <a:buNone/>
            </a:pP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                        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ду</a:t>
            </a:r>
            <a:r>
              <a:rPr lang="ru-RU" sz="2800" dirty="0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– дубок</a:t>
            </a:r>
          </a:p>
          <a:p>
            <a:pPr algn="ctr" eaLnBrk="1" hangingPunct="1">
              <a:buFontTx/>
              <a:buNone/>
            </a:pP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лу</a:t>
            </a:r>
            <a:r>
              <a:rPr lang="ru-RU" sz="2800" dirty="0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– луговой</a:t>
            </a:r>
          </a:p>
          <a:p>
            <a:pPr eaLnBrk="1" hangingPunct="1">
              <a:buFontTx/>
              <a:buNone/>
            </a:pP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                        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ро</a:t>
            </a:r>
            <a:r>
              <a:rPr lang="ru-RU" sz="2800" dirty="0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z="2800" dirty="0" smtClean="0">
                <a:solidFill>
                  <a:srgbClr val="3333CC"/>
                </a:solidFill>
                <a:latin typeface="Book Antiqua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– рога </a:t>
            </a:r>
          </a:p>
          <a:p>
            <a:pPr algn="ctr" eaLnBrk="1" hangingPunct="1">
              <a:buFontTx/>
              <a:buNone/>
            </a:pP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гру</a:t>
            </a:r>
            <a:r>
              <a:rPr lang="ru-RU" sz="2800" dirty="0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- грузить</a:t>
            </a:r>
          </a:p>
        </p:txBody>
      </p:sp>
      <p:pic>
        <p:nvPicPr>
          <p:cNvPr id="8196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81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7772400" cy="1289050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БЕЗУДАРНЫЕ ГЛАСНЫЕ В КОРНЕ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3088" y="1844824"/>
            <a:ext cx="8229600" cy="44418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Безударные гласные в корне проверяются ударением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с</a:t>
            </a:r>
            <a:r>
              <a:rPr lang="ru-RU" sz="2800" dirty="0" err="1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ды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– с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а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д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ст</a:t>
            </a:r>
            <a:r>
              <a:rPr lang="ru-RU" sz="2800" dirty="0" err="1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на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– ст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е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ны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з</a:t>
            </a:r>
            <a:r>
              <a:rPr lang="ru-RU" sz="2800" dirty="0" err="1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ма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– з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и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мний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м</a:t>
            </a:r>
            <a:r>
              <a:rPr lang="ru-RU" sz="2800" dirty="0" err="1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ря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– м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о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ре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п</a:t>
            </a:r>
            <a:r>
              <a:rPr lang="ru-RU" sz="2800" dirty="0" err="1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ля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– п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о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ле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к</a:t>
            </a:r>
            <a:r>
              <a:rPr lang="ru-RU" sz="2800" dirty="0" err="1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z="2800" dirty="0" err="1" smtClean="0">
                <a:solidFill>
                  <a:srgbClr val="000000"/>
                </a:solidFill>
                <a:latin typeface="Book Antiqua" pitchFamily="18" charset="0"/>
              </a:rPr>
              <a:t>за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 - к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о</a:t>
            </a:r>
            <a:r>
              <a:rPr lang="ru-RU" sz="2800" dirty="0" smtClean="0">
                <a:solidFill>
                  <a:srgbClr val="000000"/>
                </a:solidFill>
                <a:latin typeface="Book Antiqua" pitchFamily="18" charset="0"/>
              </a:rPr>
              <a:t>зы</a:t>
            </a:r>
          </a:p>
        </p:txBody>
      </p:sp>
      <p:pic>
        <p:nvPicPr>
          <p:cNvPr id="9220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89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908050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</a:rPr>
              <a:t>ЗАПОМНИ</a:t>
            </a:r>
            <a:r>
              <a:rPr lang="en-US" b="1" dirty="0" smtClean="0">
                <a:solidFill>
                  <a:srgbClr val="FF0000"/>
                </a:solidFill>
                <a:latin typeface="Monotype Corsiva" pitchFamily="66" charset="0"/>
              </a:rPr>
              <a:t>!</a:t>
            </a:r>
            <a:endParaRPr lang="ru-RU" b="1" dirty="0" smtClean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441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>
                <a:latin typeface="Book Antiqua" pitchFamily="18" charset="0"/>
              </a:rPr>
              <a:t>  </a:t>
            </a:r>
            <a:r>
              <a:rPr lang="ru-RU" b="1" smtClean="0">
                <a:solidFill>
                  <a:srgbClr val="FF0000"/>
                </a:solidFill>
                <a:latin typeface="Book Antiqua" pitchFamily="18" charset="0"/>
              </a:rPr>
              <a:t>ЖИ – ШИ</a:t>
            </a:r>
            <a:r>
              <a:rPr lang="ru-RU" b="1" smtClean="0">
                <a:solidFill>
                  <a:srgbClr val="CC00CC"/>
                </a:solidFill>
                <a:latin typeface="Book Antiqua" pitchFamily="18" charset="0"/>
              </a:rPr>
              <a:t> </a:t>
            </a:r>
            <a:r>
              <a:rPr lang="ru-RU" b="1" smtClean="0">
                <a:solidFill>
                  <a:srgbClr val="3333CC"/>
                </a:solidFill>
                <a:latin typeface="Book Antiqua" pitchFamily="18" charset="0"/>
              </a:rPr>
              <a:t> пиши с </a:t>
            </a:r>
            <a:r>
              <a:rPr lang="ru-RU" b="1" smtClean="0">
                <a:solidFill>
                  <a:srgbClr val="FF0000"/>
                </a:solidFill>
                <a:latin typeface="Book Antiqua" pitchFamily="18" charset="0"/>
              </a:rPr>
              <a:t>буквой  И</a:t>
            </a:r>
          </a:p>
          <a:p>
            <a:pPr eaLnBrk="1" hangingPunct="1">
              <a:buFontTx/>
              <a:buNone/>
            </a:pP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    мыш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     уж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  <a:sym typeface="Wingdings" pitchFamily="2" charset="2"/>
              </a:rPr>
              <a:t>  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 лыж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  <a:sym typeface="Wingdings" pitchFamily="2" charset="2"/>
              </a:rPr>
              <a:t>  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 ш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на</a:t>
            </a:r>
          </a:p>
          <a:p>
            <a:pPr algn="ctr" eaLnBrk="1" hangingPunct="1">
              <a:buFontTx/>
              <a:buNone/>
            </a:pP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smtClean="0">
                <a:solidFill>
                  <a:srgbClr val="FF0000"/>
                </a:solidFill>
                <a:latin typeface="Book Antiqua" pitchFamily="18" charset="0"/>
              </a:rPr>
              <a:t>ЧА – ЩА</a:t>
            </a:r>
            <a:r>
              <a:rPr lang="ru-RU" b="1" smtClean="0">
                <a:solidFill>
                  <a:srgbClr val="3333CC"/>
                </a:solidFill>
                <a:latin typeface="Book Antiqua" pitchFamily="18" charset="0"/>
              </a:rPr>
              <a:t>  пиши с буквой  </a:t>
            </a:r>
            <a:r>
              <a:rPr lang="ru-RU" b="1" smtClean="0">
                <a:solidFill>
                  <a:srgbClr val="FF0000"/>
                </a:solidFill>
                <a:latin typeface="Book Antiqua" pitchFamily="18" charset="0"/>
              </a:rPr>
              <a:t>А</a:t>
            </a:r>
          </a:p>
          <a:p>
            <a:pPr eaLnBrk="1" hangingPunct="1">
              <a:buFontTx/>
              <a:buNone/>
            </a:pP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    дач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       туч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  свеч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  саранч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endParaRPr lang="ru-RU" smtClean="0">
              <a:solidFill>
                <a:srgbClr val="3333CC"/>
              </a:solidFill>
              <a:latin typeface="Book Antiqua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b="1" smtClean="0">
                <a:solidFill>
                  <a:srgbClr val="FF0000"/>
                </a:solidFill>
                <a:latin typeface="Book Antiqua" pitchFamily="18" charset="0"/>
              </a:rPr>
              <a:t>ЧУ – ЩУ</a:t>
            </a:r>
            <a:r>
              <a:rPr lang="ru-RU" b="1" smtClean="0">
                <a:solidFill>
                  <a:srgbClr val="3333CC"/>
                </a:solidFill>
                <a:latin typeface="Book Antiqua" pitchFamily="18" charset="0"/>
              </a:rPr>
              <a:t>  пиши с буквой  </a:t>
            </a:r>
            <a:r>
              <a:rPr lang="ru-RU" b="1" smtClean="0">
                <a:solidFill>
                  <a:srgbClr val="FF0000"/>
                </a:solidFill>
                <a:latin typeface="Book Antiqua" pitchFamily="18" charset="0"/>
              </a:rPr>
              <a:t>У</a:t>
            </a:r>
          </a:p>
          <a:p>
            <a:pPr algn="ctr" eaLnBrk="1" hangingPunct="1">
              <a:buFontTx/>
              <a:buNone/>
            </a:pPr>
            <a:r>
              <a:rPr lang="ru-RU" b="1" smtClean="0">
                <a:solidFill>
                  <a:srgbClr val="3333CC"/>
                </a:solidFill>
                <a:latin typeface="Book Antiqua" pitchFamily="18" charset="0"/>
              </a:rPr>
              <a:t> 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щ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ка    ч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лок    ч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деса     ч</a:t>
            </a:r>
            <a:r>
              <a:rPr lang="ru-RU" smtClean="0">
                <a:solidFill>
                  <a:srgbClr val="3333CC"/>
                </a:solidFill>
                <a:latin typeface="Book Antiqua" pitchFamily="18" charset="0"/>
                <a:sym typeface="Wingdings" pitchFamily="2" charset="2"/>
              </a:rPr>
              <a:t></a:t>
            </a:r>
            <a:r>
              <a:rPr lang="ru-RU" smtClean="0">
                <a:solidFill>
                  <a:srgbClr val="000000"/>
                </a:solidFill>
                <a:latin typeface="Book Antiqua" pitchFamily="18" charset="0"/>
              </a:rPr>
              <a:t>довище   </a:t>
            </a:r>
          </a:p>
        </p:txBody>
      </p:sp>
      <p:pic>
        <p:nvPicPr>
          <p:cNvPr id="10244" name="Picture 4" descr="strelochka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02688" y="6670675"/>
            <a:ext cx="3413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008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</TotalTime>
  <Words>1719</Words>
  <Application>Microsoft Office PowerPoint</Application>
  <PresentationFormat>Экран (4:3)</PresentationFormat>
  <Paragraphs>424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Трек</vt:lpstr>
      <vt:lpstr>Презентация PowerPoint</vt:lpstr>
      <vt:lpstr>СОДЕРЖАНИЕ</vt:lpstr>
      <vt:lpstr>Презентация PowerPoint</vt:lpstr>
      <vt:lpstr>Гласные  буквы</vt:lpstr>
      <vt:lpstr>Согласные звуки</vt:lpstr>
      <vt:lpstr>ФОНЕТИЧЕСКИЙ РАЗБОР СЛОВА</vt:lpstr>
      <vt:lpstr>ПРАВОПИСАНИЕ ПАРНЫХ СОГЛАСНЫХ НА КОНЦЕ СЛОВА</vt:lpstr>
      <vt:lpstr>БЕЗУДАРНЫЕ ГЛАСНЫЕ В КОРНЕ</vt:lpstr>
      <vt:lpstr>ЗАПОМНИ!</vt:lpstr>
      <vt:lpstr>ПРОПИСНАЯ БУКВА</vt:lpstr>
      <vt:lpstr>СОСТАВ СЛОВА</vt:lpstr>
      <vt:lpstr>ЗАПОМНИ!</vt:lpstr>
      <vt:lpstr>ПРАВОПИСАНИЕ ПРИСТАВОК</vt:lpstr>
      <vt:lpstr>ПРАВОПИСАНИЕ ПРИСТАВОК И ПРЕДЛОГОВ</vt:lpstr>
      <vt:lpstr>ЧАСТИ  РЕЧИ</vt:lpstr>
      <vt:lpstr>ИМЯ   СУЩЕСТВИТЕЛЬНОЕ</vt:lpstr>
      <vt:lpstr>ПАДЕЖИ   ИМЁН   СУЩЕСТВИТЕЛЬНЫХ</vt:lpstr>
      <vt:lpstr>ТРИ   СКЛОНЕНИЯ   ИМЁН СУЩЕСТВИТЕЛЬНЫХ</vt:lpstr>
      <vt:lpstr>РОД   ИМЁН   ПРИЛАГАТЕЛЬНЫХ</vt:lpstr>
      <vt:lpstr>ЧИСЛО   ИМЁН   ПРИЛАГАТЕЛЬНЫХ</vt:lpstr>
      <vt:lpstr>НЕОПРЕДЕЛЁННАЯ   ФОРМА   ГЛАГОЛА</vt:lpstr>
      <vt:lpstr>ИЗМЕНЕНИЕ  ГЛАГОЛОВ  ПО ВРЕМЕНАМ</vt:lpstr>
      <vt:lpstr>ИЗМЕНЕНИЕ   ГЛАГОЛОВ   ПО   ЧИСЛАМ   И   ЛИЦАМ</vt:lpstr>
      <vt:lpstr>СПРЯЖЕНИЕ   ГЛАГОЛОВ</vt:lpstr>
      <vt:lpstr>ЛИЧНЫЕ  ОКОНЧАНИЯ  ГЛАГОЛОВ</vt:lpstr>
      <vt:lpstr>МЕСТОИМЕНИЕ</vt:lpstr>
      <vt:lpstr>ИМЯ ЧИСЛИТЕЛЬНОЕ</vt:lpstr>
      <vt:lpstr>НАРЕЧИЕ</vt:lpstr>
      <vt:lpstr>СОЮЗ</vt:lpstr>
      <vt:lpstr>ВИДЫ ПРЕДЛОЖЕНИЙ</vt:lpstr>
      <vt:lpstr>ЧЛЕНЫ ПРЕДЛОЖЕНИЯ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4</cp:revision>
  <dcterms:created xsi:type="dcterms:W3CDTF">2012-03-13T12:47:53Z</dcterms:created>
  <dcterms:modified xsi:type="dcterms:W3CDTF">2012-03-25T07:05:59Z</dcterms:modified>
</cp:coreProperties>
</file>