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6" r:id="rId4"/>
    <p:sldId id="263" r:id="rId5"/>
    <p:sldId id="264" r:id="rId6"/>
    <p:sldId id="265" r:id="rId7"/>
    <p:sldId id="262" r:id="rId8"/>
    <p:sldId id="268" r:id="rId9"/>
    <p:sldId id="261" r:id="rId10"/>
    <p:sldId id="267" r:id="rId11"/>
    <p:sldId id="257" r:id="rId12"/>
    <p:sldId id="25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4A1-B8EC-425B-8D99-C01EB84849CC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50D-AE59-4F3D-90C4-C4D39A17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4A1-B8EC-425B-8D99-C01EB84849CC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50D-AE59-4F3D-90C4-C4D39A17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4A1-B8EC-425B-8D99-C01EB84849CC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50D-AE59-4F3D-90C4-C4D39A17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4A1-B8EC-425B-8D99-C01EB84849CC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50D-AE59-4F3D-90C4-C4D39A17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4A1-B8EC-425B-8D99-C01EB84849CC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50D-AE59-4F3D-90C4-C4D39A17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4A1-B8EC-425B-8D99-C01EB84849CC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50D-AE59-4F3D-90C4-C4D39A1725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4A1-B8EC-425B-8D99-C01EB84849CC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50D-AE59-4F3D-90C4-C4D39A17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4A1-B8EC-425B-8D99-C01EB84849CC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50D-AE59-4F3D-90C4-C4D39A17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4A1-B8EC-425B-8D99-C01EB84849CC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50D-AE59-4F3D-90C4-C4D39A17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4A1-B8EC-425B-8D99-C01EB84849CC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E4650D-AE59-4F3D-90C4-C4D39A17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4A1-B8EC-425B-8D99-C01EB84849CC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650D-AE59-4F3D-90C4-C4D39A17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C34A4A1-B8EC-425B-8D99-C01EB84849CC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EE4650D-AE59-4F3D-90C4-C4D39A1725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5192" y="0"/>
            <a:ext cx="854092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Тригонометрические</a:t>
            </a:r>
          </a:p>
          <a:p>
            <a:pPr algn="ctr"/>
            <a:r>
              <a:rPr lang="ru-RU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уравнения</a:t>
            </a:r>
            <a:endParaRPr lang="ru-RU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 rot="19799050">
            <a:off x="428717" y="2093423"/>
            <a:ext cx="1956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asinx+b</a:t>
            </a:r>
            <a:r>
              <a:rPr lang="ru-RU" dirty="0" smtClean="0"/>
              <a:t> </a:t>
            </a:r>
            <a:r>
              <a:rPr lang="en-US" dirty="0" err="1" smtClean="0"/>
              <a:t>cosx</a:t>
            </a:r>
            <a:r>
              <a:rPr lang="en-US" dirty="0" smtClean="0"/>
              <a:t>=0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rot="1125297">
            <a:off x="6117611" y="3276710"/>
            <a:ext cx="2427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asin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x+ </a:t>
            </a:r>
            <a:r>
              <a:rPr lang="en-US" sz="1400" b="1" dirty="0" err="1" smtClean="0"/>
              <a:t>bsinxcosx</a:t>
            </a:r>
            <a:r>
              <a:rPr lang="en-US" sz="1400" b="1" dirty="0" smtClean="0"/>
              <a:t>+ ccos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x =0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 rot="504754">
            <a:off x="7761623" y="2106540"/>
            <a:ext cx="6495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cos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x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 rot="20592682">
            <a:off x="1727722" y="2932813"/>
            <a:ext cx="6030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sin</a:t>
            </a:r>
            <a:r>
              <a:rPr lang="en-US" sz="1600" baseline="30000" dirty="0" smtClean="0"/>
              <a:t>2</a:t>
            </a:r>
            <a:r>
              <a:rPr lang="ru-RU" sz="1600" dirty="0" smtClean="0"/>
              <a:t>х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 rot="790207">
            <a:off x="3074352" y="3109241"/>
            <a:ext cx="2862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2sin</a:t>
            </a:r>
            <a:r>
              <a:rPr lang="en-US" baseline="30000" dirty="0" smtClean="0"/>
              <a:t>2</a:t>
            </a:r>
            <a:r>
              <a:rPr lang="en-US" dirty="0" smtClean="0"/>
              <a:t>x – 7sinx + 3 = 0</a:t>
            </a:r>
          </a:p>
          <a:p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 rot="21218326">
            <a:off x="450140" y="3996702"/>
            <a:ext cx="37844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3 sin</a:t>
            </a:r>
            <a:r>
              <a:rPr lang="es-ES" baseline="30000" dirty="0" smtClean="0"/>
              <a:t>2</a:t>
            </a:r>
            <a:r>
              <a:rPr lang="es-ES" dirty="0" smtClean="0"/>
              <a:t>x – 4 sinx cosx + cos</a:t>
            </a:r>
            <a:r>
              <a:rPr lang="es-ES" baseline="30000" dirty="0" smtClean="0"/>
              <a:t>2</a:t>
            </a:r>
            <a:r>
              <a:rPr lang="es-ES" dirty="0" smtClean="0"/>
              <a:t>x = 0</a:t>
            </a:r>
          </a:p>
          <a:p>
            <a:endParaRPr lang="es-ES" dirty="0"/>
          </a:p>
        </p:txBody>
      </p:sp>
      <p:sp>
        <p:nvSpPr>
          <p:cNvPr id="13" name="TextBox 12"/>
          <p:cNvSpPr txBox="1"/>
          <p:nvPr/>
        </p:nvSpPr>
        <p:spPr>
          <a:xfrm>
            <a:off x="2123728" y="5373216"/>
            <a:ext cx="3502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Электронное </a:t>
            </a:r>
            <a:r>
              <a:rPr lang="ru-RU" dirty="0" smtClean="0"/>
              <a:t>пособие по алгебре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5949280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Разработали учащиеся 11»А» класса г.Королёва Московской </a:t>
            </a:r>
            <a:r>
              <a:rPr lang="ru-RU" b="1" dirty="0" smtClean="0"/>
              <a:t>обл.  </a:t>
            </a:r>
            <a:r>
              <a:rPr lang="ru-RU" b="1" dirty="0" err="1" smtClean="0"/>
              <a:t>Мотк</a:t>
            </a:r>
            <a:r>
              <a:rPr lang="ru-RU" b="1" dirty="0" smtClean="0"/>
              <a:t> </a:t>
            </a:r>
            <a:r>
              <a:rPr lang="ru-RU" b="1" dirty="0" err="1" smtClean="0"/>
              <a:t>ова</a:t>
            </a:r>
            <a:r>
              <a:rPr lang="ru-RU" b="1" dirty="0" smtClean="0"/>
              <a:t> </a:t>
            </a:r>
          </a:p>
          <a:p>
            <a:pPr algn="ctr"/>
            <a:r>
              <a:rPr lang="ru-RU" b="1" dirty="0" smtClean="0"/>
              <a:t>Виктория </a:t>
            </a:r>
            <a:r>
              <a:rPr lang="ru-RU" b="1" dirty="0" smtClean="0"/>
              <a:t>и Подлесных Анастасия под  руководством учителя Моисеевой В.И.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84168" y="5373216"/>
            <a:ext cx="108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2012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0267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520940" cy="288032"/>
          </a:xfrm>
        </p:spPr>
        <p:txBody>
          <a:bodyPr/>
          <a:lstStyle/>
          <a:p>
            <a:pPr algn="ctr"/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Метод разложения на множители</a:t>
            </a:r>
            <a:br>
              <a:rPr lang="ru-RU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5"/>
            <a:ext cx="8352928" cy="2448272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i="1" dirty="0" smtClean="0"/>
              <a:t>Произведение нескольких множителей равно нулю, если хотя бы один из множителей равен нулю, а остальные имеют смысл.</a:t>
            </a:r>
            <a:endParaRPr lang="ru-RU" sz="2800" i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501008"/>
            <a:ext cx="4176464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45632" y="1643050"/>
            <a:ext cx="828680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 Если а=0, то уравнение примет вид</a:t>
            </a:r>
            <a:r>
              <a:rPr lang="ru-RU" sz="2800" b="1" dirty="0" smtClean="0"/>
              <a:t>:                   </a:t>
            </a:r>
          </a:p>
          <a:p>
            <a:r>
              <a:rPr lang="ru-RU" sz="2400" b="1" dirty="0" smtClean="0"/>
              <a:t>     если </a:t>
            </a:r>
            <a:r>
              <a:rPr lang="en-US" sz="2400" b="1" dirty="0" smtClean="0"/>
              <a:t>b=0</a:t>
            </a:r>
            <a:r>
              <a:rPr lang="ru-RU" sz="2400" b="1" dirty="0" smtClean="0"/>
              <a:t>, то уравнение примет вид:                        .</a:t>
            </a:r>
          </a:p>
          <a:p>
            <a:r>
              <a:rPr lang="ru-RU" sz="2400" b="1" dirty="0" smtClean="0"/>
              <a:t>2. Рассмотрим случай , где               ,              .</a:t>
            </a:r>
          </a:p>
          <a:p>
            <a:r>
              <a:rPr lang="ru-RU" sz="2400" dirty="0" smtClean="0"/>
              <a:t>     Разделим обе части уравнения на </a:t>
            </a:r>
            <a:endParaRPr lang="ru-RU" dirty="0" smtClean="0"/>
          </a:p>
          <a:p>
            <a:r>
              <a:rPr lang="ru-RU" b="1" dirty="0" smtClean="0"/>
              <a:t>                                   ; 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 smtClean="0"/>
          </a:p>
          <a:p>
            <a:r>
              <a:rPr lang="ru-RU" b="1" i="1" dirty="0" smtClean="0"/>
              <a:t>Делить обе части уравнения на одно и тоже выражение можно только в том случае, когда мы уверены, что это выражение нигде не обращается в нуль.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           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88640"/>
            <a:ext cx="876893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Уравнение вида 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называется </a:t>
            </a:r>
            <a:r>
              <a:rPr lang="ru-RU" sz="2400" b="1" i="1" u="sng" dirty="0" smtClean="0">
                <a:solidFill>
                  <a:schemeClr val="accent6">
                    <a:lumMod val="50000"/>
                  </a:schemeClr>
                </a:solidFill>
              </a:rPr>
              <a:t>однородным </a:t>
            </a:r>
          </a:p>
          <a:p>
            <a:r>
              <a:rPr lang="ru-RU" sz="2400" b="1" i="1" u="sng" dirty="0" smtClean="0">
                <a:solidFill>
                  <a:schemeClr val="accent6">
                    <a:lumMod val="50000"/>
                  </a:schemeClr>
                </a:solidFill>
              </a:rPr>
              <a:t>тригонометрическим уравнением первой степени</a:t>
            </a:r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24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3" y="3356992"/>
            <a:ext cx="2088232" cy="429572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3214" y="692696"/>
            <a:ext cx="2428892" cy="576064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3356992"/>
            <a:ext cx="3202533" cy="405384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789040"/>
            <a:ext cx="2304256" cy="864096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653136"/>
            <a:ext cx="1466854" cy="504056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3861048"/>
            <a:ext cx="1216822" cy="477392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293096"/>
            <a:ext cx="1000132" cy="936104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502958" y="0"/>
            <a:ext cx="81998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Однородные тригонометрические уравнения</a:t>
            </a:r>
            <a:endParaRPr lang="ru-RU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1772816"/>
            <a:ext cx="1285884" cy="396726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2132856"/>
            <a:ext cx="1541564" cy="360040"/>
          </a:xfrm>
          <a:prstGeom prst="rect">
            <a:avLst/>
          </a:prstGeom>
          <a:noFill/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2492896"/>
            <a:ext cx="786958" cy="360040"/>
          </a:xfrm>
          <a:prstGeom prst="rect">
            <a:avLst/>
          </a:prstGeom>
          <a:noFill/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2492896"/>
            <a:ext cx="643891" cy="360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38875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357158" y="2786058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, 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67544" y="1124744"/>
            <a:ext cx="47155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u="sng" dirty="0" smtClean="0"/>
              <a:t>1. если </a:t>
            </a:r>
            <a:r>
              <a:rPr lang="en-US" sz="2000" b="1" u="sng" dirty="0" smtClean="0"/>
              <a:t>             </a:t>
            </a:r>
            <a:r>
              <a:rPr lang="ru-RU" dirty="0" smtClean="0"/>
              <a:t>, то                                           ,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3818" y="332656"/>
            <a:ext cx="88601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Уравнение вида</a:t>
            </a:r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называется</a:t>
            </a: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 однородным </a:t>
            </a:r>
            <a:r>
              <a:rPr lang="ru-RU" sz="2400" b="1" i="1" u="sng" dirty="0" smtClean="0">
                <a:solidFill>
                  <a:schemeClr val="accent6">
                    <a:lumMod val="50000"/>
                  </a:schemeClr>
                </a:solidFill>
              </a:rPr>
              <a:t>тригонометрическим уравнением второй степени.</a:t>
            </a:r>
          </a:p>
          <a:p>
            <a:endParaRPr lang="ru-RU" sz="2400" b="1" i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400" b="1" i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8006" y="2204864"/>
            <a:ext cx="83529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u="sng" dirty="0" smtClean="0"/>
          </a:p>
          <a:p>
            <a:r>
              <a:rPr lang="ru-RU" sz="2000" b="1" u="sng" dirty="0" smtClean="0"/>
              <a:t>2. если</a:t>
            </a:r>
            <a:r>
              <a:rPr lang="en-US" sz="2000" b="1" u="sng" dirty="0" smtClean="0"/>
              <a:t>               </a:t>
            </a:r>
            <a:r>
              <a:rPr lang="ru-RU" sz="2000" b="1" dirty="0" smtClean="0"/>
              <a:t>, то делим на </a:t>
            </a:r>
            <a:r>
              <a:rPr lang="en-US" sz="2000" b="1" dirty="0" smtClean="0"/>
              <a:t> </a:t>
            </a:r>
            <a:endParaRPr lang="ru-RU" sz="2000" b="1" dirty="0" smtClean="0"/>
          </a:p>
          <a:p>
            <a:r>
              <a:rPr lang="en-US" dirty="0" smtClean="0"/>
              <a:t>                                     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en-US" b="1" i="1" dirty="0" smtClean="0"/>
              <a:t>    </a:t>
            </a:r>
            <a:endParaRPr lang="en-US" b="1" i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08685" y="357166"/>
            <a:ext cx="4018388" cy="35719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068960"/>
            <a:ext cx="3750481" cy="432048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717032"/>
            <a:ext cx="2232248" cy="44191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1196752"/>
            <a:ext cx="2214578" cy="357542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1700808"/>
            <a:ext cx="2174085" cy="37486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564904"/>
            <a:ext cx="600077" cy="333376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2420888"/>
            <a:ext cx="616746" cy="576064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1196752"/>
            <a:ext cx="600077" cy="333376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9552" y="4293096"/>
            <a:ext cx="8208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решаем квадратное уравнение относительно тангенса.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540151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8680"/>
            <a:ext cx="8064896" cy="4968552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Желаем успеха </a:t>
            </a:r>
          </a:p>
          <a:p>
            <a:pPr algn="ctr"/>
            <a:r>
              <a:rPr lang="ru-RU" sz="6600" dirty="0" smtClean="0">
                <a:solidFill>
                  <a:srgbClr val="7030A0"/>
                </a:solidFill>
              </a:rPr>
              <a:t>в решении тригонометрических уравнений</a:t>
            </a:r>
            <a:endParaRPr lang="ru-RU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424936" cy="4392488"/>
          </a:xfrm>
        </p:spPr>
        <p:txBody>
          <a:bodyPr>
            <a:normAutofit/>
          </a:bodyPr>
          <a:lstStyle/>
          <a:p>
            <a:r>
              <a:rPr lang="ru-RU" sz="3200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        </a:t>
            </a:r>
            <a:r>
              <a:rPr lang="ru-RU" sz="3200" b="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Тригонометрическими уравнениями </a:t>
            </a:r>
            <a:r>
              <a:rPr lang="ru-RU" sz="3200" i="1" dirty="0" smtClean="0"/>
              <a:t>называют уравнения, в которых переменная содержится под знаком тригонометрических функций.</a:t>
            </a:r>
          </a:p>
          <a:p>
            <a:endParaRPr lang="ru-RU" sz="3200" i="1" dirty="0" smtClean="0"/>
          </a:p>
          <a:p>
            <a:r>
              <a:rPr lang="ru-RU" sz="3200" i="1" dirty="0" smtClean="0"/>
              <a:t> К таким уравнениям относятся</a:t>
            </a:r>
          </a:p>
          <a:p>
            <a:r>
              <a:rPr lang="ru-RU" sz="3200" i="1" dirty="0" smtClean="0"/>
              <a:t> </a:t>
            </a: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простейшие</a:t>
            </a: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тригонометрические уравнения</a:t>
            </a:r>
            <a:endParaRPr lang="ru-RU" sz="3200" dirty="0" smtClean="0"/>
          </a:p>
          <a:p>
            <a:endParaRPr lang="ru-RU" sz="2000" dirty="0" smtClean="0"/>
          </a:p>
          <a:p>
            <a:endParaRPr lang="ru-RU" sz="2000" i="1" dirty="0" smtClean="0"/>
          </a:p>
          <a:p>
            <a:endParaRPr lang="ru-RU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ln/>
                <a:solidFill>
                  <a:schemeClr val="accent3"/>
                </a:solidFill>
              </a:rPr>
              <a:t>Простейшие </a:t>
            </a:r>
          </a:p>
          <a:p>
            <a:pPr algn="ctr"/>
            <a:r>
              <a:rPr lang="ru-RU" sz="6600" b="1" dirty="0" smtClean="0">
                <a:ln/>
                <a:solidFill>
                  <a:schemeClr val="accent3"/>
                </a:solidFill>
              </a:rPr>
              <a:t>тригонометрические </a:t>
            </a:r>
          </a:p>
          <a:p>
            <a:pPr algn="ctr"/>
            <a:r>
              <a:rPr lang="ru-RU" sz="6600" b="1" dirty="0" smtClean="0">
                <a:ln/>
                <a:solidFill>
                  <a:schemeClr val="accent3"/>
                </a:solidFill>
              </a:rPr>
              <a:t>уравнения</a:t>
            </a:r>
            <a:endParaRPr lang="ru-RU" sz="66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861048"/>
            <a:ext cx="2016000" cy="43204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437112"/>
            <a:ext cx="2016000" cy="504056"/>
          </a:xfrm>
          <a:prstGeom prst="rect">
            <a:avLst/>
          </a:prstGeom>
          <a:noFill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3861048"/>
            <a:ext cx="3261453" cy="468016"/>
          </a:xfrm>
          <a:prstGeom prst="rect">
            <a:avLst/>
          </a:prstGeom>
          <a:noFill/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4509120"/>
            <a:ext cx="3175605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620688"/>
            <a:ext cx="3507873" cy="5970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00002" y="1628800"/>
            <a:ext cx="803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Общий случай:                                        Частный случай:                                                          </a:t>
            </a:r>
            <a:endParaRPr lang="ru-RU" sz="2400" b="1" i="1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564904"/>
            <a:ext cx="3815139" cy="390526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492896"/>
            <a:ext cx="3525769" cy="604839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3429000"/>
            <a:ext cx="2811800" cy="428628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4149080"/>
            <a:ext cx="2933045" cy="606536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214290"/>
            <a:ext cx="3590140" cy="62242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4282" y="92867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             </a:t>
            </a:r>
          </a:p>
          <a:p>
            <a:r>
              <a:rPr lang="ru-RU" sz="2400" b="1" i="1" dirty="0" smtClean="0"/>
              <a:t>          Общий случай:                               Частный случай:</a:t>
            </a:r>
            <a:endParaRPr lang="ru-RU" sz="2400" b="1" i="1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420888"/>
            <a:ext cx="4071963" cy="452440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2420888"/>
            <a:ext cx="4017658" cy="452439"/>
          </a:xfrm>
          <a:prstGeom prst="rect">
            <a:avLst/>
          </a:prstGeom>
          <a:noFill/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3284984"/>
            <a:ext cx="3500462" cy="724843"/>
          </a:xfrm>
          <a:prstGeom prst="rect">
            <a:avLst/>
          </a:prstGeom>
          <a:noFill/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4365104"/>
            <a:ext cx="3562363" cy="523877"/>
          </a:xfrm>
          <a:prstGeom prst="rect">
            <a:avLst/>
          </a:prstGeom>
          <a:noFill/>
        </p:spPr>
      </p:pic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404664"/>
            <a:ext cx="4847237" cy="478976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161682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1268760"/>
            <a:ext cx="3659287" cy="648072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852936"/>
            <a:ext cx="4512725" cy="492656"/>
          </a:xfrm>
          <a:prstGeom prst="rect">
            <a:avLst/>
          </a:prstGeom>
          <a:noFill/>
        </p:spPr>
      </p:pic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691680" y="278650"/>
            <a:ext cx="583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3789040"/>
            <a:ext cx="4493303" cy="576064"/>
          </a:xfrm>
          <a:prstGeom prst="rect">
            <a:avLst/>
          </a:prstGeom>
          <a:noFill/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880980" cy="1728192"/>
          </a:xfrm>
        </p:spPr>
        <p:txBody>
          <a:bodyPr/>
          <a:lstStyle/>
          <a:p>
            <a:pPr lvl="0"/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3200" dirty="0" smtClean="0">
                <a:solidFill>
                  <a:schemeClr val="accent3"/>
                </a:solidFill>
              </a:rPr>
              <a:t/>
            </a:r>
            <a:br>
              <a:rPr lang="ru-RU" sz="3200" dirty="0" smtClean="0">
                <a:solidFill>
                  <a:schemeClr val="accent3"/>
                </a:solidFill>
              </a:rPr>
            </a:br>
            <a:endParaRPr lang="ru-RU" sz="24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5"/>
            <a:ext cx="7948364" cy="1224135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dirty="0" smtClean="0">
                <a:solidFill>
                  <a:schemeClr val="accent3"/>
                </a:solidFill>
              </a:rPr>
              <a:t>Арксинус ,арккосинус,</a:t>
            </a:r>
            <a:br>
              <a:rPr lang="ru-RU" sz="4000" dirty="0" smtClean="0">
                <a:solidFill>
                  <a:schemeClr val="accent3"/>
                </a:solidFill>
              </a:rPr>
            </a:br>
            <a:r>
              <a:rPr lang="ru-RU" sz="4000" dirty="0" smtClean="0">
                <a:solidFill>
                  <a:schemeClr val="accent3"/>
                </a:solidFill>
              </a:rPr>
              <a:t>арктангенс, арккотангенс</a:t>
            </a:r>
            <a:endParaRPr lang="ru-RU" sz="40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785926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Арксинусом</a:t>
            </a:r>
            <a:r>
              <a:rPr lang="ru-RU" dirty="0" smtClean="0"/>
              <a:t> числа </a:t>
            </a:r>
            <a:r>
              <a:rPr lang="ru-RU" b="1" dirty="0" smtClean="0"/>
              <a:t>а</a:t>
            </a:r>
            <a:r>
              <a:rPr lang="ru-RU" dirty="0" smtClean="0"/>
              <a:t> называется такое число из отрезка                     , синус которого равен </a:t>
            </a:r>
            <a:r>
              <a:rPr lang="ru-RU" b="1" dirty="0" smtClean="0"/>
              <a:t>а.</a:t>
            </a:r>
            <a:r>
              <a:rPr lang="ru-RU" dirty="0" smtClean="0"/>
              <a:t> 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395536" y="2492896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Арккосинусом</a:t>
            </a:r>
            <a:r>
              <a:rPr lang="ru-RU" dirty="0" smtClean="0"/>
              <a:t> числа </a:t>
            </a:r>
            <a:r>
              <a:rPr lang="ru-RU" b="1" dirty="0" smtClean="0"/>
              <a:t>а</a:t>
            </a:r>
            <a:r>
              <a:rPr lang="ru-RU" dirty="0" smtClean="0"/>
              <a:t> называется такое число из отрезка                  , косинус которого равен </a:t>
            </a:r>
            <a:r>
              <a:rPr lang="ru-RU" b="1" dirty="0" smtClean="0"/>
              <a:t>а.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428596" y="3143248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Арктангенсом</a:t>
            </a:r>
            <a:r>
              <a:rPr lang="ru-RU" dirty="0" smtClean="0"/>
              <a:t> числа </a:t>
            </a:r>
            <a:r>
              <a:rPr lang="ru-RU" b="1" dirty="0" smtClean="0"/>
              <a:t>а</a:t>
            </a:r>
            <a:r>
              <a:rPr lang="ru-RU" dirty="0" smtClean="0"/>
              <a:t> называется такое число из отрезка  (              ), тангенс которого равен </a:t>
            </a:r>
            <a:r>
              <a:rPr lang="ru-RU" b="1" dirty="0" smtClean="0"/>
              <a:t>а.</a:t>
            </a:r>
            <a:endParaRPr lang="ru-RU" dirty="0"/>
          </a:p>
        </p:txBody>
      </p:sp>
      <p:sp>
        <p:nvSpPr>
          <p:cNvPr id="2103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02" name="Picture 5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3000372"/>
            <a:ext cx="642942" cy="511431"/>
          </a:xfrm>
          <a:prstGeom prst="rect">
            <a:avLst/>
          </a:prstGeom>
          <a:noFill/>
        </p:spPr>
      </p:pic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04" name="Picture 5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1643050"/>
            <a:ext cx="642942" cy="511431"/>
          </a:xfrm>
          <a:prstGeom prst="rect">
            <a:avLst/>
          </a:prstGeom>
          <a:noFill/>
        </p:spPr>
      </p:pic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06" name="Picture 5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2428868"/>
            <a:ext cx="428628" cy="362685"/>
          </a:xfrm>
          <a:prstGeom prst="rect">
            <a:avLst/>
          </a:prstGeom>
          <a:noFill/>
        </p:spPr>
      </p:pic>
      <p:sp>
        <p:nvSpPr>
          <p:cNvPr id="66" name="TextBox 65"/>
          <p:cNvSpPr txBox="1"/>
          <p:nvPr/>
        </p:nvSpPr>
        <p:spPr>
          <a:xfrm>
            <a:off x="500034" y="3857628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Арккотангенсом</a:t>
            </a:r>
            <a:r>
              <a:rPr lang="ru-RU" dirty="0" smtClean="0"/>
              <a:t> числа </a:t>
            </a:r>
            <a:r>
              <a:rPr lang="ru-RU" b="1" dirty="0" smtClean="0"/>
              <a:t>а</a:t>
            </a:r>
            <a:r>
              <a:rPr lang="ru-RU" dirty="0" smtClean="0"/>
              <a:t> называется такое число из отрезка (         ), котангенс которого равен </a:t>
            </a:r>
            <a:r>
              <a:rPr lang="ru-RU" b="1" dirty="0" smtClean="0"/>
              <a:t>а.</a:t>
            </a:r>
            <a:endParaRPr lang="ru-RU" dirty="0"/>
          </a:p>
        </p:txBody>
      </p:sp>
      <p:pic>
        <p:nvPicPr>
          <p:cNvPr id="67" name="Picture 5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3857628"/>
            <a:ext cx="428628" cy="362685"/>
          </a:xfrm>
          <a:prstGeom prst="rect">
            <a:avLst/>
          </a:prstGeom>
          <a:noFill/>
        </p:spPr>
      </p:pic>
      <p:sp>
        <p:nvSpPr>
          <p:cNvPr id="70" name="Левая круглая скобка 69"/>
          <p:cNvSpPr/>
          <p:nvPr/>
        </p:nvSpPr>
        <p:spPr>
          <a:xfrm>
            <a:off x="6143636" y="1714488"/>
            <a:ext cx="71438" cy="35719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авая круглая скобка 70"/>
          <p:cNvSpPr/>
          <p:nvPr/>
        </p:nvSpPr>
        <p:spPr>
          <a:xfrm>
            <a:off x="6858016" y="1714488"/>
            <a:ext cx="71438" cy="35719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Левая круглая скобка 71"/>
          <p:cNvSpPr/>
          <p:nvPr/>
        </p:nvSpPr>
        <p:spPr>
          <a:xfrm>
            <a:off x="6429388" y="2428868"/>
            <a:ext cx="71438" cy="28575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авая круглая скобка 72"/>
          <p:cNvSpPr/>
          <p:nvPr/>
        </p:nvSpPr>
        <p:spPr>
          <a:xfrm>
            <a:off x="6929454" y="2428868"/>
            <a:ext cx="71438" cy="28575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4203805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Методы решения тригонометрических уравнений</a:t>
            </a:r>
            <a:endParaRPr lang="ru-RU" sz="7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424936" cy="5904656"/>
          </a:xfrm>
        </p:spPr>
        <p:txBody>
          <a:bodyPr/>
          <a:lstStyle/>
          <a:p>
            <a:r>
              <a:rPr lang="ru-RU" sz="40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1.Метод введения переменной</a:t>
            </a:r>
          </a:p>
          <a:p>
            <a:endParaRPr lang="en-US" sz="24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908720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b="1" i="1" dirty="0" smtClean="0"/>
              <a:t>Уравнения, представляющие собой квадратные </a:t>
            </a:r>
          </a:p>
          <a:p>
            <a:pPr marL="285750" indent="-285750"/>
            <a:r>
              <a:rPr lang="ru-RU" sz="2800" b="1" i="1" dirty="0" smtClean="0"/>
              <a:t>   уравнения относительно какой-либо </a:t>
            </a:r>
            <a:r>
              <a:rPr lang="ru-RU" sz="2800" b="1" i="1" dirty="0" err="1" smtClean="0"/>
              <a:t>тригоно-метрической</a:t>
            </a:r>
            <a:r>
              <a:rPr lang="ru-RU" sz="2800" b="1" i="1" dirty="0" smtClean="0"/>
              <a:t> функции.</a:t>
            </a:r>
          </a:p>
          <a:p>
            <a:r>
              <a:rPr lang="ru-RU" sz="2800" b="1" i="1" dirty="0" smtClean="0"/>
              <a:t>    </a:t>
            </a:r>
            <a:r>
              <a:rPr lang="ru-RU" sz="2400" b="1" i="1" dirty="0" smtClean="0"/>
              <a:t> Если в уравнение входят разные тригонометрические функции, то их, если возможно, надо выразить через одну. При этом нужно выбрать эту функцию так, чтобы получалось квадратное уравнение относительно её. Введя новую</a:t>
            </a:r>
          </a:p>
          <a:p>
            <a:r>
              <a:rPr lang="ru-RU" sz="2400" b="1" i="1" dirty="0" smtClean="0"/>
              <a:t>переменную и решив квадратное уравнение, перейти к решению одного из простейших  тригонометрических уравнений:</a:t>
            </a:r>
          </a:p>
          <a:p>
            <a:endParaRPr lang="ru-RU" sz="24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69257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509120"/>
            <a:ext cx="3500462" cy="37239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3671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2606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429</TotalTime>
  <Words>370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Углы</vt:lpstr>
      <vt:lpstr>Слайд 1</vt:lpstr>
      <vt:lpstr>Слайд 2</vt:lpstr>
      <vt:lpstr>Слайд 3</vt:lpstr>
      <vt:lpstr>Слайд 4</vt:lpstr>
      <vt:lpstr>Слайд 5</vt:lpstr>
      <vt:lpstr>Слайд 6</vt:lpstr>
      <vt:lpstr>             </vt:lpstr>
      <vt:lpstr>Слайд 8</vt:lpstr>
      <vt:lpstr>Слайд 9</vt:lpstr>
      <vt:lpstr>   2. Метод разложения на множители 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Вика</dc:creator>
  <cp:lastModifiedBy>ВАЛЕНТИНА</cp:lastModifiedBy>
  <cp:revision>47</cp:revision>
  <dcterms:created xsi:type="dcterms:W3CDTF">2011-11-22T13:20:39Z</dcterms:created>
  <dcterms:modified xsi:type="dcterms:W3CDTF">2012-10-20T18:04:54Z</dcterms:modified>
</cp:coreProperties>
</file>