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72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44" autoAdjust="0"/>
  </p:normalViewPr>
  <p:slideViewPr>
    <p:cSldViewPr>
      <p:cViewPr>
        <p:scale>
          <a:sx n="65" d="100"/>
          <a:sy n="65" d="100"/>
        </p:scale>
        <p:origin x="-2088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A0E81-6804-4E12-9347-9C93A5D02E66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089FD-5E40-4B4F-95BB-D8EDBFAA00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089FD-5E40-4B4F-95BB-D8EDBFAA00C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600" dirty="0" smtClean="0"/>
              <a:t>ПОДГОТОВКА</a:t>
            </a:r>
            <a:r>
              <a:rPr lang="ru-RU" dirty="0" smtClean="0"/>
              <a:t> к </a:t>
            </a:r>
            <a:r>
              <a:rPr lang="ru-RU" sz="6600" dirty="0" err="1" smtClean="0"/>
              <a:t>егэ</a:t>
            </a:r>
            <a:r>
              <a:rPr lang="ru-RU" sz="6600" dirty="0" smtClean="0"/>
              <a:t/>
            </a:r>
            <a:br>
              <a:rPr lang="ru-RU" sz="6600" dirty="0" smtClean="0"/>
            </a:b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6600" b="1" dirty="0" smtClean="0">
                <a:solidFill>
                  <a:schemeClr val="accent1"/>
                </a:solidFill>
              </a:rPr>
              <a:t>ЗАДАЧА </a:t>
            </a:r>
            <a:r>
              <a:rPr lang="ru-RU" sz="8800" b="1" dirty="0" smtClean="0">
                <a:solidFill>
                  <a:schemeClr val="accent1"/>
                </a:solidFill>
              </a:rPr>
              <a:t>В13</a:t>
            </a:r>
            <a:endParaRPr lang="ru-RU" sz="8800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048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Пособие для подготовки к ЕГЭ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7150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Разработано учащимися 11 «А» класса МБОУ СОШ №15 г. Королёва </a:t>
            </a:r>
            <a:r>
              <a:rPr lang="ru-RU" b="1" dirty="0" err="1" smtClean="0"/>
              <a:t>Рафаелян</a:t>
            </a:r>
            <a:r>
              <a:rPr lang="ru-RU" b="1" dirty="0" smtClean="0"/>
              <a:t> Розой, Апраксиной Анной под руководством Моисеевой В.И.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304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2012 год</a:t>
            </a:r>
            <a:endParaRPr lang="ru-RU" b="1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8. Задачи на бассейны и трубы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5791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	Как уже отмечалось, задачи на бассейны и трубы аналогичны задачам на совместную работу. Модельная ситуация остается той же, только мастерам будут соответствовать насосы разной производительности, а работа будет заключаться в наполнении бассейна или иного резервуара. 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8. Первая труба пропускает на 6 литров воды в минуту меньше , чем вторая труба. Сколько литров воды в минуту пропускает первая труба, если бак объемом 360 литров она заполняет на 10 минут медленнее, чем вторая труба? 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Решение.</a:t>
            </a:r>
            <a:r>
              <a:rPr lang="ru-RU" sz="1600" dirty="0" smtClean="0">
                <a:solidFill>
                  <a:schemeClr val="bg1"/>
                </a:solidFill>
              </a:rPr>
              <a:t> Пусть первая труба пропускает  </a:t>
            </a:r>
            <a:r>
              <a:rPr lang="ru-RU" sz="1600" dirty="0" err="1" smtClean="0">
                <a:solidFill>
                  <a:schemeClr val="bg1"/>
                </a:solidFill>
              </a:rPr>
              <a:t>x</a:t>
            </a:r>
            <a:r>
              <a:rPr lang="ru-RU" sz="1600" dirty="0" smtClean="0">
                <a:solidFill>
                  <a:schemeClr val="bg1"/>
                </a:solidFill>
              </a:rPr>
              <a:t> литров воды в минуту,  </a:t>
            </a:r>
            <a:r>
              <a:rPr lang="ru-RU" sz="1600" dirty="0" err="1" smtClean="0">
                <a:solidFill>
                  <a:schemeClr val="bg1"/>
                </a:solidFill>
              </a:rPr>
              <a:t>x</a:t>
            </a:r>
            <a:r>
              <a:rPr lang="ru-RU" sz="1600" dirty="0" smtClean="0">
                <a:solidFill>
                  <a:schemeClr val="bg1"/>
                </a:solidFill>
              </a:rPr>
              <a:t> &gt; 0. Тогда вторая труба пропускает  </a:t>
            </a:r>
            <a:r>
              <a:rPr lang="ru-RU" sz="1600" dirty="0" err="1" smtClean="0">
                <a:solidFill>
                  <a:schemeClr val="bg1"/>
                </a:solidFill>
              </a:rPr>
              <a:t>x</a:t>
            </a:r>
            <a:r>
              <a:rPr lang="ru-RU" sz="1600" dirty="0" smtClean="0">
                <a:solidFill>
                  <a:schemeClr val="bg1"/>
                </a:solidFill>
              </a:rPr>
              <a:t> + 6 литров воды в минуту. Составим по условию задачи уравнение 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                                             360</a:t>
            </a:r>
            <a:r>
              <a:rPr lang="en-US" sz="1800" dirty="0" smtClean="0">
                <a:solidFill>
                  <a:schemeClr val="bg1"/>
                </a:solidFill>
              </a:rPr>
              <a:t>/x=(360/x+6)+10</a:t>
            </a:r>
            <a:endParaRPr lang="ru-RU" sz="1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откуда, сократив на 10, получим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    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36/x=(36/x+6)+1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и, следовательно, 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   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(36/x)-(36/x+6)=1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Приведем дроби в левой части к общему знаменателю: 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(36(x+6)-36x)/x(x+6)=1   </a:t>
            </a:r>
            <a:r>
              <a:rPr lang="ru-RU" sz="1800" dirty="0" smtClean="0">
                <a:solidFill>
                  <a:schemeClr val="bg1"/>
                </a:solidFill>
              </a:rPr>
              <a:t>откуда 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x(x+6)=36∙6  </a:t>
            </a:r>
            <a:r>
              <a:rPr lang="ru-RU" sz="1800" dirty="0" smtClean="0">
                <a:solidFill>
                  <a:schemeClr val="bg1"/>
                </a:solidFill>
              </a:rPr>
              <a:t>и</a:t>
            </a:r>
            <a:r>
              <a:rPr lang="en-US" sz="1800" dirty="0" smtClean="0">
                <a:solidFill>
                  <a:schemeClr val="bg1"/>
                </a:solidFill>
              </a:rPr>
              <a:t>   </a:t>
            </a:r>
            <a:r>
              <a:rPr lang="en-US" sz="2000" dirty="0" smtClean="0">
                <a:solidFill>
                  <a:schemeClr val="bg1"/>
                </a:solidFill>
              </a:rPr>
              <a:t>x</a:t>
            </a: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 smtClean="0">
                <a:solidFill>
                  <a:schemeClr val="bg1"/>
                </a:solidFill>
              </a:rPr>
              <a:t>+6x-216=0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Корнями полученного квадратного уравнения являются числа -18 и 12, из которых только последнее удовлетворяет условию  </a:t>
            </a:r>
            <a:r>
              <a:rPr lang="ru-RU" sz="1600" dirty="0" err="1" smtClean="0">
                <a:solidFill>
                  <a:schemeClr val="bg1"/>
                </a:solidFill>
              </a:rPr>
              <a:t>x</a:t>
            </a:r>
            <a:r>
              <a:rPr lang="ru-RU" sz="1600" dirty="0" smtClean="0">
                <a:solidFill>
                  <a:schemeClr val="bg1"/>
                </a:solidFill>
              </a:rPr>
              <a:t> &gt; 0. </a:t>
            </a:r>
          </a:p>
          <a:p>
            <a:pPr marL="0" indent="0" algn="just">
              <a:buNone/>
            </a:pPr>
            <a:r>
              <a:rPr lang="ru-RU" sz="1600" b="1" i="1" dirty="0" smtClean="0">
                <a:solidFill>
                  <a:schemeClr val="bg1"/>
                </a:solidFill>
              </a:rPr>
              <a:t>Ответ. </a:t>
            </a:r>
            <a:r>
              <a:rPr lang="ru-RU" sz="1600" b="1" dirty="0" smtClean="0">
                <a:solidFill>
                  <a:schemeClr val="bg1"/>
                </a:solidFill>
              </a:rPr>
              <a:t>12. 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100" dirty="0" smtClean="0"/>
              <a:t>9. Задачи на проценты и доли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4709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	При решении задач на проценты важно четко понимать, что процент – это просто сотая часть числа. Поэтому, решая даже кажущиеся очень простыми задачи на проценты, следует немножко подумать и посчитать, прежде чем радостно вписывать в бланк неправильный ответ. Разумеется, это относится и к любым другим задачам.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	Отметим ещё следующее. Последовательное увеличение  величины на некоторое число процентов, а затем уменьшение результата на то же число процентов не приводит к начальной величине: ведь второе действие мы совершаем уже с другой величиной. То же самое можно сказать и об обратной последовательности действий. Любопытно, что в любом слу­чае получим в итоге величину, меньшую начальной. Например, увеличив а на 10%, получим 1,1а. Уменьшив полученную величину на 10%, получим 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                                                                  </a:t>
            </a:r>
            <a:r>
              <a:rPr lang="en-US" sz="1600" dirty="0" smtClean="0">
                <a:solidFill>
                  <a:srgbClr val="FFC000"/>
                </a:solidFill>
              </a:rPr>
              <a:t>1.1a*0</a:t>
            </a:r>
            <a:r>
              <a:rPr lang="ru-RU" sz="1600" dirty="0" smtClean="0">
                <a:solidFill>
                  <a:srgbClr val="FFC000"/>
                </a:solidFill>
              </a:rPr>
              <a:t>.9=0.</a:t>
            </a:r>
            <a:r>
              <a:rPr lang="en-US" sz="1600" dirty="0" smtClean="0">
                <a:solidFill>
                  <a:srgbClr val="FFC000"/>
                </a:solidFill>
              </a:rPr>
              <a:t>99a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endParaRPr lang="en-US" sz="1600" dirty="0" smtClean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- полученная величина меньше начальной на 1%. При этом порядок действий не играет роли: если сначала уменьшить а на 10%, а затем результат увеличить на 10%, получим те же самые 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                                                                 </a:t>
            </a:r>
            <a:r>
              <a:rPr lang="ru-RU" sz="1600" dirty="0" smtClean="0">
                <a:solidFill>
                  <a:srgbClr val="FFC000"/>
                </a:solidFill>
              </a:rPr>
              <a:t>0.</a:t>
            </a:r>
            <a:r>
              <a:rPr lang="en-US" sz="1600" dirty="0" smtClean="0">
                <a:solidFill>
                  <a:srgbClr val="FFC000"/>
                </a:solidFill>
              </a:rPr>
              <a:t>99a=0</a:t>
            </a:r>
            <a:r>
              <a:rPr lang="ru-RU" sz="1600" dirty="0" smtClean="0">
                <a:solidFill>
                  <a:srgbClr val="FFC000"/>
                </a:solidFill>
              </a:rPr>
              <a:t>.9</a:t>
            </a:r>
            <a:r>
              <a:rPr lang="en-US" sz="1600" dirty="0" smtClean="0">
                <a:solidFill>
                  <a:srgbClr val="FFC000"/>
                </a:solidFill>
              </a:rPr>
              <a:t>a*1.1</a:t>
            </a:r>
            <a:r>
              <a:rPr lang="ru-RU" sz="1600" dirty="0" smtClean="0">
                <a:solidFill>
                  <a:srgbClr val="FFC000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В общем случае, при увеличении величины </a:t>
            </a:r>
            <a:r>
              <a:rPr lang="ru-RU" sz="1600" dirty="0" err="1" smtClean="0">
                <a:solidFill>
                  <a:schemeClr val="bg1"/>
                </a:solidFill>
              </a:rPr>
              <a:t>a</a:t>
            </a:r>
            <a:r>
              <a:rPr lang="ru-RU" sz="1600" dirty="0" smtClean="0">
                <a:solidFill>
                  <a:schemeClr val="bg1"/>
                </a:solidFill>
              </a:rPr>
              <a:t> на  </a:t>
            </a:r>
            <a:r>
              <a:rPr lang="ru-RU" sz="1600" dirty="0" err="1" smtClean="0">
                <a:solidFill>
                  <a:schemeClr val="bg1"/>
                </a:solidFill>
              </a:rPr>
              <a:t>k</a:t>
            </a:r>
            <a:r>
              <a:rPr lang="ru-RU" sz="1600" dirty="0" smtClean="0">
                <a:solidFill>
                  <a:schemeClr val="bg1"/>
                </a:solidFill>
              </a:rPr>
              <a:t> % получим величину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                                                                </a:t>
            </a:r>
            <a:r>
              <a:rPr lang="ru-RU" sz="1600" dirty="0" smtClean="0">
                <a:solidFill>
                  <a:srgbClr val="FFC000"/>
                </a:solidFill>
              </a:rPr>
              <a:t>а</a:t>
            </a:r>
            <a:r>
              <a:rPr lang="ru-RU" sz="900" dirty="0" smtClean="0">
                <a:solidFill>
                  <a:srgbClr val="FFC000"/>
                </a:solidFill>
              </a:rPr>
              <a:t>1</a:t>
            </a:r>
            <a:r>
              <a:rPr lang="ru-RU" sz="1600" dirty="0" smtClean="0">
                <a:solidFill>
                  <a:srgbClr val="FFC000"/>
                </a:solidFill>
              </a:rPr>
              <a:t> = а (1 + </a:t>
            </a:r>
            <a:r>
              <a:rPr lang="en-US" sz="1600" dirty="0" smtClean="0">
                <a:solidFill>
                  <a:srgbClr val="FFC000"/>
                </a:solidFill>
              </a:rPr>
              <a:t>k/100</a:t>
            </a:r>
            <a:r>
              <a:rPr lang="ru-RU" sz="1600" dirty="0" smtClean="0">
                <a:solidFill>
                  <a:srgbClr val="FFC000"/>
                </a:solidFill>
              </a:rPr>
              <a:t>).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smtClean="0">
                <a:solidFill>
                  <a:schemeClr val="bg1"/>
                </a:solidFill>
              </a:rPr>
              <a:t>Если же теперь уменьшить  a</a:t>
            </a:r>
            <a:r>
              <a:rPr lang="ru-RU" sz="900" dirty="0" smtClean="0">
                <a:solidFill>
                  <a:schemeClr val="bg1"/>
                </a:solidFill>
              </a:rPr>
              <a:t>1</a:t>
            </a:r>
            <a:r>
              <a:rPr lang="ru-RU" sz="1600" dirty="0" smtClean="0">
                <a:solidFill>
                  <a:schemeClr val="bg1"/>
                </a:solidFill>
              </a:rPr>
              <a:t> на  </a:t>
            </a:r>
            <a:r>
              <a:rPr lang="ru-RU" sz="1600" dirty="0" err="1" smtClean="0">
                <a:solidFill>
                  <a:schemeClr val="bg1"/>
                </a:solidFill>
              </a:rPr>
              <a:t>k</a:t>
            </a:r>
            <a:r>
              <a:rPr lang="ru-RU" sz="1600" dirty="0" smtClean="0">
                <a:solidFill>
                  <a:schemeClr val="bg1"/>
                </a:solidFill>
              </a:rPr>
              <a:t> %, получим величину</a:t>
            </a:r>
          </a:p>
          <a:p>
            <a:pPr algn="ctr">
              <a:buNone/>
            </a:pPr>
            <a:r>
              <a:rPr lang="en-US" sz="1600" dirty="0" smtClean="0">
                <a:solidFill>
                  <a:srgbClr val="FFC000"/>
                </a:solidFill>
              </a:rPr>
              <a:t> a </a:t>
            </a:r>
            <a:r>
              <a:rPr lang="en-US" sz="1600" baseline="-25000" dirty="0" smtClean="0">
                <a:solidFill>
                  <a:srgbClr val="FFC000"/>
                </a:solidFill>
              </a:rPr>
              <a:t>1</a:t>
            </a:r>
            <a:r>
              <a:rPr lang="en-US" sz="1600" dirty="0" smtClean="0">
                <a:solidFill>
                  <a:srgbClr val="FFC000"/>
                </a:solidFill>
              </a:rPr>
              <a:t>  =a </a:t>
            </a:r>
            <a:r>
              <a:rPr lang="en-US" sz="1600" baseline="-25000" dirty="0" smtClean="0">
                <a:solidFill>
                  <a:srgbClr val="FFC000"/>
                </a:solidFill>
              </a:rPr>
              <a:t>2</a:t>
            </a:r>
            <a:r>
              <a:rPr lang="en-US" sz="1600" dirty="0" smtClean="0">
                <a:solidFill>
                  <a:srgbClr val="FFC000"/>
                </a:solidFill>
              </a:rPr>
              <a:t> (1-(k/100))=a (1+(k/100))(1-(k/100)</a:t>
            </a:r>
            <a:endParaRPr lang="ru-RU" sz="16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т.е.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                                                             </a:t>
            </a:r>
            <a:r>
              <a:rPr lang="ru-RU" sz="1600" dirty="0" smtClean="0">
                <a:solidFill>
                  <a:srgbClr val="FFC000"/>
                </a:solidFill>
              </a:rPr>
              <a:t>а</a:t>
            </a:r>
            <a:r>
              <a:rPr lang="en-US" sz="1600" baseline="-25000" dirty="0" smtClean="0">
                <a:solidFill>
                  <a:srgbClr val="FFC000"/>
                </a:solidFill>
              </a:rPr>
              <a:t>2</a:t>
            </a:r>
            <a:r>
              <a:rPr lang="en-US" sz="1600" dirty="0" smtClean="0">
                <a:solidFill>
                  <a:srgbClr val="FFC000"/>
                </a:solidFill>
              </a:rPr>
              <a:t>=a(1-(k/100)2)&lt;a</a:t>
            </a:r>
            <a:r>
              <a:rPr lang="ru-RU" sz="1600" dirty="0" smtClean="0">
                <a:solidFill>
                  <a:srgbClr val="FFC000"/>
                </a:solidFill>
              </a:rPr>
              <a:t>.</a:t>
            </a:r>
          </a:p>
          <a:p>
            <a:pPr>
              <a:buNone/>
            </a:pPr>
            <a:endParaRPr lang="ru-RU" sz="16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n-US" sz="1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Задачи на проценты и доли</a:t>
            </a:r>
            <a:br>
              <a:rPr lang="ru-RU" sz="2800" dirty="0" smtClean="0"/>
            </a:br>
            <a:r>
              <a:rPr lang="ru-RU" sz="2800" dirty="0" smtClean="0"/>
              <a:t>(продолжение)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	</a:t>
            </a:r>
            <a:r>
              <a:rPr lang="ru-RU" sz="1800" b="1" dirty="0" smtClean="0">
                <a:solidFill>
                  <a:schemeClr val="bg1"/>
                </a:solidFill>
              </a:rPr>
              <a:t>9. Пять рубашек дешевле куртки на 25%. На сколько процентов семь рубашек дороже куртки? </a:t>
            </a:r>
          </a:p>
          <a:p>
            <a:pPr marL="0" indent="0">
              <a:buNone/>
            </a:pPr>
            <a:endParaRPr lang="ru-RU" sz="1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bg1"/>
                </a:solidFill>
              </a:rPr>
              <a:t>Решение.</a:t>
            </a:r>
            <a:r>
              <a:rPr lang="ru-RU" sz="1800" dirty="0" smtClean="0">
                <a:solidFill>
                  <a:schemeClr val="bg1"/>
                </a:solidFill>
              </a:rPr>
              <a:t> Обозначим через Р стоимость одной рубашки, через К — стоимость куртки. Из условия задачи следует, что 5Р = 0,75К, откуда Р = 0,15К, и, следовательно, 7Р =  1,05К. Значит, семь рубашек дороже куртки на 5%. </a:t>
            </a:r>
          </a:p>
          <a:p>
            <a:pPr marL="0" indent="0">
              <a:buNone/>
            </a:pPr>
            <a:endParaRPr lang="ru-RU" sz="1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800" b="1" i="1" dirty="0" smtClean="0">
                <a:solidFill>
                  <a:schemeClr val="bg1"/>
                </a:solidFill>
              </a:rPr>
              <a:t>Ответ.</a:t>
            </a:r>
            <a:r>
              <a:rPr lang="ru-RU" sz="1800" b="1" dirty="0" smtClean="0">
                <a:solidFill>
                  <a:schemeClr val="bg1"/>
                </a:solidFill>
              </a:rPr>
              <a:t> 5. 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10. Задачи на концентрацию, смеси, сплавы.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9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	Задачи на концентрацию традиционно являются слабым звеном в подготовке школьников и абитуриентов, кажутся многим из них довольно сложными. В таких задачах речь обычно идет о растворах некоторого вещества в другом веществе и об изменении концентрации этого вещества после каких-либо манипуляций. При этом водные растворы, смеси или сплавы играют сходные роли и позволяют лишь несколько разнообразить сюжеты задач без изменения математического содержания. Ключевой при решении таких задач является идея отслеживания изменений, происходящих с «чистым» веществом (далее кавычки будем опускать). В качестве модельной задачи рассмотрим следующую.Смешали о литров  n-процентного водного раствора некоторого вещества с </a:t>
            </a:r>
            <a:r>
              <a:rPr lang="ru-RU" sz="1800" dirty="0" err="1" smtClean="0">
                <a:solidFill>
                  <a:schemeClr val="bg1"/>
                </a:solidFill>
              </a:rPr>
              <a:t>b</a:t>
            </a:r>
            <a:r>
              <a:rPr lang="ru-RU" sz="1800" dirty="0" smtClean="0">
                <a:solidFill>
                  <a:schemeClr val="bg1"/>
                </a:solidFill>
              </a:rPr>
              <a:t> литрами m-процентного водного раствора этого же вещества. Требуется найти концентрацию получившейся смеси. Воспользуемся ключевой идеей: проследим за изменениями, происходящими с чистым веществом. В первом растворе его было 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FFC000"/>
                </a:solidFill>
              </a:rPr>
              <a:t>                                         (</a:t>
            </a:r>
            <a:r>
              <a:rPr lang="en-US" sz="1800" dirty="0" smtClean="0">
                <a:solidFill>
                  <a:srgbClr val="FFC000"/>
                </a:solidFill>
              </a:rPr>
              <a:t>a/100</a:t>
            </a:r>
            <a:r>
              <a:rPr lang="ru-RU" sz="1800" dirty="0" smtClean="0">
                <a:solidFill>
                  <a:srgbClr val="FFC000"/>
                </a:solidFill>
              </a:rPr>
              <a:t>)</a:t>
            </a:r>
            <a:r>
              <a:rPr lang="en-US" sz="1800" dirty="0" smtClean="0">
                <a:solidFill>
                  <a:srgbClr val="FFC000"/>
                </a:solidFill>
              </a:rPr>
              <a:t>∙n=an/100</a:t>
            </a:r>
            <a:r>
              <a:rPr lang="ru-RU" sz="1800" dirty="0" smtClean="0">
                <a:solidFill>
                  <a:srgbClr val="FFC000"/>
                </a:solidFill>
              </a:rPr>
              <a:t> </a:t>
            </a:r>
            <a:r>
              <a:rPr lang="en-US" sz="1800" dirty="0" smtClean="0">
                <a:solidFill>
                  <a:srgbClr val="FFC000"/>
                </a:solidFill>
              </a:rPr>
              <a:t>(</a:t>
            </a:r>
            <a:r>
              <a:rPr lang="ru-RU" sz="1800" dirty="0" smtClean="0">
                <a:solidFill>
                  <a:srgbClr val="FFC000"/>
                </a:solidFill>
              </a:rPr>
              <a:t>литров)</a:t>
            </a:r>
            <a:endParaRPr lang="en-US" sz="1800" dirty="0" smtClean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во втором растворе —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FFC000"/>
                </a:solidFill>
              </a:rPr>
              <a:t>                                        (</a:t>
            </a:r>
            <a:r>
              <a:rPr lang="en-US" sz="1800" dirty="0" smtClean="0">
                <a:solidFill>
                  <a:srgbClr val="FFC000"/>
                </a:solidFill>
              </a:rPr>
              <a:t>b/100</a:t>
            </a:r>
            <a:r>
              <a:rPr lang="ru-RU" sz="1800" dirty="0" smtClean="0">
                <a:solidFill>
                  <a:srgbClr val="FFC000"/>
                </a:solidFill>
              </a:rPr>
              <a:t>)</a:t>
            </a:r>
            <a:r>
              <a:rPr lang="en-US" sz="1800" dirty="0" smtClean="0">
                <a:solidFill>
                  <a:srgbClr val="FFC000"/>
                </a:solidFill>
              </a:rPr>
              <a:t>∙m=</a:t>
            </a:r>
            <a:r>
              <a:rPr lang="en-US" sz="1800" dirty="0" err="1" smtClean="0">
                <a:solidFill>
                  <a:srgbClr val="FFC000"/>
                </a:solidFill>
              </a:rPr>
              <a:t>bm</a:t>
            </a:r>
            <a:r>
              <a:rPr lang="en-US" sz="1800" dirty="0" smtClean="0">
                <a:solidFill>
                  <a:srgbClr val="FFC000"/>
                </a:solidFill>
              </a:rPr>
              <a:t>/100</a:t>
            </a:r>
            <a:r>
              <a:rPr lang="ru-RU" sz="1800" dirty="0" smtClean="0">
                <a:solidFill>
                  <a:srgbClr val="FFC000"/>
                </a:solidFill>
              </a:rPr>
              <a:t> </a:t>
            </a:r>
            <a:r>
              <a:rPr lang="en-US" sz="1800" dirty="0" smtClean="0">
                <a:solidFill>
                  <a:srgbClr val="FFC000"/>
                </a:solidFill>
              </a:rPr>
              <a:t>(</a:t>
            </a:r>
            <a:r>
              <a:rPr lang="ru-RU" sz="1800" dirty="0" smtClean="0">
                <a:solidFill>
                  <a:srgbClr val="FFC000"/>
                </a:solidFill>
              </a:rPr>
              <a:t>литров) </a:t>
            </a:r>
            <a:endParaRPr lang="en-US" sz="1800" dirty="0" smtClean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Значит, количество чистого вещества в полученной смеси будет равно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FFC000"/>
                </a:solidFill>
              </a:rPr>
              <a:t>                                          </a:t>
            </a:r>
            <a:r>
              <a:rPr lang="en-US" sz="1800" dirty="0" smtClean="0">
                <a:solidFill>
                  <a:srgbClr val="FFC000"/>
                </a:solidFill>
              </a:rPr>
              <a:t>an/100+bm/100</a:t>
            </a:r>
            <a:r>
              <a:rPr lang="ru-RU" sz="1800" dirty="0" smtClean="0">
                <a:solidFill>
                  <a:srgbClr val="FFC000"/>
                </a:solidFill>
              </a:rPr>
              <a:t> </a:t>
            </a:r>
            <a:r>
              <a:rPr lang="en-US" sz="1800" dirty="0" smtClean="0">
                <a:solidFill>
                  <a:srgbClr val="FFC000"/>
                </a:solidFill>
              </a:rPr>
              <a:t>(</a:t>
            </a:r>
            <a:r>
              <a:rPr lang="ru-RU" sz="1800" dirty="0" smtClean="0">
                <a:solidFill>
                  <a:srgbClr val="FFC000"/>
                </a:solidFill>
              </a:rPr>
              <a:t>литров) </a:t>
            </a:r>
            <a:endParaRPr lang="en-US" sz="1800" dirty="0" smtClean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endParaRPr lang="en-US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334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а всего этой смеси получится а + </a:t>
            </a:r>
            <a:r>
              <a:rPr lang="ru-RU" sz="1600" dirty="0" err="1" smtClean="0">
                <a:solidFill>
                  <a:schemeClr val="bg1"/>
                </a:solidFill>
              </a:rPr>
              <a:t>b</a:t>
            </a:r>
            <a:r>
              <a:rPr lang="ru-RU" sz="1600" dirty="0" smtClean="0">
                <a:solidFill>
                  <a:schemeClr val="bg1"/>
                </a:solidFill>
              </a:rPr>
              <a:t> литров. Теперь уже найти искомую концентрацию к не представляет труда: 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1600" dirty="0" smtClean="0">
                <a:solidFill>
                  <a:srgbClr val="FFC000"/>
                </a:solidFill>
              </a:rPr>
              <a:t>                                  k=((an/100+bm/100)/(</a:t>
            </a:r>
            <a:r>
              <a:rPr lang="en-US" sz="1600" dirty="0" err="1" smtClean="0">
                <a:solidFill>
                  <a:srgbClr val="FFC000"/>
                </a:solidFill>
              </a:rPr>
              <a:t>a+b</a:t>
            </a:r>
            <a:r>
              <a:rPr lang="en-US" sz="1600" dirty="0" smtClean="0">
                <a:solidFill>
                  <a:srgbClr val="FFC000"/>
                </a:solidFill>
              </a:rPr>
              <a:t>))*100=((</a:t>
            </a:r>
            <a:r>
              <a:rPr lang="en-US" sz="1600" dirty="0" err="1" smtClean="0">
                <a:solidFill>
                  <a:srgbClr val="FFC000"/>
                </a:solidFill>
              </a:rPr>
              <a:t>an+bm</a:t>
            </a:r>
            <a:r>
              <a:rPr lang="en-US" sz="1600" dirty="0" smtClean="0">
                <a:solidFill>
                  <a:srgbClr val="FFC000"/>
                </a:solidFill>
              </a:rPr>
              <a:t>)/(</a:t>
            </a:r>
            <a:r>
              <a:rPr lang="en-US" sz="1600" dirty="0" err="1" smtClean="0">
                <a:solidFill>
                  <a:srgbClr val="FFC000"/>
                </a:solidFill>
              </a:rPr>
              <a:t>a+b</a:t>
            </a:r>
            <a:r>
              <a:rPr lang="en-US" sz="1600" dirty="0" smtClean="0">
                <a:solidFill>
                  <a:srgbClr val="FFC000"/>
                </a:solidFill>
              </a:rPr>
              <a:t>))%.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Заметим, что растворы в этой задаче можно было бы заменить двумя сплавами разной массы и с разным содержанием чистого вещества (например, одного из двух металлов). Решение при этом практически не изменится, поменяются лишь единицы измерения и названия веществ. </a:t>
            </a:r>
          </a:p>
          <a:p>
            <a:pPr marL="0" indent="0" algn="just">
              <a:buNone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10</a:t>
            </a:r>
            <a:r>
              <a:rPr lang="ru-RU" sz="1600" dirty="0" smtClean="0">
                <a:solidFill>
                  <a:schemeClr val="bg1"/>
                </a:solidFill>
              </a:rPr>
              <a:t>. </a:t>
            </a:r>
            <a:r>
              <a:rPr lang="ru-RU" sz="1600" b="1" dirty="0" smtClean="0">
                <a:solidFill>
                  <a:schemeClr val="bg1"/>
                </a:solidFill>
              </a:rPr>
              <a:t>Виноград содержит 91 % влаги, а изюм — 7%. Сколько килограммов винограда требуется для получения 21 килограмма изюма ? 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Решение.</a:t>
            </a:r>
            <a:r>
              <a:rPr lang="ru-RU" sz="1600" dirty="0" smtClean="0">
                <a:solidFill>
                  <a:schemeClr val="bg1"/>
                </a:solidFill>
              </a:rPr>
              <a:t> Используем ключевую идею: будем следить за массой «чистого» , т.е . в данном случае «сухого » вещества в винограде и изюме . Пусть для получения 21 килограмма изюма требуется </a:t>
            </a:r>
            <a:r>
              <a:rPr lang="ru-RU" sz="1600" dirty="0" err="1" smtClean="0">
                <a:solidFill>
                  <a:schemeClr val="bg1"/>
                </a:solidFill>
              </a:rPr>
              <a:t>х</a:t>
            </a:r>
            <a:r>
              <a:rPr lang="ru-RU" sz="1600" dirty="0" smtClean="0">
                <a:solidFill>
                  <a:schemeClr val="bg1"/>
                </a:solidFill>
              </a:rPr>
              <a:t> кг винограда. Из условия следует, что мас­са «сухого » вещества в </a:t>
            </a:r>
            <a:r>
              <a:rPr lang="ru-RU" sz="1600" dirty="0" err="1" smtClean="0">
                <a:solidFill>
                  <a:schemeClr val="bg1"/>
                </a:solidFill>
              </a:rPr>
              <a:t>х</a:t>
            </a:r>
            <a:r>
              <a:rPr lang="ru-RU" sz="1600" dirty="0" smtClean="0">
                <a:solidFill>
                  <a:schemeClr val="bg1"/>
                </a:solidFill>
              </a:rPr>
              <a:t> кг винограда равна 0,09х кг. Поскольку эта масса равна массе «сухого» вещества в 21 килограмме изюма, т о по условию задачи можно составить уравнение </a:t>
            </a:r>
          </a:p>
          <a:p>
            <a:pPr marL="0" indent="0" algn="just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                                                                   </a:t>
            </a:r>
            <a:r>
              <a:rPr lang="ru-RU" sz="1600" dirty="0" smtClean="0">
                <a:solidFill>
                  <a:schemeClr val="bg1"/>
                </a:solidFill>
              </a:rPr>
              <a:t>0,09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x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smtClean="0">
                <a:solidFill>
                  <a:schemeClr val="bg1"/>
                </a:solidFill>
              </a:rPr>
              <a:t>=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smtClean="0">
                <a:solidFill>
                  <a:schemeClr val="bg1"/>
                </a:solidFill>
              </a:rPr>
              <a:t>0,93∙21,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откуда </a:t>
            </a:r>
          </a:p>
          <a:p>
            <a:pPr marL="0" indent="0" algn="just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                                                                       </a:t>
            </a:r>
            <a:r>
              <a:rPr lang="ru-RU" sz="1600" dirty="0" smtClean="0">
                <a:solidFill>
                  <a:schemeClr val="bg1"/>
                </a:solidFill>
              </a:rPr>
              <a:t>9</a:t>
            </a:r>
            <a:r>
              <a:rPr lang="en-US" sz="1800" dirty="0" smtClean="0">
                <a:solidFill>
                  <a:schemeClr val="bg1"/>
                </a:solidFill>
              </a:rPr>
              <a:t>x </a:t>
            </a:r>
            <a:r>
              <a:rPr lang="en-US" sz="1600" dirty="0" smtClean="0">
                <a:solidFill>
                  <a:schemeClr val="bg1"/>
                </a:solidFill>
              </a:rPr>
              <a:t>= 93∙21</a:t>
            </a:r>
            <a:r>
              <a:rPr lang="ru-RU" sz="1600" dirty="0" smtClean="0">
                <a:solidFill>
                  <a:schemeClr val="bg1"/>
                </a:solidFill>
              </a:rPr>
              <a:t>,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т.е . </a:t>
            </a:r>
            <a:r>
              <a:rPr lang="ru-RU" sz="1600" dirty="0" err="1" smtClean="0">
                <a:solidFill>
                  <a:schemeClr val="bg1"/>
                </a:solidFill>
              </a:rPr>
              <a:t>х</a:t>
            </a:r>
            <a:r>
              <a:rPr lang="ru-RU" sz="1600" dirty="0" smtClean="0">
                <a:solidFill>
                  <a:schemeClr val="bg1"/>
                </a:solidFill>
              </a:rPr>
              <a:t> = 217 кг. </a:t>
            </a:r>
          </a:p>
          <a:p>
            <a:pPr marL="0" indent="0" algn="just"/>
            <a:endParaRPr lang="ru-RU" sz="16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600" b="1" i="1" dirty="0" smtClean="0">
                <a:solidFill>
                  <a:schemeClr val="bg1"/>
                </a:solidFill>
              </a:rPr>
              <a:t>Ответ</a:t>
            </a:r>
            <a:r>
              <a:rPr lang="ru-RU" sz="1600" b="1" dirty="0" smtClean="0">
                <a:solidFill>
                  <a:schemeClr val="bg1"/>
                </a:solidFill>
              </a:rPr>
              <a:t>. 217. 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11. Арифметическая прогрессия. </a:t>
            </a:r>
            <a:br>
              <a:rPr lang="ru-RU" sz="31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709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	</a:t>
            </a:r>
            <a:r>
              <a:rPr lang="ru-RU" sz="1800" b="1" dirty="0" smtClean="0">
                <a:solidFill>
                  <a:schemeClr val="bg1"/>
                </a:solidFill>
              </a:rPr>
              <a:t>11. Том </a:t>
            </a:r>
            <a:r>
              <a:rPr lang="ru-RU" sz="1800" b="1" dirty="0" err="1" smtClean="0">
                <a:solidFill>
                  <a:schemeClr val="bg1"/>
                </a:solidFill>
              </a:rPr>
              <a:t>Сойер</a:t>
            </a:r>
            <a:r>
              <a:rPr lang="ru-RU" sz="1800" b="1" dirty="0" smtClean="0">
                <a:solidFill>
                  <a:schemeClr val="bg1"/>
                </a:solidFill>
              </a:rPr>
              <a:t> и </a:t>
            </a:r>
            <a:r>
              <a:rPr lang="ru-RU" sz="1800" b="1" dirty="0" err="1" smtClean="0">
                <a:solidFill>
                  <a:schemeClr val="bg1"/>
                </a:solidFill>
              </a:rPr>
              <a:t>Гекльберри</a:t>
            </a:r>
            <a:r>
              <a:rPr lang="ru-RU" sz="1800" b="1" dirty="0" smtClean="0">
                <a:solidFill>
                  <a:schemeClr val="bg1"/>
                </a:solidFill>
              </a:rPr>
              <a:t> Финн красят забор длиной 100 метров. Каждый следующий день они красят больше, чем в предыдущий, на одно и то же число метров. Известно, что за первый и последний день в сумме они покрасили 20 метров забора. За сколько дней был покрашен весь забор? 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ru-RU" sz="1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bg1"/>
                </a:solidFill>
              </a:rPr>
              <a:t>Решение.</a:t>
            </a:r>
            <a:r>
              <a:rPr lang="ru-RU" sz="1800" dirty="0" smtClean="0">
                <a:solidFill>
                  <a:schemeClr val="bg1"/>
                </a:solidFill>
              </a:rPr>
              <a:t> Пусть ребята в первый день покрасили а</a:t>
            </a:r>
            <a:r>
              <a:rPr lang="ru-RU" sz="900" dirty="0" smtClean="0">
                <a:solidFill>
                  <a:schemeClr val="bg1"/>
                </a:solidFill>
              </a:rPr>
              <a:t>1 </a:t>
            </a:r>
            <a:r>
              <a:rPr lang="ru-RU" sz="1800" dirty="0" smtClean="0">
                <a:solidFill>
                  <a:schemeClr val="bg1"/>
                </a:solidFill>
              </a:rPr>
              <a:t>метров забора, во второй — а</a:t>
            </a:r>
            <a:r>
              <a:rPr lang="ru-RU" sz="900" dirty="0" smtClean="0">
                <a:solidFill>
                  <a:schemeClr val="bg1"/>
                </a:solidFill>
              </a:rPr>
              <a:t>2</a:t>
            </a:r>
            <a:r>
              <a:rPr lang="ru-RU" sz="1800" dirty="0" smtClean="0">
                <a:solidFill>
                  <a:schemeClr val="bg1"/>
                </a:solidFill>
              </a:rPr>
              <a:t> метров и т.д. , в последний — </a:t>
            </a:r>
            <a:r>
              <a:rPr lang="ru-RU" sz="1800" dirty="0" err="1" smtClean="0">
                <a:solidFill>
                  <a:schemeClr val="bg1"/>
                </a:solidFill>
              </a:rPr>
              <a:t>а</a:t>
            </a:r>
            <a:r>
              <a:rPr lang="ru-RU" sz="900" dirty="0" err="1" smtClean="0">
                <a:solidFill>
                  <a:schemeClr val="bg1"/>
                </a:solidFill>
              </a:rPr>
              <a:t>n</a:t>
            </a:r>
            <a:r>
              <a:rPr lang="ru-RU" sz="900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метров забора. Тогда </a:t>
            </a:r>
          </a:p>
          <a:p>
            <a:pPr marL="0" indent="0" algn="just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                                             a</a:t>
            </a:r>
            <a:r>
              <a:rPr lang="en-US" sz="900" dirty="0" smtClean="0">
                <a:solidFill>
                  <a:schemeClr val="bg1"/>
                </a:solidFill>
              </a:rPr>
              <a:t>1</a:t>
            </a:r>
            <a:r>
              <a:rPr lang="en-US" sz="1800" dirty="0" smtClean="0">
                <a:solidFill>
                  <a:schemeClr val="bg1"/>
                </a:solidFill>
              </a:rPr>
              <a:t>+a</a:t>
            </a:r>
            <a:r>
              <a:rPr lang="en-US" sz="900" dirty="0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 = 20 (</a:t>
            </a:r>
            <a:r>
              <a:rPr lang="ru-RU" sz="1800" dirty="0" smtClean="0">
                <a:solidFill>
                  <a:schemeClr val="bg1"/>
                </a:solidFill>
              </a:rPr>
              <a:t>м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endParaRPr lang="ru-RU" sz="1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а за  </a:t>
            </a:r>
            <a:r>
              <a:rPr lang="ru-RU" sz="1800" dirty="0" err="1" smtClean="0">
                <a:solidFill>
                  <a:schemeClr val="bg1"/>
                </a:solidFill>
              </a:rPr>
              <a:t>n</a:t>
            </a:r>
            <a:r>
              <a:rPr lang="ru-RU" sz="1800" dirty="0" smtClean="0">
                <a:solidFill>
                  <a:schemeClr val="bg1"/>
                </a:solidFill>
              </a:rPr>
              <a:t> дней было покрашено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                                      S </a:t>
            </a:r>
            <a:r>
              <a:rPr lang="en-US" sz="1800" baseline="-25000" dirty="0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=((a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 smtClean="0">
                <a:solidFill>
                  <a:schemeClr val="bg1"/>
                </a:solidFill>
              </a:rPr>
              <a:t>+a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sz="1800" dirty="0" smtClean="0">
                <a:solidFill>
                  <a:schemeClr val="bg1"/>
                </a:solidFill>
              </a:rPr>
              <a:t>)/2)∙n=10n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метров забора.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	</a:t>
            </a:r>
            <a:r>
              <a:rPr lang="ru-RU" sz="1800" dirty="0" smtClean="0">
                <a:solidFill>
                  <a:schemeClr val="bg1"/>
                </a:solidFill>
              </a:rPr>
              <a:t> Поскольку всего было покрашено 100 метров забора, имеем: 10n = 100, откуда  </a:t>
            </a:r>
            <a:r>
              <a:rPr lang="ru-RU" sz="1800" dirty="0" err="1" smtClean="0">
                <a:solidFill>
                  <a:schemeClr val="bg1"/>
                </a:solidFill>
              </a:rPr>
              <a:t>n</a:t>
            </a:r>
            <a:r>
              <a:rPr lang="ru-RU" sz="1800" dirty="0" smtClean="0">
                <a:solidFill>
                  <a:schemeClr val="bg1"/>
                </a:solidFill>
              </a:rPr>
              <a:t> = 10. </a:t>
            </a:r>
            <a:r>
              <a:rPr lang="en-US" sz="1800" dirty="0" smtClean="0">
                <a:solidFill>
                  <a:schemeClr val="bg1"/>
                </a:solidFill>
              </a:rPr>
              <a:t>   </a:t>
            </a:r>
            <a:endParaRPr lang="ru-RU" sz="1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bg1"/>
                </a:solidFill>
              </a:rPr>
              <a:t>Ответ:10</a:t>
            </a:r>
            <a:r>
              <a:rPr lang="en-US" sz="1800" b="1" dirty="0" smtClean="0">
                <a:solidFill>
                  <a:schemeClr val="bg1"/>
                </a:solidFill>
              </a:rPr>
              <a:t>  </a:t>
            </a:r>
            <a:r>
              <a:rPr lang="en-US" sz="1800" dirty="0" smtClean="0">
                <a:solidFill>
                  <a:schemeClr val="bg1"/>
                </a:solidFill>
              </a:rPr>
              <a:t>            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12. Геометрическая прогрессия . </a:t>
            </a:r>
            <a:br>
              <a:rPr lang="ru-RU" sz="31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762000"/>
            <a:ext cx="8229600" cy="470916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	</a:t>
            </a:r>
            <a:r>
              <a:rPr lang="ru-RU" sz="1600" b="1" dirty="0" smtClean="0">
                <a:solidFill>
                  <a:schemeClr val="bg1"/>
                </a:solidFill>
              </a:rPr>
              <a:t>12. У гражданина Петрова 1 августа 2000 года родился сын. По этому случаю он открыл в некотором банке вклад в 1000 рублей. Каждый следующий год 1 августа он пополнял вклад на 1000 рублей. По условиям договора банк ежегодно 31 июля начислял 20 % на сумму вклада. Через 6 лет у гражданина Петрова родилась дочь, и он открыл в другом банке ещё один вклад, уже в 2200 рублей, и каждый следующий год пополнял этот вклад на 2200 рублей, а банк ежегодно начислял 44 % на сумму вклада. Через сколько лет после рождения сына суммы на каждом из двух вкладов сравняются, если деньги из вкладов не изымаются? 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ru-RU" sz="1600" b="1" dirty="0" smtClean="0">
                <a:solidFill>
                  <a:schemeClr val="bg1"/>
                </a:solidFill>
              </a:rPr>
              <a:t>Решение</a:t>
            </a:r>
            <a:r>
              <a:rPr lang="ru-RU" sz="1600" dirty="0" smtClean="0">
                <a:solidFill>
                  <a:schemeClr val="bg1"/>
                </a:solidFill>
              </a:rPr>
              <a:t>. Через  </a:t>
            </a:r>
            <a:r>
              <a:rPr lang="ru-RU" sz="1600" dirty="0" err="1" smtClean="0">
                <a:solidFill>
                  <a:schemeClr val="bg1"/>
                </a:solidFill>
              </a:rPr>
              <a:t>n</a:t>
            </a:r>
            <a:r>
              <a:rPr lang="ru-RU" sz="1600" dirty="0" smtClean="0">
                <a:solidFill>
                  <a:schemeClr val="bg1"/>
                </a:solidFill>
              </a:rPr>
              <a:t> лет в первом портфеле будет сумма </a:t>
            </a:r>
          </a:p>
          <a:p>
            <a:pPr marL="0" indent="0" algn="ctr">
              <a:buNone/>
              <a:tabLst>
                <a:tab pos="0" algn="l"/>
              </a:tabLst>
            </a:pPr>
            <a:r>
              <a:rPr lang="ru-RU" sz="1600" dirty="0" smtClean="0">
                <a:solidFill>
                  <a:schemeClr val="bg1"/>
                </a:solidFill>
              </a:rPr>
              <a:t>1000+1000*1.</a:t>
            </a:r>
            <a:r>
              <a:rPr lang="en-US" sz="1600" dirty="0" smtClean="0">
                <a:solidFill>
                  <a:schemeClr val="bg1"/>
                </a:solidFill>
              </a:rPr>
              <a:t>2 +….+1</a:t>
            </a:r>
            <a:r>
              <a:rPr lang="ru-RU" sz="1600" dirty="0" smtClean="0">
                <a:solidFill>
                  <a:schemeClr val="bg1"/>
                </a:solidFill>
              </a:rPr>
              <a:t>000*1.2</a:t>
            </a:r>
            <a:r>
              <a:rPr lang="en-US" sz="1600" baseline="30000" dirty="0" smtClean="0">
                <a:solidFill>
                  <a:schemeClr val="bg1"/>
                </a:solidFill>
              </a:rPr>
              <a:t>n</a:t>
            </a:r>
            <a:r>
              <a:rPr lang="en-US" sz="1600" dirty="0" smtClean="0">
                <a:solidFill>
                  <a:schemeClr val="bg1"/>
                </a:solidFill>
              </a:rPr>
              <a:t> =1000*(1.2</a:t>
            </a:r>
            <a:r>
              <a:rPr lang="en-US" sz="1600" baseline="30000" dirty="0" smtClean="0">
                <a:solidFill>
                  <a:schemeClr val="bg1"/>
                </a:solidFill>
              </a:rPr>
              <a:t>n+1 </a:t>
            </a:r>
            <a:r>
              <a:rPr lang="en-US" sz="1600" dirty="0" smtClean="0">
                <a:solidFill>
                  <a:schemeClr val="bg1"/>
                </a:solidFill>
              </a:rPr>
              <a:t> -1/1.2-1)=5000(1.2</a:t>
            </a:r>
            <a:r>
              <a:rPr lang="en-US" sz="1600" baseline="30000" dirty="0" smtClean="0">
                <a:solidFill>
                  <a:schemeClr val="bg1"/>
                </a:solidFill>
              </a:rPr>
              <a:t>n+1 </a:t>
            </a:r>
            <a:r>
              <a:rPr lang="en-US" sz="1600" dirty="0" smtClean="0">
                <a:solidFill>
                  <a:schemeClr val="bg1"/>
                </a:solidFill>
              </a:rPr>
              <a:t>-1)(</a:t>
            </a:r>
            <a:r>
              <a:rPr lang="ru-RU" sz="1600" dirty="0" smtClean="0">
                <a:solidFill>
                  <a:schemeClr val="bg1"/>
                </a:solidFill>
              </a:rPr>
              <a:t>руб.).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ru-RU" sz="1600" dirty="0" smtClean="0">
                <a:solidFill>
                  <a:schemeClr val="bg1"/>
                </a:solidFill>
              </a:rPr>
              <a:t>В это же время во втором портфеле окажется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              </a:t>
            </a:r>
            <a:r>
              <a:rPr lang="ru-RU" sz="1600" dirty="0" smtClean="0">
                <a:solidFill>
                  <a:schemeClr val="bg1"/>
                </a:solidFill>
              </a:rPr>
              <a:t>22200+2200*1.44+ ….+200*1.44</a:t>
            </a:r>
            <a:r>
              <a:rPr lang="en-US" sz="1600" baseline="30000" dirty="0" smtClean="0">
                <a:solidFill>
                  <a:schemeClr val="bg1"/>
                </a:solidFill>
              </a:rPr>
              <a:t>n-6 </a:t>
            </a:r>
            <a:r>
              <a:rPr lang="en-US" sz="1600" dirty="0" smtClean="0">
                <a:solidFill>
                  <a:schemeClr val="bg1"/>
                </a:solidFill>
              </a:rPr>
              <a:t> =2200*(1.44</a:t>
            </a:r>
            <a:r>
              <a:rPr lang="en-US" sz="1600" baseline="30000" dirty="0" smtClean="0">
                <a:solidFill>
                  <a:schemeClr val="bg1"/>
                </a:solidFill>
              </a:rPr>
              <a:t>n-5</a:t>
            </a:r>
            <a:r>
              <a:rPr lang="en-US" sz="1600" dirty="0" smtClean="0">
                <a:solidFill>
                  <a:schemeClr val="bg1"/>
                </a:solidFill>
              </a:rPr>
              <a:t>-1/1.44-1)=5000(1.44</a:t>
            </a:r>
            <a:r>
              <a:rPr lang="en-US" sz="1600" baseline="30000" dirty="0" smtClean="0">
                <a:solidFill>
                  <a:schemeClr val="bg1"/>
                </a:solidFill>
              </a:rPr>
              <a:t>n-5</a:t>
            </a:r>
            <a:r>
              <a:rPr lang="en-US" sz="1600" dirty="0" smtClean="0">
                <a:solidFill>
                  <a:schemeClr val="bg1"/>
                </a:solidFill>
              </a:rPr>
              <a:t>-1)</a:t>
            </a:r>
            <a:endParaRPr lang="ru-RU" sz="1600" baseline="30000" dirty="0" smtClean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0" algn="l"/>
              </a:tabLst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	</a:t>
            </a:r>
            <a:r>
              <a:rPr lang="ru-RU" sz="1600" dirty="0" smtClean="0">
                <a:solidFill>
                  <a:schemeClr val="bg1"/>
                </a:solidFill>
              </a:rPr>
              <a:t>Приравняем эти суммы и решим полученное уравнение: 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                                           5000(1.2</a:t>
            </a:r>
            <a:r>
              <a:rPr lang="en-US" sz="1600" baseline="30000" dirty="0" smtClean="0">
                <a:solidFill>
                  <a:schemeClr val="bg1"/>
                </a:solidFill>
              </a:rPr>
              <a:t>n+1 </a:t>
            </a:r>
            <a:r>
              <a:rPr lang="en-US" sz="1600" dirty="0" smtClean="0">
                <a:solidFill>
                  <a:schemeClr val="bg1"/>
                </a:solidFill>
              </a:rPr>
              <a:t>-1) = 5000(1.44</a:t>
            </a:r>
            <a:r>
              <a:rPr lang="en-US" sz="1600" baseline="30000" dirty="0" smtClean="0">
                <a:solidFill>
                  <a:schemeClr val="bg1"/>
                </a:solidFill>
              </a:rPr>
              <a:t>n-5</a:t>
            </a:r>
            <a:r>
              <a:rPr lang="en-US" sz="1600" dirty="0" smtClean="0">
                <a:solidFill>
                  <a:schemeClr val="bg1"/>
                </a:solidFill>
              </a:rPr>
              <a:t>-1)</a:t>
            </a:r>
            <a:endParaRPr lang="ru-RU" sz="1600" dirty="0" smtClean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0" algn="l"/>
              </a:tabLst>
            </a:pPr>
            <a:r>
              <a:rPr lang="ru-RU" sz="1600" dirty="0" smtClean="0">
                <a:solidFill>
                  <a:schemeClr val="bg1"/>
                </a:solidFill>
              </a:rPr>
              <a:t>Отсюда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                                      1.2</a:t>
            </a:r>
            <a:r>
              <a:rPr lang="en-US" sz="1600" baseline="30000" dirty="0" smtClean="0">
                <a:solidFill>
                  <a:schemeClr val="bg1"/>
                </a:solidFill>
              </a:rPr>
              <a:t>n+1</a:t>
            </a:r>
            <a:r>
              <a:rPr lang="en-US" sz="1600" dirty="0" smtClean="0">
                <a:solidFill>
                  <a:schemeClr val="bg1"/>
                </a:solidFill>
              </a:rPr>
              <a:t>=1.44</a:t>
            </a:r>
            <a:r>
              <a:rPr lang="en-US" sz="1600" baseline="30000" dirty="0" smtClean="0">
                <a:solidFill>
                  <a:schemeClr val="bg1"/>
                </a:solidFill>
              </a:rPr>
              <a:t>n-5</a:t>
            </a:r>
            <a:r>
              <a:rPr lang="en-US" sz="1600" dirty="0" smtClean="0">
                <a:solidFill>
                  <a:schemeClr val="bg1"/>
                </a:solidFill>
              </a:rPr>
              <a:t> , </a:t>
            </a:r>
            <a:r>
              <a:rPr lang="ru-RU" sz="1600" dirty="0" smtClean="0">
                <a:solidFill>
                  <a:schemeClr val="bg1"/>
                </a:solidFill>
              </a:rPr>
              <a:t>или 1,2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baseline="30000" dirty="0" smtClean="0">
                <a:solidFill>
                  <a:schemeClr val="bg1"/>
                </a:solidFill>
              </a:rPr>
              <a:t>n+1</a:t>
            </a:r>
            <a:r>
              <a:rPr lang="en-US" sz="1600" dirty="0" smtClean="0">
                <a:solidFill>
                  <a:schemeClr val="bg1"/>
                </a:solidFill>
              </a:rPr>
              <a:t>=1.2 </a:t>
            </a:r>
            <a:r>
              <a:rPr lang="en-US" sz="1600" baseline="30000" dirty="0" smtClean="0">
                <a:solidFill>
                  <a:schemeClr val="bg1"/>
                </a:solidFill>
              </a:rPr>
              <a:t>2(n-5)</a:t>
            </a:r>
            <a:endParaRPr lang="ru-RU" sz="1600" baseline="30000" dirty="0" smtClean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0" algn="l"/>
              </a:tabLst>
            </a:pPr>
            <a:r>
              <a:rPr lang="ru-RU" sz="1600" dirty="0" smtClean="0">
                <a:solidFill>
                  <a:schemeClr val="bg1"/>
                </a:solidFill>
              </a:rPr>
              <a:t>Значит, 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ctr">
              <a:buNone/>
              <a:tabLst>
                <a:tab pos="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n+1=2n-10</a:t>
            </a:r>
            <a:endParaRPr lang="ru-RU" sz="1600" dirty="0" smtClean="0">
              <a:solidFill>
                <a:schemeClr val="bg1"/>
              </a:solidFill>
            </a:endParaRPr>
          </a:p>
          <a:p>
            <a:pPr marL="0" indent="0">
              <a:buNone/>
              <a:tabLst>
                <a:tab pos="0" algn="l"/>
              </a:tabLst>
            </a:pPr>
            <a:r>
              <a:rPr lang="ru-RU" sz="1600" dirty="0" smtClean="0">
                <a:solidFill>
                  <a:schemeClr val="bg1"/>
                </a:solidFill>
              </a:rPr>
              <a:t>т.е . </a:t>
            </a:r>
            <a:r>
              <a:rPr lang="ru-RU" sz="1600" dirty="0" err="1" smtClean="0">
                <a:solidFill>
                  <a:schemeClr val="bg1"/>
                </a:solidFill>
              </a:rPr>
              <a:t>n</a:t>
            </a:r>
            <a:r>
              <a:rPr lang="ru-RU" sz="1600" dirty="0" smtClean="0">
                <a:solidFill>
                  <a:schemeClr val="bg1"/>
                </a:solidFill>
              </a:rPr>
              <a:t> = 11. 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ru-RU" sz="1600" b="1" i="1" dirty="0" smtClean="0">
                <a:solidFill>
                  <a:schemeClr val="bg1"/>
                </a:solidFill>
              </a:rPr>
              <a:t>Ответ.</a:t>
            </a:r>
            <a:r>
              <a:rPr lang="ru-RU" sz="1600" b="1" dirty="0" smtClean="0">
                <a:solidFill>
                  <a:schemeClr val="bg1"/>
                </a:solidFill>
              </a:rPr>
              <a:t> 11. 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066800"/>
            <a:ext cx="8153400" cy="5486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 Если расстояние между двумя телами равно </a:t>
            </a:r>
            <a:r>
              <a:rPr lang="ru-RU" sz="1800" dirty="0" err="1" smtClean="0">
                <a:solidFill>
                  <a:schemeClr val="bg1"/>
                </a:solidFill>
              </a:rPr>
              <a:t>s</a:t>
            </a:r>
            <a:r>
              <a:rPr lang="ru-RU" sz="1800" dirty="0" smtClean="0">
                <a:solidFill>
                  <a:schemeClr val="bg1"/>
                </a:solidFill>
              </a:rPr>
              <a:t>, а их скорости v</a:t>
            </a:r>
            <a:r>
              <a:rPr lang="ru-RU" sz="1800" baseline="-25000" dirty="0" smtClean="0">
                <a:solidFill>
                  <a:schemeClr val="bg1"/>
                </a:solidFill>
              </a:rPr>
              <a:t>1</a:t>
            </a:r>
            <a:r>
              <a:rPr lang="ru-RU" sz="1800" dirty="0" smtClean="0">
                <a:solidFill>
                  <a:schemeClr val="bg1"/>
                </a:solidFill>
              </a:rPr>
              <a:t> и v</a:t>
            </a:r>
            <a:r>
              <a:rPr lang="ru-RU" sz="1800" baseline="-25000" dirty="0" smtClean="0">
                <a:solidFill>
                  <a:schemeClr val="bg1"/>
                </a:solidFill>
              </a:rPr>
              <a:t>2</a:t>
            </a:r>
            <a:r>
              <a:rPr lang="ru-RU" sz="1800" dirty="0" smtClean="0">
                <a:solidFill>
                  <a:schemeClr val="bg1"/>
                </a:solidFill>
              </a:rPr>
              <a:t> , то время  </a:t>
            </a:r>
            <a:r>
              <a:rPr lang="ru-RU" sz="1800" dirty="0" err="1" smtClean="0">
                <a:solidFill>
                  <a:schemeClr val="bg1"/>
                </a:solidFill>
              </a:rPr>
              <a:t>t</a:t>
            </a:r>
            <a:r>
              <a:rPr lang="ru-RU" sz="1800" dirty="0" smtClean="0">
                <a:solidFill>
                  <a:schemeClr val="bg1"/>
                </a:solidFill>
              </a:rPr>
              <a:t>, через которое они встретятся, находится по формуле 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                                                  </a:t>
            </a:r>
            <a:r>
              <a:rPr lang="ru-RU" sz="1800" dirty="0" smtClean="0">
                <a:solidFill>
                  <a:schemeClr val="bg1"/>
                </a:solidFill>
              </a:rPr>
              <a:t>  </a:t>
            </a:r>
            <a:r>
              <a:rPr lang="en-US" sz="1800" dirty="0" smtClean="0">
                <a:solidFill>
                  <a:srgbClr val="FFC000"/>
                </a:solidFill>
              </a:rPr>
              <a:t>t=s/</a:t>
            </a:r>
            <a:r>
              <a:rPr lang="ru-RU" sz="1800" dirty="0" smtClean="0">
                <a:solidFill>
                  <a:srgbClr val="FFC000"/>
                </a:solidFill>
              </a:rPr>
              <a:t>(</a:t>
            </a:r>
            <a:r>
              <a:rPr lang="en-US" sz="1800" dirty="0" smtClean="0">
                <a:solidFill>
                  <a:srgbClr val="FFC000"/>
                </a:solidFill>
              </a:rPr>
              <a:t>v</a:t>
            </a:r>
            <a:r>
              <a:rPr lang="en-US" sz="900" dirty="0" smtClean="0">
                <a:solidFill>
                  <a:srgbClr val="FFC000"/>
                </a:solidFill>
              </a:rPr>
              <a:t>1</a:t>
            </a:r>
            <a:r>
              <a:rPr lang="en-US" sz="1800" dirty="0" smtClean="0">
                <a:solidFill>
                  <a:srgbClr val="FFC000"/>
                </a:solidFill>
              </a:rPr>
              <a:t>+v</a:t>
            </a:r>
            <a:r>
              <a:rPr lang="en-US" sz="900" dirty="0" smtClean="0">
                <a:solidFill>
                  <a:srgbClr val="FFC000"/>
                </a:solidFill>
              </a:rPr>
              <a:t>2</a:t>
            </a:r>
            <a:r>
              <a:rPr lang="ru-RU" sz="1800" dirty="0" smtClean="0">
                <a:solidFill>
                  <a:srgbClr val="FFC000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ru-RU" sz="1800" b="1" i="1" dirty="0" smtClean="0">
                <a:solidFill>
                  <a:schemeClr val="bg1"/>
                </a:solidFill>
              </a:rPr>
              <a:t>1. </a:t>
            </a:r>
            <a:r>
              <a:rPr lang="ru-RU" sz="1800" b="1" dirty="0" smtClean="0">
                <a:solidFill>
                  <a:schemeClr val="bg1"/>
                </a:solidFill>
              </a:rPr>
              <a:t>Расстояние между городами А и В равно 435 км. Из  города А в </a:t>
            </a: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bg1"/>
                </a:solidFill>
              </a:rPr>
              <a:t>город В со скоростью 60 км/ч выехал первый автомобиль, а через час после этого навстречу ему из города В выехал со скоростью 65 км/ч второй автомобиль. На каком расстоянии от города А автомобили встретятся? Ответ дайте в километрах</a:t>
            </a:r>
            <a:r>
              <a:rPr lang="ru-RU" sz="1800" dirty="0" smtClean="0">
                <a:solidFill>
                  <a:schemeClr val="bg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bg1"/>
                </a:solidFill>
              </a:rPr>
              <a:t>Решение.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Через час после выезда первого автомобиля расстояние между автомобилями стало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равно</a:t>
            </a:r>
            <a:endParaRPr lang="en-US" sz="1800" dirty="0" smtClean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r>
              <a:rPr lang="en-US" sz="1800" dirty="0" smtClean="0">
                <a:solidFill>
                  <a:srgbClr val="FFC000"/>
                </a:solidFill>
              </a:rPr>
              <a:t>                                                               </a:t>
            </a:r>
            <a:r>
              <a:rPr lang="ru-RU" sz="1800" dirty="0" smtClean="0">
                <a:solidFill>
                  <a:srgbClr val="FFC000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435-6 0 = 375 (км), 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поэтому автомобили встретятся через время 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                                                        t=375/</a:t>
            </a:r>
            <a:r>
              <a:rPr lang="ru-RU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</a:rPr>
              <a:t>60+65</a:t>
            </a:r>
            <a:r>
              <a:rPr lang="ru-RU" sz="1800" dirty="0" smtClean="0">
                <a:solidFill>
                  <a:schemeClr val="bg1"/>
                </a:solidFill>
              </a:rPr>
              <a:t>)</a:t>
            </a:r>
            <a:r>
              <a:rPr lang="en-US" sz="1800" dirty="0" smtClean="0">
                <a:solidFill>
                  <a:schemeClr val="bg1"/>
                </a:solidFill>
              </a:rPr>
              <a:t>=3(</a:t>
            </a:r>
            <a:r>
              <a:rPr lang="ru-RU" sz="1800" dirty="0" smtClean="0">
                <a:solidFill>
                  <a:schemeClr val="bg1"/>
                </a:solidFill>
              </a:rPr>
              <a:t>ч).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Таким образом, до момента встречи первый автомобиль будет находиться в пути 4 часа проедет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60 · 4 = 240 (км). </a:t>
            </a:r>
          </a:p>
          <a:p>
            <a:pPr marL="0" indent="0" algn="just">
              <a:buNone/>
            </a:pPr>
            <a:endParaRPr lang="ru-RU" sz="1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800" b="1" i="1" dirty="0" smtClean="0">
                <a:solidFill>
                  <a:schemeClr val="bg1"/>
                </a:solidFill>
              </a:rPr>
              <a:t>Ответ.</a:t>
            </a:r>
            <a:r>
              <a:rPr lang="ru-RU" sz="1800" b="1" dirty="0" smtClean="0">
                <a:solidFill>
                  <a:schemeClr val="bg1"/>
                </a:solidFill>
              </a:rPr>
              <a:t> 240.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1. Движение навстречу. </a:t>
            </a:r>
            <a:br>
              <a:rPr lang="ru-RU" sz="3100" dirty="0" smtClean="0"/>
            </a:br>
            <a:endParaRPr lang="ru-RU" sz="44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47800"/>
          </a:xfrm>
        </p:spPr>
        <p:txBody>
          <a:bodyPr>
            <a:noAutofit/>
          </a:bodyPr>
          <a:lstStyle/>
          <a:p>
            <a:r>
              <a:rPr lang="ru-RU" sz="2800" dirty="0" smtClean="0"/>
              <a:t>2. Движение вдогонку.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71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Если расстояние между двумя телами равно </a:t>
            </a:r>
            <a:r>
              <a:rPr lang="ru-RU" sz="1800" dirty="0" err="1" smtClean="0">
                <a:solidFill>
                  <a:schemeClr val="bg1"/>
                </a:solidFill>
              </a:rPr>
              <a:t>s</a:t>
            </a:r>
            <a:r>
              <a:rPr lang="ru-RU" sz="1800" dirty="0" smtClean="0">
                <a:solidFill>
                  <a:schemeClr val="bg1"/>
                </a:solidFill>
              </a:rPr>
              <a:t>, они движутся по прямой в одну сторону со скоростями  v</a:t>
            </a:r>
            <a:r>
              <a:rPr lang="ru-RU" sz="1800" baseline="-25000" dirty="0" smtClean="0">
                <a:solidFill>
                  <a:schemeClr val="bg1"/>
                </a:solidFill>
              </a:rPr>
              <a:t>1</a:t>
            </a:r>
            <a:r>
              <a:rPr lang="ru-RU" sz="1800" dirty="0" smtClean="0">
                <a:solidFill>
                  <a:schemeClr val="bg1"/>
                </a:solidFill>
              </a:rPr>
              <a:t> и  v</a:t>
            </a:r>
            <a:r>
              <a:rPr lang="ru-RU" sz="1800" baseline="-25000" dirty="0" smtClean="0">
                <a:solidFill>
                  <a:schemeClr val="bg1"/>
                </a:solidFill>
              </a:rPr>
              <a:t>2</a:t>
            </a:r>
            <a:r>
              <a:rPr lang="ru-RU" sz="1800" dirty="0" smtClean="0">
                <a:solidFill>
                  <a:schemeClr val="bg1"/>
                </a:solidFill>
              </a:rPr>
              <a:t> соответственно  (</a:t>
            </a:r>
            <a:r>
              <a:rPr lang="ru-RU" sz="1800" dirty="0" err="1" smtClean="0">
                <a:solidFill>
                  <a:schemeClr val="bg1"/>
                </a:solidFill>
              </a:rPr>
              <a:t>v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900" dirty="0" smtClean="0">
                <a:solidFill>
                  <a:schemeClr val="bg1"/>
                </a:solidFill>
              </a:rPr>
              <a:t>1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&gt;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v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900" dirty="0" smtClean="0">
                <a:solidFill>
                  <a:schemeClr val="bg1"/>
                </a:solidFill>
              </a:rPr>
              <a:t>2</a:t>
            </a:r>
            <a:r>
              <a:rPr lang="ru-RU" sz="1800" dirty="0" smtClean="0">
                <a:solidFill>
                  <a:schemeClr val="bg1"/>
                </a:solidFill>
              </a:rPr>
              <a:t> )  так, что первое тело следует за вторым, то время  </a:t>
            </a:r>
            <a:r>
              <a:rPr lang="ru-RU" sz="1800" dirty="0" err="1" smtClean="0">
                <a:solidFill>
                  <a:schemeClr val="bg1"/>
                </a:solidFill>
              </a:rPr>
              <a:t>t</a:t>
            </a:r>
            <a:r>
              <a:rPr lang="ru-RU" sz="1800" dirty="0" smtClean="0">
                <a:solidFill>
                  <a:schemeClr val="bg1"/>
                </a:solidFill>
              </a:rPr>
              <a:t>, через которое первое тело догонит второе, находится по формуле </a:t>
            </a:r>
          </a:p>
          <a:p>
            <a:pPr marL="0" indent="0" algn="just">
              <a:buNone/>
            </a:pPr>
            <a:r>
              <a:rPr lang="en-US" sz="1800" dirty="0" smtClean="0">
                <a:solidFill>
                  <a:srgbClr val="FFC000"/>
                </a:solidFill>
              </a:rPr>
              <a:t>                                                           t=s/</a:t>
            </a:r>
            <a:r>
              <a:rPr lang="ru-RU" sz="1800" dirty="0" smtClean="0">
                <a:solidFill>
                  <a:srgbClr val="FFC000"/>
                </a:solidFill>
              </a:rPr>
              <a:t>(</a:t>
            </a:r>
            <a:r>
              <a:rPr lang="en-US" sz="1800" dirty="0" smtClean="0">
                <a:solidFill>
                  <a:srgbClr val="FFC000"/>
                </a:solidFill>
              </a:rPr>
              <a:t>v</a:t>
            </a:r>
            <a:r>
              <a:rPr lang="en-US" sz="900" dirty="0" smtClean="0">
                <a:solidFill>
                  <a:srgbClr val="FFC000"/>
                </a:solidFill>
              </a:rPr>
              <a:t>1</a:t>
            </a:r>
            <a:r>
              <a:rPr lang="en-US" sz="1800" dirty="0" smtClean="0">
                <a:solidFill>
                  <a:srgbClr val="FFC000"/>
                </a:solidFill>
              </a:rPr>
              <a:t> –v </a:t>
            </a:r>
            <a:r>
              <a:rPr lang="en-US" sz="900" dirty="0" smtClean="0">
                <a:solidFill>
                  <a:srgbClr val="FFC000"/>
                </a:solidFill>
              </a:rPr>
              <a:t>2</a:t>
            </a:r>
            <a:r>
              <a:rPr lang="ru-RU" sz="1800" dirty="0" smtClean="0">
                <a:solidFill>
                  <a:srgbClr val="FFC000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ru-RU" sz="1800" b="1" i="1" dirty="0" smtClean="0">
                <a:solidFill>
                  <a:schemeClr val="bg1"/>
                </a:solidFill>
              </a:rPr>
              <a:t>2. </a:t>
            </a:r>
            <a:r>
              <a:rPr lang="ru-RU" sz="1800" b="1" dirty="0" smtClean="0">
                <a:solidFill>
                  <a:schemeClr val="bg1"/>
                </a:solidFill>
              </a:rPr>
              <a:t>Два пешехода отправляются в одном направлении одновременно из одного и того же места на прогулку по аллее парка. Скорость первого на 1,5 км/ч больше скорости второго. Через сколько минут расстояние между пешеходами станет равным 300 метрам? </a:t>
            </a:r>
          </a:p>
          <a:p>
            <a:pPr marL="0" indent="0" algn="just"/>
            <a:endParaRPr lang="ru-RU" sz="1800" b="1" i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bg1"/>
                </a:solidFill>
              </a:rPr>
              <a:t>Решение. </a:t>
            </a:r>
            <a:r>
              <a:rPr lang="ru-RU" sz="1800" dirty="0" smtClean="0">
                <a:solidFill>
                  <a:schemeClr val="bg1"/>
                </a:solidFill>
              </a:rPr>
              <a:t>Время  </a:t>
            </a:r>
            <a:r>
              <a:rPr lang="ru-RU" sz="1800" dirty="0" err="1" smtClean="0">
                <a:solidFill>
                  <a:schemeClr val="bg1"/>
                </a:solidFill>
              </a:rPr>
              <a:t>t</a:t>
            </a:r>
            <a:r>
              <a:rPr lang="ru-RU" sz="1800" dirty="0" smtClean="0">
                <a:solidFill>
                  <a:schemeClr val="bg1"/>
                </a:solidFill>
              </a:rPr>
              <a:t>  в часах, за которое расстояние между пешеходами станет равным 300 метрам, т.е. 0,3 км, находим по формуле 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                                                   t=0</a:t>
            </a:r>
            <a:r>
              <a:rPr lang="ru-RU" sz="1800" dirty="0" smtClean="0">
                <a:solidFill>
                  <a:schemeClr val="bg1"/>
                </a:solidFill>
              </a:rPr>
              <a:t>,</a:t>
            </a:r>
            <a:r>
              <a:rPr lang="en-US" sz="1800" dirty="0" smtClean="0">
                <a:solidFill>
                  <a:schemeClr val="bg1"/>
                </a:solidFill>
              </a:rPr>
              <a:t>3/1</a:t>
            </a:r>
            <a:r>
              <a:rPr lang="ru-RU" sz="1800" dirty="0" smtClean="0">
                <a:solidFill>
                  <a:schemeClr val="bg1"/>
                </a:solidFill>
              </a:rPr>
              <a:t>,</a:t>
            </a:r>
            <a:r>
              <a:rPr lang="en-US" sz="1800" dirty="0" smtClean="0">
                <a:solidFill>
                  <a:schemeClr val="bg1"/>
                </a:solidFill>
              </a:rPr>
              <a:t>5=0.2(</a:t>
            </a:r>
            <a:r>
              <a:rPr lang="ru-RU" sz="1800" dirty="0" smtClean="0">
                <a:solidFill>
                  <a:schemeClr val="bg1"/>
                </a:solidFill>
              </a:rPr>
              <a:t>ч).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Следовательно, это время составляет 12 минут. </a:t>
            </a:r>
          </a:p>
          <a:p>
            <a:pPr marL="0" indent="0" algn="just">
              <a:buNone/>
            </a:pPr>
            <a:endParaRPr lang="ru-RU" sz="1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800" b="1" i="1" dirty="0" smtClean="0">
                <a:solidFill>
                  <a:schemeClr val="bg1"/>
                </a:solidFill>
              </a:rPr>
              <a:t>Ответ</a:t>
            </a:r>
            <a:r>
              <a:rPr lang="ru-RU" sz="1800" b="1" dirty="0" smtClean="0">
                <a:solidFill>
                  <a:schemeClr val="bg1"/>
                </a:solidFill>
              </a:rPr>
              <a:t>. 12. </a:t>
            </a:r>
            <a:endParaRPr lang="ru-RU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94456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3 . Движение по окружности</a:t>
            </a:r>
            <a:br>
              <a:rPr lang="ru-RU" sz="3100" dirty="0" smtClean="0"/>
            </a:br>
            <a:r>
              <a:rPr lang="ru-RU" sz="3100" dirty="0" smtClean="0"/>
              <a:t> (замкнутой трассе) </a:t>
            </a:r>
            <a:br>
              <a:rPr lang="ru-RU" sz="31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9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      Рассмотрим движение двух точек по окружности длины  </a:t>
            </a:r>
            <a:r>
              <a:rPr lang="ru-RU" sz="2000" dirty="0" err="1" smtClean="0">
                <a:solidFill>
                  <a:schemeClr val="bg1"/>
                </a:solidFill>
              </a:rPr>
              <a:t>s</a:t>
            </a:r>
            <a:r>
              <a:rPr lang="ru-RU" sz="2000" dirty="0" smtClean="0">
                <a:solidFill>
                  <a:schemeClr val="bg1"/>
                </a:solidFill>
              </a:rPr>
              <a:t> в одном направлении при одновременном старте со скоростями  v</a:t>
            </a:r>
            <a:r>
              <a:rPr lang="ru-RU" sz="2000" baseline="-25000" dirty="0" smtClean="0">
                <a:solidFill>
                  <a:schemeClr val="bg1"/>
                </a:solidFill>
              </a:rPr>
              <a:t>1 </a:t>
            </a:r>
            <a:r>
              <a:rPr lang="ru-RU" sz="2000" dirty="0" smtClean="0">
                <a:solidFill>
                  <a:schemeClr val="bg1"/>
                </a:solidFill>
              </a:rPr>
              <a:t>и  v</a:t>
            </a:r>
            <a:r>
              <a:rPr lang="ru-RU" sz="2000" baseline="-25000" dirty="0" smtClean="0">
                <a:solidFill>
                  <a:schemeClr val="bg1"/>
                </a:solidFill>
              </a:rPr>
              <a:t>2</a:t>
            </a:r>
            <a:r>
              <a:rPr lang="ru-RU" sz="2000" dirty="0" smtClean="0">
                <a:solidFill>
                  <a:schemeClr val="bg1"/>
                </a:solidFill>
              </a:rPr>
              <a:t> (v</a:t>
            </a:r>
            <a:r>
              <a:rPr lang="ru-RU" sz="2000" baseline="-25000" dirty="0" smtClean="0">
                <a:solidFill>
                  <a:schemeClr val="bg1"/>
                </a:solidFill>
              </a:rPr>
              <a:t>1</a:t>
            </a:r>
            <a:r>
              <a:rPr lang="ru-RU" sz="2000" dirty="0" smtClean="0">
                <a:solidFill>
                  <a:schemeClr val="bg1"/>
                </a:solidFill>
              </a:rPr>
              <a:t> &gt; v</a:t>
            </a:r>
            <a:r>
              <a:rPr lang="ru-RU" sz="2000" baseline="-25000" dirty="0" smtClean="0">
                <a:solidFill>
                  <a:schemeClr val="bg1"/>
                </a:solidFill>
              </a:rPr>
              <a:t>2</a:t>
            </a:r>
            <a:r>
              <a:rPr lang="ru-RU" sz="2000" dirty="0" smtClean="0">
                <a:solidFill>
                  <a:schemeClr val="bg1"/>
                </a:solidFill>
              </a:rPr>
              <a:t> )  и ответим на вопрос: через какое время первая точка будет опережать вторую ровно на один круг? Считая, что вторая точка покоится, а первая приближается к ней со скоростью  v</a:t>
            </a:r>
            <a:r>
              <a:rPr lang="ru-RU" sz="2000" baseline="-25000" dirty="0" smtClean="0">
                <a:solidFill>
                  <a:schemeClr val="bg1"/>
                </a:solidFill>
              </a:rPr>
              <a:t>1 </a:t>
            </a:r>
            <a:r>
              <a:rPr lang="ru-RU" sz="2000" dirty="0" smtClean="0">
                <a:solidFill>
                  <a:schemeClr val="bg1"/>
                </a:solidFill>
              </a:rPr>
              <a:t>- v</a:t>
            </a:r>
            <a:r>
              <a:rPr lang="ru-RU" sz="2000" baseline="-25000" dirty="0" smtClean="0">
                <a:solidFill>
                  <a:schemeClr val="bg1"/>
                </a:solidFill>
              </a:rPr>
              <a:t>2</a:t>
            </a:r>
            <a:r>
              <a:rPr lang="ru-RU" sz="2000" dirty="0" smtClean="0">
                <a:solidFill>
                  <a:schemeClr val="bg1"/>
                </a:solidFill>
              </a:rPr>
              <a:t> ,  получим, что условие задачи будет выполнено, когда первая точка поравняется в первый раз со второй. При этом первая точка пройдет расстояние, равное длине одного круга, и искомая формула ничем не отличается от формулы, полученной для задачи на движение вдогонку: </a:t>
            </a:r>
          </a:p>
          <a:p>
            <a:pPr marL="0" indent="0" algn="just">
              <a:buNone/>
            </a:pPr>
            <a:r>
              <a:rPr lang="en-US" sz="2000" dirty="0" smtClean="0">
                <a:solidFill>
                  <a:srgbClr val="FFC000"/>
                </a:solidFill>
              </a:rPr>
              <a:t>                                                                 t=s/</a:t>
            </a:r>
            <a:r>
              <a:rPr lang="ru-RU" sz="2000" dirty="0" smtClean="0">
                <a:solidFill>
                  <a:srgbClr val="FFC000"/>
                </a:solidFill>
              </a:rPr>
              <a:t>(</a:t>
            </a:r>
            <a:r>
              <a:rPr lang="en-US" sz="2000" dirty="0" smtClean="0">
                <a:solidFill>
                  <a:srgbClr val="FFC000"/>
                </a:solidFill>
              </a:rPr>
              <a:t>v</a:t>
            </a:r>
            <a:r>
              <a:rPr lang="en-US" sz="900" dirty="0" smtClean="0">
                <a:solidFill>
                  <a:srgbClr val="FFC000"/>
                </a:solidFill>
              </a:rPr>
              <a:t>1 </a:t>
            </a:r>
            <a:r>
              <a:rPr lang="en-US" sz="2000" dirty="0" smtClean="0">
                <a:solidFill>
                  <a:srgbClr val="FFC000"/>
                </a:solidFill>
              </a:rPr>
              <a:t>- v</a:t>
            </a:r>
            <a:r>
              <a:rPr lang="en-US" sz="900" dirty="0" smtClean="0">
                <a:solidFill>
                  <a:srgbClr val="FFC000"/>
                </a:solidFill>
              </a:rPr>
              <a:t>2</a:t>
            </a:r>
            <a:r>
              <a:rPr lang="ru-RU" sz="2000" dirty="0" smtClean="0">
                <a:solidFill>
                  <a:srgbClr val="FFC000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Итак, если две точки одновременно начинают движение по окружности в одну сторону со скоростями  v1 и  v2 соответственно  (v</a:t>
            </a:r>
            <a:r>
              <a:rPr lang="ru-RU" sz="2000" baseline="-25000" dirty="0" smtClean="0">
                <a:solidFill>
                  <a:schemeClr val="bg1"/>
                </a:solidFill>
              </a:rPr>
              <a:t>1</a:t>
            </a:r>
            <a:r>
              <a:rPr lang="ru-RU" sz="2000" dirty="0" smtClean="0">
                <a:solidFill>
                  <a:schemeClr val="bg1"/>
                </a:solidFill>
              </a:rPr>
              <a:t> &gt; v</a:t>
            </a:r>
            <a:r>
              <a:rPr lang="ru-RU" sz="2000" baseline="-25000" dirty="0" smtClean="0">
                <a:solidFill>
                  <a:schemeClr val="bg1"/>
                </a:solidFill>
              </a:rPr>
              <a:t>2</a:t>
            </a:r>
            <a:r>
              <a:rPr lang="ru-RU" sz="2000" dirty="0" smtClean="0">
                <a:solidFill>
                  <a:schemeClr val="bg1"/>
                </a:solidFill>
              </a:rPr>
              <a:t> соответственно) , то первая точка приближается ко второй со скоростью  V </a:t>
            </a:r>
            <a:r>
              <a:rPr lang="ru-RU" sz="2000" baseline="-25000" dirty="0" smtClean="0">
                <a:solidFill>
                  <a:schemeClr val="bg1"/>
                </a:solidFill>
              </a:rPr>
              <a:t>1</a:t>
            </a:r>
            <a:r>
              <a:rPr lang="ru-RU" sz="2000" dirty="0" smtClean="0">
                <a:solidFill>
                  <a:schemeClr val="bg1"/>
                </a:solidFill>
              </a:rPr>
              <a:t> -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V</a:t>
            </a:r>
            <a:r>
              <a:rPr lang="ru-RU" sz="2000" baseline="-25000" dirty="0" smtClean="0">
                <a:solidFill>
                  <a:schemeClr val="bg1"/>
                </a:solidFill>
              </a:rPr>
              <a:t>2 </a:t>
            </a:r>
            <a:r>
              <a:rPr lang="ru-RU" sz="2000" dirty="0" smtClean="0">
                <a:solidFill>
                  <a:schemeClr val="bg1"/>
                </a:solidFill>
              </a:rPr>
              <a:t> и в момент, когда первая точка в первый раз догоняет вторую, она проходит расстояние на один круг больше. </a:t>
            </a:r>
          </a:p>
          <a:p>
            <a:pPr algn="just">
              <a:buNone/>
            </a:pPr>
            <a:endParaRPr lang="ru-RU" sz="20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ru-RU" sz="2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1"/>
                </a:solidFill>
              </a:rPr>
              <a:t>       </a:t>
            </a:r>
          </a:p>
          <a:p>
            <a:pPr marL="0" indent="0" algn="just">
              <a:buNone/>
            </a:pPr>
            <a:r>
              <a:rPr lang="ru-RU" sz="1800" b="1" i="1" dirty="0" smtClean="0">
                <a:solidFill>
                  <a:schemeClr val="bg1"/>
                </a:solidFill>
              </a:rPr>
              <a:t>        3. </a:t>
            </a:r>
            <a:r>
              <a:rPr lang="ru-RU" sz="1800" b="1" dirty="0" smtClean="0">
                <a:solidFill>
                  <a:schemeClr val="bg1"/>
                </a:solidFill>
              </a:rPr>
              <a:t>Из одной точки круговой трассы, длина которой равна 14 км, одновременно в одном направлении стартовали два автомобиля. Скорость первого автомобиля равна 80 км/ч, и через 40 минут после старта он опережал второй автомобиль на один круг. Найдите скорость второго автомобиля. Ответ дайте в км/ч. </a:t>
            </a:r>
          </a:p>
          <a:p>
            <a:pPr marL="0" indent="0" algn="just">
              <a:buNone/>
            </a:pPr>
            <a:endParaRPr lang="ru-RU" sz="18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bg1"/>
                </a:solidFill>
              </a:rPr>
              <a:t>Решение.</a:t>
            </a:r>
            <a:r>
              <a:rPr lang="ru-RU" sz="1800" dirty="0" smtClean="0">
                <a:solidFill>
                  <a:schemeClr val="bg1"/>
                </a:solidFill>
              </a:rPr>
              <a:t> Пусть скорость второго автомобиля </a:t>
            </a:r>
            <a:r>
              <a:rPr lang="ru-RU" sz="1800" dirty="0" err="1" smtClean="0">
                <a:solidFill>
                  <a:schemeClr val="bg1"/>
                </a:solidFill>
              </a:rPr>
              <a:t>х</a:t>
            </a:r>
            <a:r>
              <a:rPr lang="ru-RU" sz="1800" dirty="0" smtClean="0">
                <a:solidFill>
                  <a:schemeClr val="bg1"/>
                </a:solidFill>
              </a:rPr>
              <a:t> км/ч. Поскольку 40 минут составляют</a:t>
            </a:r>
            <a:r>
              <a:rPr lang="en-US" sz="1800" dirty="0" smtClean="0">
                <a:solidFill>
                  <a:schemeClr val="bg1"/>
                </a:solidFill>
              </a:rPr>
              <a:t> 2/3</a:t>
            </a:r>
            <a:r>
              <a:rPr lang="ru-RU" sz="1800" dirty="0" smtClean="0">
                <a:solidFill>
                  <a:schemeClr val="bg1"/>
                </a:solidFill>
              </a:rPr>
              <a:t> часа и это — то время, за которое первый автомобиль будет опережать второй на один круг, составим по условию задачи уравнение</a:t>
            </a:r>
          </a:p>
          <a:p>
            <a:pPr marL="0" indent="0" algn="just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                                              14/</a:t>
            </a:r>
            <a:r>
              <a:rPr lang="ru-RU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</a:rPr>
              <a:t>80-x</a:t>
            </a:r>
            <a:r>
              <a:rPr lang="ru-RU" sz="1800" dirty="0" smtClean="0">
                <a:solidFill>
                  <a:schemeClr val="bg1"/>
                </a:solidFill>
              </a:rPr>
              <a:t>)</a:t>
            </a:r>
            <a:r>
              <a:rPr lang="en-US" sz="1800" dirty="0" smtClean="0">
                <a:solidFill>
                  <a:schemeClr val="bg1"/>
                </a:solidFill>
              </a:rPr>
              <a:t>=2/3</a:t>
            </a:r>
            <a:r>
              <a:rPr lang="ru-RU" sz="1800" dirty="0" smtClean="0">
                <a:solidFill>
                  <a:schemeClr val="bg1"/>
                </a:solidFill>
              </a:rPr>
              <a:t>,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откуда 160 - 2х = 42, т. е. </a:t>
            </a:r>
            <a:r>
              <a:rPr lang="ru-RU" sz="1800" dirty="0" err="1" smtClean="0">
                <a:solidFill>
                  <a:schemeClr val="bg1"/>
                </a:solidFill>
              </a:rPr>
              <a:t>х</a:t>
            </a:r>
            <a:r>
              <a:rPr lang="ru-RU" sz="1800" dirty="0" smtClean="0">
                <a:solidFill>
                  <a:schemeClr val="bg1"/>
                </a:solidFill>
              </a:rPr>
              <a:t> = 59. </a:t>
            </a: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bg1"/>
                </a:solidFill>
              </a:rPr>
              <a:t>         </a:t>
            </a: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bg1"/>
                </a:solidFill>
              </a:rPr>
              <a:t>        </a:t>
            </a:r>
            <a:r>
              <a:rPr lang="ru-RU" sz="1800" b="1" i="1" dirty="0" smtClean="0">
                <a:solidFill>
                  <a:schemeClr val="bg1"/>
                </a:solidFill>
              </a:rPr>
              <a:t>Ответ.</a:t>
            </a:r>
            <a:r>
              <a:rPr lang="ru-RU" sz="1800" b="1" dirty="0" smtClean="0">
                <a:solidFill>
                  <a:schemeClr val="bg1"/>
                </a:solidFill>
              </a:rPr>
              <a:t> 59.</a:t>
            </a:r>
            <a:endParaRPr lang="ru-RU" sz="1800" b="1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4 . Движение</a:t>
            </a:r>
            <a:r>
              <a:rPr lang="en-US" sz="2800" dirty="0" smtClean="0"/>
              <a:t> </a:t>
            </a:r>
            <a:r>
              <a:rPr lang="ru-RU" sz="2800" dirty="0" smtClean="0"/>
              <a:t>по воде 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4500" dirty="0" smtClean="0">
                <a:solidFill>
                  <a:schemeClr val="bg1"/>
                </a:solidFill>
              </a:rPr>
              <a:t>       </a:t>
            </a:r>
            <a:r>
              <a:rPr lang="ru-RU" sz="5500" dirty="0" smtClean="0">
                <a:solidFill>
                  <a:schemeClr val="bg1"/>
                </a:solidFill>
              </a:rPr>
              <a:t>В задачах на движение по воде скорость течения считается неизменной. При движении по течению скорость течения прибавляется к скорости плывущего тела, при движении против течения — вычитается из скорости тела. Скорость плота считается равной скорости течения. </a:t>
            </a:r>
          </a:p>
          <a:p>
            <a:pPr marL="0" indent="0" algn="just">
              <a:buNone/>
            </a:pPr>
            <a:endParaRPr lang="ru-RU" sz="5500" dirty="0" smtClean="0">
              <a:solidFill>
                <a:schemeClr val="bg1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5500" b="1" i="1" dirty="0" smtClean="0">
                <a:solidFill>
                  <a:schemeClr val="bg1"/>
                </a:solidFill>
              </a:rPr>
              <a:t>       4. </a:t>
            </a:r>
            <a:r>
              <a:rPr lang="ru-RU" sz="5500" b="1" dirty="0" smtClean="0">
                <a:solidFill>
                  <a:schemeClr val="bg1"/>
                </a:solidFill>
              </a:rPr>
              <a:t>Теплоход, скорость которого в неподвижной воде равна 25 км/ч, проходит по течению реки и после стоянки возвращается в исходный пункт. Скорость течения равна 3 км/ч, стоянка длится 5 часов, а в исходный пункт теплоход возвращается через 30 часов после отплытия из него. Сколько километров прошел теплоход за весь рейс? </a:t>
            </a:r>
            <a:endParaRPr lang="en-US" sz="5500" b="1" dirty="0" smtClean="0">
              <a:solidFill>
                <a:schemeClr val="bg1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5500" b="1" dirty="0" smtClean="0">
                <a:solidFill>
                  <a:schemeClr val="bg1"/>
                </a:solidFill>
              </a:rPr>
              <a:t>Решение</a:t>
            </a:r>
            <a:r>
              <a:rPr lang="ru-RU" sz="5500" dirty="0" smtClean="0">
                <a:solidFill>
                  <a:schemeClr val="bg1"/>
                </a:solidFill>
              </a:rPr>
              <a:t>. Пусть искомая величина равна 2х. Составим по условию задачи уравнение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5500" dirty="0" smtClean="0">
                <a:solidFill>
                  <a:schemeClr val="bg1"/>
                </a:solidFill>
              </a:rPr>
              <a:t>                                                   (x/28)+(x/22)+5=30</a:t>
            </a:r>
            <a:endParaRPr lang="ru-RU" sz="5500" dirty="0" smtClean="0">
              <a:solidFill>
                <a:schemeClr val="bg1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5500" dirty="0" smtClean="0">
                <a:solidFill>
                  <a:schemeClr val="bg1"/>
                </a:solidFill>
              </a:rPr>
              <a:t> откуда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5500" dirty="0" smtClean="0">
                <a:solidFill>
                  <a:schemeClr val="bg1"/>
                </a:solidFill>
              </a:rPr>
              <a:t>                                                    (x/28)+(x/22)=25</a:t>
            </a:r>
            <a:r>
              <a:rPr lang="ru-RU" sz="5500" dirty="0" smtClean="0">
                <a:solidFill>
                  <a:schemeClr val="bg1"/>
                </a:solidFill>
              </a:rPr>
              <a:t>,</a:t>
            </a:r>
            <a:endParaRPr lang="en-US" sz="5500" dirty="0" smtClean="0">
              <a:solidFill>
                <a:schemeClr val="bg1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5500" dirty="0" smtClean="0">
                <a:solidFill>
                  <a:schemeClr val="bg1"/>
                </a:solidFill>
              </a:rPr>
              <a:t> </a:t>
            </a:r>
            <a:r>
              <a:rPr lang="en-US" sz="5500" dirty="0" smtClean="0">
                <a:solidFill>
                  <a:schemeClr val="bg1"/>
                </a:solidFill>
              </a:rPr>
              <a:t>                                                 (11x+14x)/(28*11)=25</a:t>
            </a:r>
            <a:r>
              <a:rPr lang="ru-RU" sz="5500" dirty="0" smtClean="0">
                <a:solidFill>
                  <a:schemeClr val="bg1"/>
                </a:solidFill>
              </a:rPr>
              <a:t>,</a:t>
            </a:r>
            <a:r>
              <a:rPr lang="en-US" sz="5500" dirty="0" smtClean="0">
                <a:solidFill>
                  <a:schemeClr val="bg1"/>
                </a:solidFill>
              </a:rPr>
              <a:t>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5500" dirty="0" smtClean="0">
                <a:solidFill>
                  <a:schemeClr val="bg1"/>
                </a:solidFill>
              </a:rPr>
              <a:t>                                                    25x/308=25</a:t>
            </a:r>
            <a:r>
              <a:rPr lang="ru-RU" sz="5500" dirty="0" smtClean="0">
                <a:solidFill>
                  <a:schemeClr val="bg1"/>
                </a:solidFill>
              </a:rPr>
              <a:t>, </a:t>
            </a:r>
            <a:r>
              <a:rPr lang="en-US" sz="5500" dirty="0" smtClean="0">
                <a:solidFill>
                  <a:schemeClr val="bg1"/>
                </a:solidFill>
              </a:rPr>
              <a:t>x=308.</a:t>
            </a:r>
            <a:endParaRPr lang="ru-RU" sz="5500" dirty="0" smtClean="0">
              <a:solidFill>
                <a:schemeClr val="bg1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5500" dirty="0" smtClean="0">
                <a:solidFill>
                  <a:schemeClr val="bg1"/>
                </a:solidFill>
              </a:rPr>
              <a:t>Значит, искомое расстояние равно 616 км.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5500" b="1" i="1" dirty="0" smtClean="0">
                <a:solidFill>
                  <a:schemeClr val="bg1"/>
                </a:solidFill>
              </a:rPr>
              <a:t>Ответ:</a:t>
            </a:r>
            <a:r>
              <a:rPr lang="ru-RU" sz="5500" b="1" dirty="0" smtClean="0">
                <a:solidFill>
                  <a:schemeClr val="bg1"/>
                </a:solidFill>
              </a:rPr>
              <a:t>616.</a:t>
            </a:r>
          </a:p>
          <a:p>
            <a:pPr marL="0" indent="0" algn="just">
              <a:buNone/>
            </a:pPr>
            <a:endParaRPr lang="ru-RU" sz="5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5 . Средняя скорость  </a:t>
            </a:r>
            <a:br>
              <a:rPr lang="ru-RU" sz="31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64770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ru-RU" sz="1800" kern="900" dirty="0" smtClean="0">
                <a:solidFill>
                  <a:schemeClr val="bg1"/>
                </a:solidFill>
              </a:rPr>
              <a:t>       Напомним, что средняя скорость вычисляется по формуле</a:t>
            </a:r>
          </a:p>
          <a:p>
            <a:pPr marL="360000" algn="just">
              <a:spcBef>
                <a:spcPts val="600"/>
              </a:spcBef>
              <a:buNone/>
            </a:pPr>
            <a:r>
              <a:rPr lang="ru-RU" sz="1800" kern="900" dirty="0" smtClean="0">
                <a:solidFill>
                  <a:srgbClr val="FFC000"/>
                </a:solidFill>
              </a:rPr>
              <a:t>                                                                   </a:t>
            </a:r>
            <a:r>
              <a:rPr lang="en-US" sz="1800" kern="900" dirty="0" smtClean="0">
                <a:solidFill>
                  <a:srgbClr val="FFC000"/>
                </a:solidFill>
              </a:rPr>
              <a:t>v</a:t>
            </a:r>
            <a:r>
              <a:rPr lang="ru-RU" sz="1800" kern="900" dirty="0" smtClean="0">
                <a:solidFill>
                  <a:srgbClr val="FFC000"/>
                </a:solidFill>
              </a:rPr>
              <a:t> = </a:t>
            </a:r>
            <a:r>
              <a:rPr lang="en-US" sz="1800" kern="900" dirty="0" smtClean="0">
                <a:solidFill>
                  <a:srgbClr val="FFC000"/>
                </a:solidFill>
              </a:rPr>
              <a:t>s/t</a:t>
            </a:r>
            <a:endParaRPr lang="ru-RU" sz="1800" kern="900" dirty="0" smtClean="0">
              <a:solidFill>
                <a:srgbClr val="FFC000"/>
              </a:solidFill>
            </a:endParaRPr>
          </a:p>
          <a:p>
            <a:pPr marL="360000" algn="just">
              <a:spcBef>
                <a:spcPts val="600"/>
              </a:spcBef>
              <a:buNone/>
            </a:pPr>
            <a:r>
              <a:rPr lang="ru-RU" sz="1800" kern="900" dirty="0" smtClean="0">
                <a:solidFill>
                  <a:schemeClr val="bg1"/>
                </a:solidFill>
              </a:rPr>
              <a:t>      где </a:t>
            </a:r>
            <a:r>
              <a:rPr lang="en-US" sz="1800" kern="900" dirty="0" smtClean="0">
                <a:solidFill>
                  <a:schemeClr val="bg1"/>
                </a:solidFill>
              </a:rPr>
              <a:t> </a:t>
            </a:r>
            <a:r>
              <a:rPr lang="ru-RU" sz="1800" kern="900" dirty="0" smtClean="0">
                <a:solidFill>
                  <a:schemeClr val="bg1"/>
                </a:solidFill>
              </a:rPr>
              <a:t>S — путь, пройденный телом,  </a:t>
            </a:r>
            <a:r>
              <a:rPr lang="ru-RU" sz="1800" kern="900" dirty="0" err="1" smtClean="0">
                <a:solidFill>
                  <a:schemeClr val="bg1"/>
                </a:solidFill>
              </a:rPr>
              <a:t>a</a:t>
            </a:r>
            <a:r>
              <a:rPr lang="en-US" sz="1800" kern="900" dirty="0" smtClean="0">
                <a:solidFill>
                  <a:schemeClr val="bg1"/>
                </a:solidFill>
              </a:rPr>
              <a:t> </a:t>
            </a:r>
            <a:r>
              <a:rPr lang="ru-RU" sz="1800" kern="900" dirty="0" smtClean="0">
                <a:solidFill>
                  <a:schemeClr val="bg1"/>
                </a:solidFill>
              </a:rPr>
              <a:t> </a:t>
            </a:r>
            <a:r>
              <a:rPr lang="ru-RU" sz="1800" kern="900" dirty="0" err="1" smtClean="0">
                <a:solidFill>
                  <a:schemeClr val="bg1"/>
                </a:solidFill>
              </a:rPr>
              <a:t>t</a:t>
            </a:r>
            <a:r>
              <a:rPr lang="ru-RU" sz="1800" kern="900" dirty="0" smtClean="0">
                <a:solidFill>
                  <a:schemeClr val="bg1"/>
                </a:solidFill>
              </a:rPr>
              <a:t> — время, за которое это путь пройден. Если путь состоит из нескольких участков, то следует вычислить всю длину пути и всё время движения . Например, если путь состоял из двух участков протяженностью  s</a:t>
            </a:r>
            <a:r>
              <a:rPr lang="ru-RU" sz="900" kern="900" dirty="0" smtClean="0">
                <a:solidFill>
                  <a:schemeClr val="bg1"/>
                </a:solidFill>
              </a:rPr>
              <a:t>1 </a:t>
            </a:r>
            <a:r>
              <a:rPr lang="ru-RU" sz="1800" kern="900" dirty="0" smtClean="0">
                <a:solidFill>
                  <a:schemeClr val="bg1"/>
                </a:solidFill>
              </a:rPr>
              <a:t>и  s</a:t>
            </a:r>
            <a:r>
              <a:rPr lang="ru-RU" sz="900" kern="900" dirty="0" smtClean="0">
                <a:solidFill>
                  <a:schemeClr val="bg1"/>
                </a:solidFill>
              </a:rPr>
              <a:t>2</a:t>
            </a:r>
            <a:r>
              <a:rPr lang="ru-RU" sz="1800" kern="900" dirty="0" smtClean="0">
                <a:solidFill>
                  <a:schemeClr val="bg1"/>
                </a:solidFill>
              </a:rPr>
              <a:t>,  скорости на которых были равны соответственно </a:t>
            </a:r>
            <a:r>
              <a:rPr lang="en-US" sz="1800" kern="900" dirty="0" smtClean="0">
                <a:solidFill>
                  <a:schemeClr val="bg1"/>
                </a:solidFill>
              </a:rPr>
              <a:t> </a:t>
            </a:r>
            <a:r>
              <a:rPr lang="ru-RU" sz="1800" kern="900" dirty="0" smtClean="0">
                <a:solidFill>
                  <a:schemeClr val="bg1"/>
                </a:solidFill>
              </a:rPr>
              <a:t>v</a:t>
            </a:r>
            <a:r>
              <a:rPr lang="ru-RU" sz="900" kern="900" dirty="0" smtClean="0">
                <a:solidFill>
                  <a:schemeClr val="bg1"/>
                </a:solidFill>
              </a:rPr>
              <a:t>1 </a:t>
            </a:r>
            <a:r>
              <a:rPr lang="ru-RU" sz="1800" kern="900" dirty="0" smtClean="0">
                <a:solidFill>
                  <a:schemeClr val="bg1"/>
                </a:solidFill>
              </a:rPr>
              <a:t>и  </a:t>
            </a:r>
            <a:r>
              <a:rPr lang="ru-RU" sz="1800" kern="900" dirty="0" err="1" smtClean="0">
                <a:solidFill>
                  <a:schemeClr val="bg1"/>
                </a:solidFill>
              </a:rPr>
              <a:t>v</a:t>
            </a:r>
            <a:r>
              <a:rPr lang="ru-RU" sz="900" kern="900" dirty="0" smtClean="0">
                <a:solidFill>
                  <a:schemeClr val="bg1"/>
                </a:solidFill>
              </a:rPr>
              <a:t> 2 </a:t>
            </a:r>
            <a:r>
              <a:rPr lang="ru-RU" sz="1800" kern="900" dirty="0" smtClean="0">
                <a:solidFill>
                  <a:schemeClr val="bg1"/>
                </a:solidFill>
              </a:rPr>
              <a:t>,  то</a:t>
            </a:r>
            <a:endParaRPr lang="en-US" sz="1800" kern="900" dirty="0" smtClean="0">
              <a:solidFill>
                <a:schemeClr val="bg1"/>
              </a:solidFill>
            </a:endParaRPr>
          </a:p>
          <a:p>
            <a:pPr marL="360000" algn="just">
              <a:spcBef>
                <a:spcPts val="600"/>
              </a:spcBef>
              <a:buNone/>
            </a:pPr>
            <a:r>
              <a:rPr lang="ru-RU" sz="1800" kern="900" dirty="0" smtClean="0">
                <a:solidFill>
                  <a:srgbClr val="FFC000"/>
                </a:solidFill>
              </a:rPr>
              <a:t>                                         </a:t>
            </a:r>
            <a:r>
              <a:rPr lang="en-US" sz="1800" kern="900" dirty="0" smtClean="0">
                <a:solidFill>
                  <a:srgbClr val="FFC000"/>
                </a:solidFill>
              </a:rPr>
              <a:t>S= s</a:t>
            </a:r>
            <a:r>
              <a:rPr lang="en-US" sz="900" kern="900" dirty="0" smtClean="0">
                <a:solidFill>
                  <a:srgbClr val="FFC000"/>
                </a:solidFill>
              </a:rPr>
              <a:t>1</a:t>
            </a:r>
            <a:r>
              <a:rPr lang="en-US" sz="1800" kern="900" dirty="0" smtClean="0">
                <a:solidFill>
                  <a:srgbClr val="FFC000"/>
                </a:solidFill>
              </a:rPr>
              <a:t>+s</a:t>
            </a:r>
            <a:r>
              <a:rPr lang="en-US" sz="900" kern="900" dirty="0" smtClean="0">
                <a:solidFill>
                  <a:srgbClr val="FFC000"/>
                </a:solidFill>
              </a:rPr>
              <a:t>2</a:t>
            </a:r>
            <a:r>
              <a:rPr lang="ru-RU" sz="1800" kern="900" dirty="0" smtClean="0">
                <a:solidFill>
                  <a:srgbClr val="FFC000"/>
                </a:solidFill>
              </a:rPr>
              <a:t>,</a:t>
            </a:r>
            <a:r>
              <a:rPr lang="en-US" sz="1800" kern="900" dirty="0" smtClean="0">
                <a:solidFill>
                  <a:srgbClr val="FFC000"/>
                </a:solidFill>
              </a:rPr>
              <a:t> t=t</a:t>
            </a:r>
            <a:r>
              <a:rPr lang="en-US" sz="900" kern="900" dirty="0" smtClean="0">
                <a:solidFill>
                  <a:srgbClr val="FFC000"/>
                </a:solidFill>
              </a:rPr>
              <a:t>1</a:t>
            </a:r>
            <a:r>
              <a:rPr lang="ru-RU" sz="1800" kern="900" dirty="0" smtClean="0">
                <a:solidFill>
                  <a:srgbClr val="FFC000"/>
                </a:solidFill>
              </a:rPr>
              <a:t>+</a:t>
            </a:r>
            <a:r>
              <a:rPr lang="en-US" sz="1800" kern="900" dirty="0" smtClean="0">
                <a:solidFill>
                  <a:srgbClr val="FFC000"/>
                </a:solidFill>
              </a:rPr>
              <a:t>t</a:t>
            </a:r>
            <a:r>
              <a:rPr lang="en-US" sz="900" kern="900" dirty="0" smtClean="0">
                <a:solidFill>
                  <a:srgbClr val="FFC000"/>
                </a:solidFill>
              </a:rPr>
              <a:t>2</a:t>
            </a:r>
            <a:r>
              <a:rPr lang="ru-RU" sz="900" kern="900" dirty="0" smtClean="0">
                <a:solidFill>
                  <a:srgbClr val="FFC000"/>
                </a:solidFill>
              </a:rPr>
              <a:t>,  </a:t>
            </a:r>
            <a:r>
              <a:rPr lang="ru-RU" sz="1800" kern="900" dirty="0" smtClean="0">
                <a:solidFill>
                  <a:schemeClr val="bg1"/>
                </a:solidFill>
              </a:rPr>
              <a:t>где</a:t>
            </a:r>
            <a:r>
              <a:rPr lang="ru-RU" sz="1800" kern="900" dirty="0" smtClean="0">
                <a:solidFill>
                  <a:srgbClr val="FFC000"/>
                </a:solidFill>
              </a:rPr>
              <a:t> </a:t>
            </a:r>
            <a:r>
              <a:rPr lang="en-US" sz="1800" kern="900" dirty="0" smtClean="0">
                <a:solidFill>
                  <a:srgbClr val="FFC000"/>
                </a:solidFill>
              </a:rPr>
              <a:t>t</a:t>
            </a:r>
            <a:r>
              <a:rPr lang="en-US" sz="900" kern="900" dirty="0" smtClean="0">
                <a:solidFill>
                  <a:srgbClr val="FFC000"/>
                </a:solidFill>
              </a:rPr>
              <a:t>1</a:t>
            </a:r>
            <a:r>
              <a:rPr lang="en-US" sz="1800" kern="900" dirty="0" smtClean="0">
                <a:solidFill>
                  <a:srgbClr val="FFC000"/>
                </a:solidFill>
              </a:rPr>
              <a:t>=s</a:t>
            </a:r>
            <a:r>
              <a:rPr lang="en-US" sz="900" kern="900" dirty="0" smtClean="0">
                <a:solidFill>
                  <a:srgbClr val="FFC000"/>
                </a:solidFill>
              </a:rPr>
              <a:t>1</a:t>
            </a:r>
            <a:r>
              <a:rPr lang="en-US" sz="1800" kern="900" dirty="0" smtClean="0">
                <a:solidFill>
                  <a:srgbClr val="FFC000"/>
                </a:solidFill>
              </a:rPr>
              <a:t>/v</a:t>
            </a:r>
            <a:r>
              <a:rPr lang="en-US" sz="900" kern="900" dirty="0" smtClean="0">
                <a:solidFill>
                  <a:srgbClr val="FFC000"/>
                </a:solidFill>
              </a:rPr>
              <a:t>1</a:t>
            </a:r>
            <a:r>
              <a:rPr lang="en-US" sz="1800" kern="900" dirty="0" smtClean="0">
                <a:solidFill>
                  <a:srgbClr val="FFC000"/>
                </a:solidFill>
              </a:rPr>
              <a:t> </a:t>
            </a:r>
            <a:r>
              <a:rPr lang="ru-RU" sz="1800" kern="900" dirty="0" smtClean="0">
                <a:solidFill>
                  <a:srgbClr val="FFC000"/>
                </a:solidFill>
              </a:rPr>
              <a:t>,</a:t>
            </a:r>
            <a:r>
              <a:rPr lang="en-US" sz="1800" kern="900" dirty="0" smtClean="0">
                <a:solidFill>
                  <a:srgbClr val="FFC000"/>
                </a:solidFill>
              </a:rPr>
              <a:t> </a:t>
            </a:r>
            <a:r>
              <a:rPr lang="ru-RU" sz="1800" kern="900" dirty="0" smtClean="0">
                <a:solidFill>
                  <a:srgbClr val="FFC000"/>
                </a:solidFill>
              </a:rPr>
              <a:t> </a:t>
            </a:r>
            <a:r>
              <a:rPr lang="en-US" sz="1800" kern="900" dirty="0" smtClean="0">
                <a:solidFill>
                  <a:srgbClr val="FFC000"/>
                </a:solidFill>
              </a:rPr>
              <a:t>t</a:t>
            </a:r>
            <a:r>
              <a:rPr lang="en-US" sz="900" kern="900" dirty="0" smtClean="0">
                <a:solidFill>
                  <a:srgbClr val="FFC000"/>
                </a:solidFill>
              </a:rPr>
              <a:t>2</a:t>
            </a:r>
            <a:r>
              <a:rPr lang="en-US" sz="1800" kern="900" dirty="0" smtClean="0">
                <a:solidFill>
                  <a:srgbClr val="FFC000"/>
                </a:solidFill>
              </a:rPr>
              <a:t>=s</a:t>
            </a:r>
            <a:r>
              <a:rPr lang="en-US" sz="900" kern="900" dirty="0" smtClean="0">
                <a:solidFill>
                  <a:srgbClr val="FFC000"/>
                </a:solidFill>
              </a:rPr>
              <a:t>2</a:t>
            </a:r>
            <a:r>
              <a:rPr lang="en-US" sz="1800" kern="900" dirty="0" smtClean="0">
                <a:solidFill>
                  <a:srgbClr val="FFC000"/>
                </a:solidFill>
              </a:rPr>
              <a:t>/v</a:t>
            </a:r>
            <a:r>
              <a:rPr lang="en-US" sz="900" kern="900" dirty="0" smtClean="0">
                <a:solidFill>
                  <a:srgbClr val="FFC000"/>
                </a:solidFill>
              </a:rPr>
              <a:t>2</a:t>
            </a:r>
            <a:endParaRPr lang="ru-RU" sz="1800" kern="900" dirty="0" smtClean="0">
              <a:solidFill>
                <a:srgbClr val="FFC000"/>
              </a:solidFill>
            </a:endParaRPr>
          </a:p>
          <a:p>
            <a:pPr marL="265113" indent="-265113" algn="just">
              <a:spcBef>
                <a:spcPts val="600"/>
              </a:spcBef>
              <a:buNone/>
              <a:tabLst>
                <a:tab pos="176213" algn="l"/>
              </a:tabLst>
            </a:pPr>
            <a:r>
              <a:rPr lang="ru-RU" sz="1800" b="1" kern="900" dirty="0" smtClean="0">
                <a:solidFill>
                  <a:schemeClr val="bg1"/>
                </a:solidFill>
              </a:rPr>
              <a:t>     5. Первую треть трассы велосипедист ехал со скоростью 12 км</a:t>
            </a:r>
            <a:r>
              <a:rPr lang="en-US" sz="1800" b="1" kern="900" dirty="0" smtClean="0">
                <a:solidFill>
                  <a:schemeClr val="bg1"/>
                </a:solidFill>
              </a:rPr>
              <a:t>/</a:t>
            </a:r>
            <a:r>
              <a:rPr lang="ru-RU" sz="1800" b="1" kern="900" dirty="0" smtClean="0">
                <a:solidFill>
                  <a:schemeClr val="bg1"/>
                </a:solidFill>
              </a:rPr>
              <a:t>ч, а вторую треть – со скоростью 16 км</a:t>
            </a:r>
            <a:r>
              <a:rPr lang="en-US" sz="1800" b="1" kern="900" dirty="0" smtClean="0">
                <a:solidFill>
                  <a:schemeClr val="bg1"/>
                </a:solidFill>
              </a:rPr>
              <a:t>/</a:t>
            </a:r>
            <a:r>
              <a:rPr lang="ru-RU" sz="1800" b="1" kern="900" dirty="0" smtClean="0">
                <a:solidFill>
                  <a:schemeClr val="bg1"/>
                </a:solidFill>
              </a:rPr>
              <a:t>ч, а последнюю треть – 24 км</a:t>
            </a:r>
            <a:r>
              <a:rPr lang="en-US" sz="1800" b="1" kern="900" dirty="0" smtClean="0">
                <a:solidFill>
                  <a:schemeClr val="bg1"/>
                </a:solidFill>
              </a:rPr>
              <a:t>/</a:t>
            </a:r>
            <a:r>
              <a:rPr lang="ru-RU" sz="1800" b="1" kern="900" dirty="0" smtClean="0">
                <a:solidFill>
                  <a:schemeClr val="bg1"/>
                </a:solidFill>
              </a:rPr>
              <a:t>ч. Найдите среднюю скорость велосипедиста на протяжении всего пути. Ответ дайте в км</a:t>
            </a:r>
            <a:r>
              <a:rPr lang="en-US" sz="1800" b="1" kern="900" dirty="0" smtClean="0">
                <a:solidFill>
                  <a:schemeClr val="bg1"/>
                </a:solidFill>
              </a:rPr>
              <a:t>/</a:t>
            </a:r>
            <a:r>
              <a:rPr lang="ru-RU" sz="1800" b="1" kern="900" dirty="0" smtClean="0">
                <a:solidFill>
                  <a:schemeClr val="bg1"/>
                </a:solidFill>
              </a:rPr>
              <a:t>ч.</a:t>
            </a:r>
          </a:p>
          <a:p>
            <a:pPr marL="265113" indent="-265113" algn="just">
              <a:spcBef>
                <a:spcPts val="600"/>
              </a:spcBef>
              <a:buNone/>
              <a:tabLst>
                <a:tab pos="176213" algn="l"/>
              </a:tabLst>
            </a:pPr>
            <a:r>
              <a:rPr lang="ru-RU" sz="1800" b="1" kern="900" dirty="0" smtClean="0">
                <a:solidFill>
                  <a:schemeClr val="bg1"/>
                </a:solidFill>
              </a:rPr>
              <a:t>    Решение. </a:t>
            </a:r>
            <a:r>
              <a:rPr lang="ru-RU" sz="1800" kern="900" dirty="0" smtClean="0">
                <a:solidFill>
                  <a:schemeClr val="bg1"/>
                </a:solidFill>
              </a:rPr>
              <a:t>Обозначим длину всей трассы за время </a:t>
            </a:r>
            <a:r>
              <a:rPr lang="en-US" sz="1800" kern="900" dirty="0" smtClean="0">
                <a:solidFill>
                  <a:schemeClr val="bg1"/>
                </a:solidFill>
              </a:rPr>
              <a:t>t</a:t>
            </a:r>
            <a:r>
              <a:rPr lang="en-US" sz="900" kern="900" dirty="0" smtClean="0">
                <a:solidFill>
                  <a:schemeClr val="bg1"/>
                </a:solidFill>
              </a:rPr>
              <a:t>1</a:t>
            </a:r>
            <a:r>
              <a:rPr lang="en-US" sz="1800" kern="900" dirty="0" smtClean="0">
                <a:solidFill>
                  <a:schemeClr val="bg1"/>
                </a:solidFill>
              </a:rPr>
              <a:t>=s/</a:t>
            </a:r>
            <a:r>
              <a:rPr lang="ru-RU" sz="1800" kern="900" dirty="0" smtClean="0">
                <a:solidFill>
                  <a:schemeClr val="bg1"/>
                </a:solidFill>
              </a:rPr>
              <a:t>12, вторую треть – за время </a:t>
            </a:r>
            <a:r>
              <a:rPr lang="en-US" sz="1800" kern="900" dirty="0" smtClean="0">
                <a:solidFill>
                  <a:schemeClr val="bg1"/>
                </a:solidFill>
              </a:rPr>
              <a:t>t</a:t>
            </a:r>
            <a:r>
              <a:rPr lang="ru-RU" sz="900" kern="900" dirty="0" smtClean="0">
                <a:solidFill>
                  <a:schemeClr val="bg1"/>
                </a:solidFill>
              </a:rPr>
              <a:t>2</a:t>
            </a:r>
            <a:r>
              <a:rPr lang="en-US" sz="1800" kern="900" dirty="0" smtClean="0">
                <a:solidFill>
                  <a:schemeClr val="bg1"/>
                </a:solidFill>
              </a:rPr>
              <a:t>=s/</a:t>
            </a:r>
            <a:r>
              <a:rPr lang="ru-RU" sz="1800" kern="900" dirty="0" smtClean="0">
                <a:solidFill>
                  <a:schemeClr val="bg1"/>
                </a:solidFill>
              </a:rPr>
              <a:t>16, последнюю треть – за время </a:t>
            </a:r>
            <a:r>
              <a:rPr lang="en-US" sz="1800" kern="900" dirty="0" smtClean="0">
                <a:solidFill>
                  <a:schemeClr val="bg1"/>
                </a:solidFill>
              </a:rPr>
              <a:t>t</a:t>
            </a:r>
            <a:r>
              <a:rPr lang="ru-RU" sz="900" kern="900" dirty="0" smtClean="0">
                <a:solidFill>
                  <a:schemeClr val="bg1"/>
                </a:solidFill>
              </a:rPr>
              <a:t>3</a:t>
            </a:r>
            <a:r>
              <a:rPr lang="en-US" sz="1800" kern="900" dirty="0" smtClean="0">
                <a:solidFill>
                  <a:schemeClr val="bg1"/>
                </a:solidFill>
              </a:rPr>
              <a:t>=s/</a:t>
            </a:r>
            <a:r>
              <a:rPr lang="ru-RU" sz="1800" kern="900" dirty="0" smtClean="0">
                <a:solidFill>
                  <a:schemeClr val="bg1"/>
                </a:solidFill>
              </a:rPr>
              <a:t>24. Значит, время потраченное им на весь путь, равно               </a:t>
            </a:r>
          </a:p>
          <a:p>
            <a:pPr marL="265113" indent="-265113" algn="just">
              <a:spcBef>
                <a:spcPts val="600"/>
              </a:spcBef>
              <a:buNone/>
              <a:tabLst>
                <a:tab pos="176213" algn="l"/>
              </a:tabLst>
            </a:pPr>
            <a:r>
              <a:rPr lang="ru-RU" sz="1800" b="1" kern="900" dirty="0" smtClean="0">
                <a:solidFill>
                  <a:schemeClr val="bg1"/>
                </a:solidFill>
              </a:rPr>
              <a:t>       </a:t>
            </a:r>
            <a:r>
              <a:rPr lang="en-US" sz="1800" b="1" kern="900" dirty="0" smtClean="0">
                <a:solidFill>
                  <a:schemeClr val="bg1"/>
                </a:solidFill>
              </a:rPr>
              <a:t>                                                          </a:t>
            </a:r>
            <a:r>
              <a:rPr lang="en-US" sz="1800" kern="900" dirty="0" smtClean="0">
                <a:solidFill>
                  <a:schemeClr val="bg1"/>
                </a:solidFill>
              </a:rPr>
              <a:t>t</a:t>
            </a:r>
            <a:r>
              <a:rPr lang="en-US" sz="900" kern="900" dirty="0" smtClean="0">
                <a:solidFill>
                  <a:schemeClr val="bg1"/>
                </a:solidFill>
              </a:rPr>
              <a:t>1</a:t>
            </a:r>
            <a:r>
              <a:rPr lang="en-US" sz="1800" kern="900" dirty="0" smtClean="0">
                <a:solidFill>
                  <a:schemeClr val="bg1"/>
                </a:solidFill>
              </a:rPr>
              <a:t> + t</a:t>
            </a:r>
            <a:r>
              <a:rPr lang="en-US" sz="900" kern="900" dirty="0" smtClean="0">
                <a:solidFill>
                  <a:schemeClr val="bg1"/>
                </a:solidFill>
              </a:rPr>
              <a:t>2</a:t>
            </a:r>
            <a:r>
              <a:rPr lang="en-US" sz="1800" kern="900" dirty="0" smtClean="0">
                <a:solidFill>
                  <a:schemeClr val="bg1"/>
                </a:solidFill>
              </a:rPr>
              <a:t> + t</a:t>
            </a:r>
            <a:r>
              <a:rPr lang="en-US" sz="900" kern="900" dirty="0" smtClean="0">
                <a:solidFill>
                  <a:schemeClr val="bg1"/>
                </a:solidFill>
              </a:rPr>
              <a:t>3</a:t>
            </a:r>
            <a:r>
              <a:rPr lang="en-US" sz="1800" kern="900" dirty="0" smtClean="0">
                <a:solidFill>
                  <a:schemeClr val="bg1"/>
                </a:solidFill>
              </a:rPr>
              <a:t>,</a:t>
            </a:r>
          </a:p>
          <a:p>
            <a:pPr marL="265113" indent="-265113" algn="just">
              <a:spcBef>
                <a:spcPts val="600"/>
              </a:spcBef>
              <a:buNone/>
              <a:tabLst>
                <a:tab pos="176213" algn="l"/>
              </a:tabLst>
            </a:pPr>
            <a:r>
              <a:rPr lang="ru-RU" sz="1800" kern="900" dirty="0" smtClean="0">
                <a:solidFill>
                  <a:schemeClr val="bg1"/>
                </a:solidFill>
              </a:rPr>
              <a:t>    т. е. </a:t>
            </a:r>
            <a:r>
              <a:rPr lang="en-US" sz="1800" kern="900" dirty="0" smtClean="0">
                <a:solidFill>
                  <a:schemeClr val="bg1"/>
                </a:solidFill>
              </a:rPr>
              <a:t>                                           s/12 +s/16 +s/24 = 9s/48.</a:t>
            </a:r>
          </a:p>
          <a:p>
            <a:pPr marL="2876550" indent="-2876550" algn="just">
              <a:spcBef>
                <a:spcPts val="600"/>
              </a:spcBef>
              <a:buNone/>
              <a:tabLst>
                <a:tab pos="176213" algn="l"/>
              </a:tabLst>
            </a:pPr>
            <a:r>
              <a:rPr lang="ru-RU" sz="1800" kern="900" dirty="0" smtClean="0">
                <a:solidFill>
                  <a:schemeClr val="bg1"/>
                </a:solidFill>
              </a:rPr>
              <a:t>    Поэтому искомая средняя скорость находится по формуле:                                                  </a:t>
            </a:r>
            <a:r>
              <a:rPr lang="en-US" sz="1800" kern="900" dirty="0" smtClean="0">
                <a:solidFill>
                  <a:schemeClr val="bg1"/>
                </a:solidFill>
              </a:rPr>
              <a:t>v = 3s</a:t>
            </a:r>
            <a:r>
              <a:rPr lang="ru-RU" sz="1800" kern="900" dirty="0" smtClean="0">
                <a:solidFill>
                  <a:schemeClr val="bg1"/>
                </a:solidFill>
              </a:rPr>
              <a:t> : (9</a:t>
            </a:r>
            <a:r>
              <a:rPr lang="en-US" sz="1800" kern="900" dirty="0" smtClean="0">
                <a:solidFill>
                  <a:schemeClr val="bg1"/>
                </a:solidFill>
              </a:rPr>
              <a:t>s/48) = 3s∙ (48/9s) = 16 (</a:t>
            </a:r>
            <a:r>
              <a:rPr lang="ru-RU" sz="1800" kern="900" dirty="0" smtClean="0">
                <a:solidFill>
                  <a:schemeClr val="bg1"/>
                </a:solidFill>
              </a:rPr>
              <a:t>км</a:t>
            </a:r>
            <a:r>
              <a:rPr lang="en-US" sz="1800" kern="900" dirty="0" smtClean="0">
                <a:solidFill>
                  <a:schemeClr val="bg1"/>
                </a:solidFill>
              </a:rPr>
              <a:t>/</a:t>
            </a:r>
            <a:r>
              <a:rPr lang="ru-RU" sz="1800" kern="900" dirty="0" smtClean="0">
                <a:solidFill>
                  <a:schemeClr val="bg1"/>
                </a:solidFill>
              </a:rPr>
              <a:t>ч).</a:t>
            </a:r>
          </a:p>
          <a:p>
            <a:pPr marL="2876550" indent="-2876550" algn="just">
              <a:spcBef>
                <a:spcPts val="600"/>
              </a:spcBef>
              <a:buNone/>
              <a:tabLst>
                <a:tab pos="176213" algn="l"/>
              </a:tabLst>
            </a:pPr>
            <a:r>
              <a:rPr lang="ru-RU" sz="1800" b="1" i="1" kern="900" dirty="0" smtClean="0">
                <a:solidFill>
                  <a:schemeClr val="bg1"/>
                </a:solidFill>
              </a:rPr>
              <a:t>     Ответ</a:t>
            </a:r>
            <a:r>
              <a:rPr lang="ru-RU" sz="1800" b="1" kern="900" dirty="0" smtClean="0">
                <a:solidFill>
                  <a:schemeClr val="bg1"/>
                </a:solidFill>
              </a:rPr>
              <a:t>: 16 </a:t>
            </a:r>
            <a:r>
              <a:rPr lang="en-US" sz="1800" b="1" kern="900" dirty="0" smtClean="0">
                <a:solidFill>
                  <a:schemeClr val="bg1"/>
                </a:solidFill>
              </a:rPr>
              <a:t>.</a:t>
            </a:r>
            <a:endParaRPr lang="ru-RU" sz="1800" b="1" kern="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533400"/>
          </a:xfrm>
        </p:spPr>
        <p:txBody>
          <a:bodyPr>
            <a:noAutofit/>
          </a:bodyPr>
          <a:lstStyle/>
          <a:p>
            <a:r>
              <a:rPr lang="ru-RU" sz="2800" dirty="0" smtClean="0"/>
              <a:t>6. Движение протяженных тел</a:t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33400"/>
            <a:ext cx="8534400" cy="5242560"/>
          </a:xfrm>
        </p:spPr>
        <p:txBody>
          <a:bodyPr>
            <a:noAutofit/>
          </a:bodyPr>
          <a:lstStyle/>
          <a:p>
            <a:pPr marL="265113" indent="0" algn="just">
              <a:spcAft>
                <a:spcPts val="300"/>
              </a:spcAft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В задачах на движение протяженных тел требуется, как правило, определить длину одного из них. Наиболее типичная ситуация: определение длины поезда, проезжающего мимо столба или протяженной платформы. В первом случае поезд проходит мимо столба расстояние, равное длине поезда, во втором случае — расстояние , равное сумме длин поезда и платформы. </a:t>
            </a:r>
          </a:p>
          <a:p>
            <a:pPr marL="265113" indent="0" algn="just">
              <a:spcAft>
                <a:spcPts val="300"/>
              </a:spcAft>
              <a:buNone/>
            </a:pPr>
            <a:endParaRPr lang="ru-RU" sz="1600" dirty="0" smtClean="0">
              <a:solidFill>
                <a:schemeClr val="bg1"/>
              </a:solidFill>
            </a:endParaRPr>
          </a:p>
          <a:p>
            <a:pPr marL="265113" indent="0" algn="just">
              <a:buNone/>
            </a:pPr>
            <a:r>
              <a:rPr lang="ru-RU" sz="1800" b="1" i="1" dirty="0" smtClean="0">
                <a:solidFill>
                  <a:schemeClr val="bg1"/>
                </a:solidFill>
              </a:rPr>
              <a:t>        </a:t>
            </a:r>
            <a:r>
              <a:rPr lang="ru-RU" sz="1800" b="1" dirty="0" smtClean="0">
                <a:solidFill>
                  <a:schemeClr val="bg1"/>
                </a:solidFill>
              </a:rPr>
              <a:t>6.</a:t>
            </a:r>
            <a:r>
              <a:rPr lang="ru-RU" sz="1800" b="1" i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По морю параллельными курсами в одном направлении следуют два сухогруза: первый длиной 120 метров , второй — длиной 80 метров . Сначала второй сухогруз отстает о т первого и в некоторый момент времени расстояние от кормы первого сухогруза до носа второго сухогруза составляет 400 метров. Через 12 минут после этого уже первый сухогруз отстает от второго так, что расстояние о т кормы второго сухогруза до носа первого равно 600 метрам. На сколько километров в час скорость первого сухогруза меньше скорости второго ? </a:t>
            </a:r>
          </a:p>
          <a:p>
            <a:pPr marL="265113" indent="0" algn="just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Решение.</a:t>
            </a:r>
            <a:r>
              <a:rPr lang="ru-RU" sz="1600" dirty="0" smtClean="0">
                <a:solidFill>
                  <a:schemeClr val="bg1"/>
                </a:solidFill>
              </a:rPr>
              <a:t> Будем считать, что первый сухогруз неподвижен, а второй приближается к нему со скоростью </a:t>
            </a:r>
            <a:r>
              <a:rPr lang="ru-RU" sz="1600" dirty="0" err="1" smtClean="0">
                <a:solidFill>
                  <a:schemeClr val="bg1"/>
                </a:solidFill>
              </a:rPr>
              <a:t>х</a:t>
            </a:r>
            <a:r>
              <a:rPr lang="ru-RU" sz="1600" dirty="0" smtClean="0">
                <a:solidFill>
                  <a:schemeClr val="bg1"/>
                </a:solidFill>
              </a:rPr>
              <a:t> (м/мин) , равной разности скоростей второго и первого сухогрузов. Тогда за 12 мину т второй сухогруз проходит расстояние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265113" indent="0"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l=400+80+120+600=1200(</a:t>
            </a:r>
            <a:r>
              <a:rPr lang="ru-RU" sz="1800" dirty="0" smtClean="0">
                <a:solidFill>
                  <a:schemeClr val="bg1"/>
                </a:solidFill>
              </a:rPr>
              <a:t>м). </a:t>
            </a:r>
          </a:p>
          <a:p>
            <a:pPr marL="265113" indent="0" algn="just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Поэтому </a:t>
            </a:r>
          </a:p>
          <a:p>
            <a:pPr marL="265113" indent="0"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x=1200/12=100(</a:t>
            </a:r>
            <a:r>
              <a:rPr lang="ru-RU" sz="1800" dirty="0" smtClean="0">
                <a:solidFill>
                  <a:schemeClr val="bg1"/>
                </a:solidFill>
              </a:rPr>
              <a:t>м</a:t>
            </a:r>
            <a:r>
              <a:rPr lang="en-US" sz="1800" dirty="0" smtClean="0">
                <a:solidFill>
                  <a:schemeClr val="bg1"/>
                </a:solidFill>
              </a:rPr>
              <a:t>/</a:t>
            </a:r>
            <a:r>
              <a:rPr lang="ru-RU" sz="1800" dirty="0" smtClean="0">
                <a:solidFill>
                  <a:schemeClr val="bg1"/>
                </a:solidFill>
              </a:rPr>
              <a:t>мин)</a:t>
            </a:r>
            <a:r>
              <a:rPr lang="en-US" sz="1800" dirty="0" smtClean="0">
                <a:solidFill>
                  <a:schemeClr val="bg1"/>
                </a:solidFill>
              </a:rPr>
              <a:t>,</a:t>
            </a:r>
            <a:endParaRPr lang="ru-RU" sz="1800" dirty="0" smtClean="0">
              <a:solidFill>
                <a:schemeClr val="bg1"/>
              </a:solidFill>
            </a:endParaRPr>
          </a:p>
          <a:p>
            <a:pPr marL="265113" indent="0" algn="just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т. е. 6 км/ч . </a:t>
            </a:r>
          </a:p>
          <a:p>
            <a:pPr marL="265113" indent="0" algn="just">
              <a:buNone/>
            </a:pPr>
            <a:r>
              <a:rPr lang="ru-RU" sz="1600" b="1" i="1" dirty="0" smtClean="0">
                <a:solidFill>
                  <a:schemeClr val="bg1"/>
                </a:solidFill>
              </a:rPr>
              <a:t>Ответ.</a:t>
            </a:r>
            <a:r>
              <a:rPr lang="ru-RU" sz="1600" b="1" dirty="0" smtClean="0">
                <a:solidFill>
                  <a:schemeClr val="bg1"/>
                </a:solidFill>
              </a:rPr>
              <a:t> 6</a:t>
            </a:r>
            <a:r>
              <a:rPr lang="en-US" sz="1600" b="1" dirty="0" smtClean="0">
                <a:solidFill>
                  <a:schemeClr val="bg1"/>
                </a:solidFill>
              </a:rPr>
              <a:t> .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7. Задачи на работу </a:t>
            </a:r>
            <a:br>
              <a:rPr lang="ru-RU" sz="3100" dirty="0" smtClean="0"/>
            </a:br>
            <a:r>
              <a:rPr lang="ru-RU" sz="31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709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	Ключевой в задачах на работ у является следующая задача : первый мастер может выполнить некоторую работ у за а часов , а второй мастер — за  </a:t>
            </a:r>
            <a:r>
              <a:rPr lang="ru-RU" sz="1800" dirty="0" err="1" smtClean="0">
                <a:solidFill>
                  <a:schemeClr val="bg1"/>
                </a:solidFill>
              </a:rPr>
              <a:t>b</a:t>
            </a:r>
            <a:r>
              <a:rPr lang="ru-RU" sz="1800" dirty="0" smtClean="0">
                <a:solidFill>
                  <a:schemeClr val="bg1"/>
                </a:solidFill>
              </a:rPr>
              <a:t>  часов . За какое время выполнят работ у об а мастера, работая вдвоем? Поскольку объем работы не задан, его можно принять равным единице . Тогда первый мастер за один час выполнит часть работы, равную1 </a:t>
            </a:r>
            <a:r>
              <a:rPr lang="en-US" sz="1800" dirty="0" smtClean="0">
                <a:solidFill>
                  <a:schemeClr val="bg1"/>
                </a:solidFill>
              </a:rPr>
              <a:t>/a</a:t>
            </a:r>
            <a:r>
              <a:rPr lang="ru-RU" sz="1800" dirty="0" smtClean="0">
                <a:solidFill>
                  <a:schemeClr val="bg1"/>
                </a:solidFill>
              </a:rPr>
              <a:t>, второй — </a:t>
            </a:r>
            <a:r>
              <a:rPr lang="en-US" sz="1800" dirty="0" smtClean="0">
                <a:solidFill>
                  <a:schemeClr val="bg1"/>
                </a:solidFill>
              </a:rPr>
              <a:t>1/b</a:t>
            </a:r>
            <a:r>
              <a:rPr lang="ru-RU" sz="1800" dirty="0" smtClean="0">
                <a:solidFill>
                  <a:schemeClr val="bg1"/>
                </a:solidFill>
              </a:rPr>
              <a:t>, а оба мастера — часть работы, равную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1</a:t>
            </a:r>
            <a:r>
              <a:rPr lang="en-US" sz="1800" dirty="0" smtClean="0">
                <a:solidFill>
                  <a:schemeClr val="bg1"/>
                </a:solidFill>
              </a:rPr>
              <a:t>/a+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1/b  </a:t>
            </a:r>
            <a:r>
              <a:rPr lang="ru-RU" sz="1800" dirty="0" smtClean="0">
                <a:solidFill>
                  <a:schemeClr val="bg1"/>
                </a:solidFill>
              </a:rPr>
              <a:t>Значит, всю работ у они выполнят за время 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FFC000"/>
                </a:solidFill>
              </a:rPr>
              <a:t>                                                      </a:t>
            </a:r>
            <a:r>
              <a:rPr lang="en-US" sz="1800" dirty="0" smtClean="0">
                <a:solidFill>
                  <a:srgbClr val="FFC000"/>
                </a:solidFill>
              </a:rPr>
              <a:t>t=1/(1/a+1/b)</a:t>
            </a:r>
            <a:endParaRPr lang="ru-RU" sz="1800" dirty="0" smtClean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bg1"/>
                </a:solidFill>
              </a:rPr>
              <a:t>7. Каждый из двух рабочих одинаковой квалификации может выполнить заказ за 15 часов. Через 3 часа после того , как один из них приступил к выполнению заказа, к нему присоединился второй рабочий, и работ у над заказом они довели до конца уже вместе . Сколько часов потребовалось на выполнение всего заказа? </a:t>
            </a: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bg1"/>
                </a:solidFill>
              </a:rPr>
              <a:t>Решение.</a:t>
            </a:r>
            <a:r>
              <a:rPr lang="ru-RU" sz="1800" dirty="0" smtClean="0">
                <a:solidFill>
                  <a:schemeClr val="bg1"/>
                </a:solidFill>
              </a:rPr>
              <a:t> За 3 часа первый рабочий сделал </a:t>
            </a:r>
            <a:r>
              <a:rPr lang="en-US" sz="1800" dirty="0" smtClean="0">
                <a:solidFill>
                  <a:schemeClr val="bg1"/>
                </a:solidFill>
              </a:rPr>
              <a:t>3/15 </a:t>
            </a:r>
            <a:r>
              <a:rPr lang="ru-RU" sz="1800" dirty="0" smtClean="0">
                <a:solidFill>
                  <a:schemeClr val="bg1"/>
                </a:solidFill>
              </a:rPr>
              <a:t>всей работы . Оставшиеся</a:t>
            </a:r>
            <a:r>
              <a:rPr lang="en-US" sz="1800" dirty="0" smtClean="0">
                <a:solidFill>
                  <a:schemeClr val="bg1"/>
                </a:solidFill>
              </a:rPr>
              <a:t>12/15</a:t>
            </a:r>
            <a:r>
              <a:rPr lang="ru-RU" sz="1800" dirty="0" smtClean="0">
                <a:solidFill>
                  <a:schemeClr val="bg1"/>
                </a:solidFill>
              </a:rPr>
              <a:t> работы рабочие делали уже вместе и потратили на это   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                                                   </a:t>
            </a:r>
            <a:r>
              <a:rPr lang="en-US" sz="1800" dirty="0" smtClean="0">
                <a:solidFill>
                  <a:schemeClr val="bg1"/>
                </a:solidFill>
              </a:rPr>
              <a:t>(12/15)/(2/15)=6(</a:t>
            </a:r>
            <a:r>
              <a:rPr lang="ru-RU" sz="1800" dirty="0" smtClean="0">
                <a:solidFill>
                  <a:schemeClr val="bg1"/>
                </a:solidFill>
              </a:rPr>
              <a:t>ч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ru-RU" sz="18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Значит, время, затраченное на выполнение всего заказа, составляет 9 часов. </a:t>
            </a:r>
          </a:p>
          <a:p>
            <a:pPr marL="0" indent="0" algn="just">
              <a:buNone/>
            </a:pPr>
            <a:r>
              <a:rPr lang="ru-RU" sz="1800" b="1" i="1" dirty="0" smtClean="0">
                <a:solidFill>
                  <a:schemeClr val="bg1"/>
                </a:solidFill>
              </a:rPr>
              <a:t>Ответ. </a:t>
            </a:r>
            <a:r>
              <a:rPr lang="ru-RU" sz="1800" b="1" dirty="0" smtClean="0">
                <a:solidFill>
                  <a:schemeClr val="bg1"/>
                </a:solidFill>
              </a:rPr>
              <a:t>9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  <a:endParaRPr lang="ru-RU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629</TotalTime>
  <Words>1506</Words>
  <Application>Microsoft Office PowerPoint</Application>
  <PresentationFormat>Экран (4:3)</PresentationFormat>
  <Paragraphs>165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ПОДГОТОВКА к егэ </vt:lpstr>
      <vt:lpstr>  1. Движение навстречу.  </vt:lpstr>
      <vt:lpstr>2. Движение вдогонку.   </vt:lpstr>
      <vt:lpstr> 3 . Движение по окружности  (замкнутой трассе)  </vt:lpstr>
      <vt:lpstr>Слайд 5</vt:lpstr>
      <vt:lpstr>4 . Движение по воде   </vt:lpstr>
      <vt:lpstr>5 . Средняя скорость   </vt:lpstr>
      <vt:lpstr>6. Движение протяженных тел </vt:lpstr>
      <vt:lpstr>7. Задачи на работу    </vt:lpstr>
      <vt:lpstr>8. Задачи на бассейны и трубы  </vt:lpstr>
      <vt:lpstr>9. Задачи на проценты и доли</vt:lpstr>
      <vt:lpstr>Задачи на проценты и доли (продолжение)</vt:lpstr>
      <vt:lpstr>10. Задачи на концентрацию, смеси, сплавы.  </vt:lpstr>
      <vt:lpstr>Слайд 14</vt:lpstr>
      <vt:lpstr>11. Арифметическая прогрессия.  </vt:lpstr>
      <vt:lpstr>12. Геометрическая прогрессия 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2010</dc:title>
  <dc:creator>Ара</dc:creator>
  <cp:lastModifiedBy>ВАЛЕНТИНА</cp:lastModifiedBy>
  <cp:revision>70</cp:revision>
  <dcterms:created xsi:type="dcterms:W3CDTF">2012-09-23T19:00:31Z</dcterms:created>
  <dcterms:modified xsi:type="dcterms:W3CDTF">2012-10-14T10:45:13Z</dcterms:modified>
</cp:coreProperties>
</file>