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4" r:id="rId15"/>
    <p:sldId id="273" r:id="rId16"/>
    <p:sldId id="272" r:id="rId17"/>
    <p:sldId id="271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8" autoAdjust="0"/>
  </p:normalViewPr>
  <p:slideViewPr>
    <p:cSldViewPr>
      <p:cViewPr>
        <p:scale>
          <a:sx n="66" d="100"/>
          <a:sy n="66" d="100"/>
        </p:scale>
        <p:origin x="-5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068A15-E951-4BC2-BD5E-BCA5F08588F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68C4A3-0368-4049-A32B-3CBAE0B1EC9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5DE67-2BB0-45A0-A4A5-C6033760182E}" type="datetimeFigureOut">
              <a:rPr lang="ru-RU" smtClean="0"/>
              <a:pPr/>
              <a:t>22.06.2005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A2ADA-DCB7-42C9-B590-02B195FB1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19672" y="476672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Электронное пособие для подготовки к ЕГЭ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804248" y="4766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2012 год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331640" y="5805264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Разработала учащаяся11 «А» класса МБОУ СОШ №15 г.Королёва </a:t>
            </a:r>
          </a:p>
          <a:p>
            <a:r>
              <a:rPr lang="ru-RU" b="1" dirty="0" smtClean="0"/>
              <a:t>Ермакова Анастасия под руководством учителя Моисеевой В.И.</a:t>
            </a:r>
            <a:endParaRPr lang="ru-RU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4005064"/>
            <a:ext cx="7272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</a:rPr>
              <a:t>Задача В7</a:t>
            </a:r>
            <a:endParaRPr lang="ru-RU" sz="8800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1052736"/>
            <a:ext cx="792088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ПОДГОТОВКА </a:t>
            </a:r>
          </a:p>
          <a:p>
            <a:pPr algn="ctr"/>
            <a:r>
              <a:rPr lang="ru-RU" sz="6600" b="1" dirty="0" smtClean="0">
                <a:solidFill>
                  <a:srgbClr val="C00000"/>
                </a:solidFill>
              </a:rPr>
              <a:t>К </a:t>
            </a:r>
            <a:r>
              <a:rPr lang="ru-RU" sz="8800" b="1" dirty="0" smtClean="0">
                <a:solidFill>
                  <a:srgbClr val="C00000"/>
                </a:solidFill>
              </a:rPr>
              <a:t>ЕГЭ</a:t>
            </a:r>
            <a:endParaRPr lang="ru-RU" sz="8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11560" y="2924944"/>
            <a:ext cx="6858048" cy="3247747"/>
            <a:chOff x="571472" y="1714488"/>
            <a:chExt cx="6858048" cy="3247747"/>
          </a:xfrm>
        </p:grpSpPr>
        <p:sp>
          <p:nvSpPr>
            <p:cNvPr id="3" name="Прямоугольный треугольник 2"/>
            <p:cNvSpPr/>
            <p:nvPr/>
          </p:nvSpPr>
          <p:spPr>
            <a:xfrm flipH="1">
              <a:off x="1928794" y="2071678"/>
              <a:ext cx="5143536" cy="250033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643702" y="4143380"/>
              <a:ext cx="428628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57356" y="4500570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00892" y="171448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43768" y="4286256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571472" y="4572008"/>
              <a:ext cx="150019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428596" y="357166"/>
            <a:ext cx="842968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№8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угол С равен 90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, </a:t>
            </a:r>
          </a:p>
          <a:p>
            <a:pPr algn="ctr"/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sin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А = 0,6. Найдите косинус внешнего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угла при вершине А.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683568" y="2852936"/>
            <a:ext cx="6858048" cy="3247747"/>
            <a:chOff x="571472" y="1714488"/>
            <a:chExt cx="6858048" cy="3247747"/>
          </a:xfrm>
        </p:grpSpPr>
        <p:sp>
          <p:nvSpPr>
            <p:cNvPr id="3" name="Прямоугольный треугольник 2"/>
            <p:cNvSpPr/>
            <p:nvPr/>
          </p:nvSpPr>
          <p:spPr>
            <a:xfrm flipH="1">
              <a:off x="1928794" y="2071678"/>
              <a:ext cx="5143536" cy="250033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643702" y="4143380"/>
              <a:ext cx="428628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857356" y="4500570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000892" y="171448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143768" y="4286256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571472" y="4572008"/>
              <a:ext cx="150019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357158" y="428604"/>
            <a:ext cx="8358246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№9</a:t>
            </a:r>
          </a:p>
          <a:p>
            <a:pPr algn="ctr"/>
            <a:r>
              <a:rPr lang="ru-RU" sz="2800" b="1" dirty="0" smtClean="0"/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угол С равен 90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,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АВ = 10, АС = 8. Найдите тангенс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внешнего угла при вершине А.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2843808" y="1916832"/>
            <a:ext cx="2714644" cy="4176441"/>
            <a:chOff x="2643174" y="857232"/>
            <a:chExt cx="2714644" cy="4176441"/>
          </a:xfrm>
        </p:grpSpPr>
        <p:sp>
          <p:nvSpPr>
            <p:cNvPr id="3" name="Прямоугольный треугольник 2"/>
            <p:cNvSpPr/>
            <p:nvPr/>
          </p:nvSpPr>
          <p:spPr>
            <a:xfrm flipH="1">
              <a:off x="2928926" y="1214422"/>
              <a:ext cx="2214578" cy="3500462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714876" y="4286256"/>
              <a:ext cx="428628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43174" y="457200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857752" y="857232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072066" y="457200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85720" y="357166"/>
            <a:ext cx="83582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№10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угол С равен 90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,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ВС = 4,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sin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А = 0,8. Найдите АВ.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428604"/>
            <a:ext cx="81439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№11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угол С равен 90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, </a:t>
            </a:r>
          </a:p>
          <a:p>
            <a:pPr algn="ctr"/>
            <a:r>
              <a:rPr lang="en-US" sz="3200" b="1" i="1" dirty="0" err="1" smtClean="0">
                <a:latin typeface="Times New Roman" pitchFamily="18" charset="0"/>
                <a:cs typeface="Times New Roman" pitchFamily="18" charset="0"/>
                <a:sym typeface="Symbol"/>
              </a:rPr>
              <a:t>tg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А = 0,75; АС = 8. Найдите АВ.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619672" y="2636912"/>
            <a:ext cx="5786478" cy="3176309"/>
            <a:chOff x="1428728" y="1500174"/>
            <a:chExt cx="5786478" cy="3176309"/>
          </a:xfrm>
        </p:grpSpPr>
        <p:sp>
          <p:nvSpPr>
            <p:cNvPr id="4" name="Прямоугольный треугольник 3"/>
            <p:cNvSpPr/>
            <p:nvPr/>
          </p:nvSpPr>
          <p:spPr>
            <a:xfrm flipH="1">
              <a:off x="1785918" y="1928802"/>
              <a:ext cx="5143536" cy="250033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500826" y="4000504"/>
              <a:ext cx="428628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28728" y="421481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58016" y="1500174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29454" y="4143380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42968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№12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угол С равен 90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,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СН – высота, ВС = 6,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cos A = 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,8.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Найдите СН.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Группа 2"/>
          <p:cNvGrpSpPr/>
          <p:nvPr/>
        </p:nvGrpSpPr>
        <p:grpSpPr>
          <a:xfrm>
            <a:off x="1907704" y="2924944"/>
            <a:ext cx="5572164" cy="3176309"/>
            <a:chOff x="1714480" y="1928802"/>
            <a:chExt cx="5572164" cy="3176309"/>
          </a:xfrm>
        </p:grpSpPr>
        <p:sp>
          <p:nvSpPr>
            <p:cNvPr id="4" name="Прямоугольный треугольник 3"/>
            <p:cNvSpPr/>
            <p:nvPr/>
          </p:nvSpPr>
          <p:spPr>
            <a:xfrm flipH="1">
              <a:off x="2000232" y="2357430"/>
              <a:ext cx="5000660" cy="250033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572264" y="4429132"/>
              <a:ext cx="428628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714480" y="4643446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29454" y="1928802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00892" y="457200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>
              <a:off x="5286380" y="3214686"/>
              <a:ext cx="1714512" cy="164307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000628" y="2786058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Н</a:t>
              </a:r>
              <a:endParaRPr lang="ru-RU" sz="2400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 rot="16200000" flipH="1">
              <a:off x="5000628" y="3357562"/>
              <a:ext cx="214314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flipV="1">
              <a:off x="5214942" y="3429000"/>
              <a:ext cx="285752" cy="14287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547664" y="2132856"/>
            <a:ext cx="5857916" cy="4033565"/>
            <a:chOff x="1357290" y="1785926"/>
            <a:chExt cx="5857916" cy="4033565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1643042" y="2214554"/>
              <a:ext cx="5286412" cy="3286148"/>
            </a:xfrm>
            <a:prstGeom prst="triangle">
              <a:avLst>
                <a:gd name="adj" fmla="val 4984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3071802" y="3500438"/>
              <a:ext cx="28575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flipV="1">
              <a:off x="5214942" y="3500438"/>
              <a:ext cx="28575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357290" y="5357826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29454" y="528638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43372" y="178592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42910" y="357166"/>
            <a:ext cx="81439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№13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АС = ВС = 10,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sin A = 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 8. Найдите АВ.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28728" y="2071678"/>
            <a:ext cx="5857916" cy="4033565"/>
            <a:chOff x="1357290" y="1785926"/>
            <a:chExt cx="5857916" cy="4033565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1643042" y="2214554"/>
              <a:ext cx="5286412" cy="3286148"/>
            </a:xfrm>
            <a:prstGeom prst="triangle">
              <a:avLst>
                <a:gd name="adj" fmla="val 4984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3071802" y="3500438"/>
              <a:ext cx="28575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" name="TextBox 4"/>
            <p:cNvSpPr txBox="1"/>
            <p:nvPr/>
          </p:nvSpPr>
          <p:spPr>
            <a:xfrm>
              <a:off x="1357290" y="5357826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29454" y="528638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143372" y="178592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cxnSp>
          <p:nvCxnSpPr>
            <p:cNvPr id="8" name="Прямая соединительная линия 7"/>
            <p:cNvCxnSpPr>
              <a:stCxn id="3" idx="2"/>
            </p:cNvCxnSpPr>
            <p:nvPr/>
          </p:nvCxnSpPr>
          <p:spPr>
            <a:xfrm rot="5400000" flipH="1" flipV="1">
              <a:off x="2143108" y="2643182"/>
              <a:ext cx="2357454" cy="33575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" name="Прямоугольник 8"/>
            <p:cNvSpPr/>
            <p:nvPr/>
          </p:nvSpPr>
          <p:spPr>
            <a:xfrm rot="19407907">
              <a:off x="4836530" y="3202461"/>
              <a:ext cx="285752" cy="2630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5322099" y="3607595"/>
              <a:ext cx="28575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5000628" y="2786058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Н</a:t>
              </a:r>
              <a:endParaRPr lang="ru-RU" sz="2800" dirty="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8596" y="357166"/>
            <a:ext cx="835824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№14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АС = ВС, АВ = 10,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cos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 = 0,6. Найдите высоту АН.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403648" y="2564904"/>
            <a:ext cx="6072230" cy="3604937"/>
            <a:chOff x="857224" y="1714488"/>
            <a:chExt cx="6072230" cy="3604937"/>
          </a:xfrm>
        </p:grpSpPr>
        <p:grpSp>
          <p:nvGrpSpPr>
            <p:cNvPr id="3" name="Группа 55"/>
            <p:cNvGrpSpPr/>
            <p:nvPr/>
          </p:nvGrpSpPr>
          <p:grpSpPr>
            <a:xfrm>
              <a:off x="1285852" y="2071678"/>
              <a:ext cx="5286410" cy="3000396"/>
              <a:chOff x="1500166" y="2000240"/>
              <a:chExt cx="4430744" cy="1931208"/>
            </a:xfrm>
          </p:grpSpPr>
          <p:grpSp>
            <p:nvGrpSpPr>
              <p:cNvPr id="9" name="Группа 15"/>
              <p:cNvGrpSpPr/>
              <p:nvPr/>
            </p:nvGrpSpPr>
            <p:grpSpPr>
              <a:xfrm>
                <a:off x="1500166" y="2000240"/>
                <a:ext cx="4429156" cy="1930414"/>
                <a:chOff x="1500166" y="2000240"/>
                <a:chExt cx="4643470" cy="1930414"/>
              </a:xfrm>
            </p:grpSpPr>
            <p:cxnSp>
              <p:nvCxnSpPr>
                <p:cNvPr id="22" name="Прямая соединительная линия 21"/>
                <p:cNvCxnSpPr/>
                <p:nvPr/>
              </p:nvCxnSpPr>
              <p:spPr>
                <a:xfrm flipV="1">
                  <a:off x="1500166" y="2000240"/>
                  <a:ext cx="4643470" cy="1928826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Прямая соединительная линия 22"/>
                <p:cNvCxnSpPr/>
                <p:nvPr/>
              </p:nvCxnSpPr>
              <p:spPr>
                <a:xfrm>
                  <a:off x="1500166" y="3929066"/>
                  <a:ext cx="2786082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Прямая соединительная линия 23"/>
                <p:cNvCxnSpPr/>
                <p:nvPr/>
              </p:nvCxnSpPr>
              <p:spPr>
                <a:xfrm rot="5400000">
                  <a:off x="4250529" y="2035959"/>
                  <a:ext cx="1928826" cy="18573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0" name="Прямая соединительная линия 9"/>
              <p:cNvCxnSpPr/>
              <p:nvPr/>
            </p:nvCxnSpPr>
            <p:spPr>
              <a:xfrm>
                <a:off x="4286248" y="3929066"/>
                <a:ext cx="357190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4786314" y="3929066"/>
                <a:ext cx="285752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5214942" y="3929066"/>
                <a:ext cx="285752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643570" y="3929066"/>
                <a:ext cx="285752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/>
              <p:nvPr/>
            </p:nvCxnSpPr>
            <p:spPr>
              <a:xfrm rot="5400000">
                <a:off x="5857090" y="3858422"/>
                <a:ext cx="144464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5" name="Прямая соединительная линия 14"/>
              <p:cNvCxnSpPr/>
              <p:nvPr/>
            </p:nvCxnSpPr>
            <p:spPr>
              <a:xfrm rot="5400000">
                <a:off x="5822959" y="3249611"/>
                <a:ext cx="214314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единительная линия 15"/>
              <p:cNvCxnSpPr/>
              <p:nvPr/>
            </p:nvCxnSpPr>
            <p:spPr>
              <a:xfrm rot="5400000" flipH="1" flipV="1">
                <a:off x="5822959" y="2892421"/>
                <a:ext cx="214314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единительная линия 16"/>
              <p:cNvCxnSpPr/>
              <p:nvPr/>
            </p:nvCxnSpPr>
            <p:spPr>
              <a:xfrm rot="5400000">
                <a:off x="5822959" y="2463793"/>
                <a:ext cx="214314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Прямая соединительная линия 17"/>
              <p:cNvCxnSpPr/>
              <p:nvPr/>
            </p:nvCxnSpPr>
            <p:spPr>
              <a:xfrm rot="5400000" flipH="1" flipV="1">
                <a:off x="5822959" y="2106603"/>
                <a:ext cx="214314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 rot="5400000" flipH="1" flipV="1">
                <a:off x="5858678" y="3499644"/>
                <a:ext cx="142876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5400000">
                <a:off x="5429256" y="3786190"/>
                <a:ext cx="287340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5572132" y="3643314"/>
                <a:ext cx="357190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4" name="Прямая соединительная линия 3"/>
            <p:cNvCxnSpPr/>
            <p:nvPr/>
          </p:nvCxnSpPr>
          <p:spPr>
            <a:xfrm>
              <a:off x="5286380" y="3714752"/>
              <a:ext cx="214314" cy="14446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Прямая соединительная линия 4"/>
            <p:cNvCxnSpPr/>
            <p:nvPr/>
          </p:nvCxnSpPr>
          <p:spPr>
            <a:xfrm rot="5400000">
              <a:off x="2929323" y="5071677"/>
              <a:ext cx="285752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857224" y="4857760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43702" y="171448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643702" y="4857760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Н</a:t>
              </a:r>
              <a:endParaRPr lang="ru-RU" sz="24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571472" y="285728"/>
            <a:ext cx="8143932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№15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тупоугольном треугольнике АВС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АВ = ВС, высота СН равна 5,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С =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3/3. Найдите АС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</a:t>
            </a: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04664"/>
            <a:ext cx="72728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Ответы</a:t>
            </a:r>
          </a:p>
          <a:p>
            <a:pPr algn="ctr"/>
            <a:endParaRPr lang="ru-RU" sz="3200" dirty="0" smtClean="0"/>
          </a:p>
          <a:p>
            <a:r>
              <a:rPr lang="ru-RU" sz="3200" dirty="0" smtClean="0">
                <a:solidFill>
                  <a:srgbClr val="FF0000"/>
                </a:solidFill>
              </a:rPr>
              <a:t>№1</a:t>
            </a:r>
            <a:r>
              <a:rPr lang="ru-RU" sz="3200" dirty="0" smtClean="0"/>
              <a:t> Ответ:  0,6              </a:t>
            </a:r>
            <a:r>
              <a:rPr lang="ru-RU" sz="3200" dirty="0" smtClean="0">
                <a:solidFill>
                  <a:srgbClr val="FF0000"/>
                </a:solidFill>
              </a:rPr>
              <a:t>№9</a:t>
            </a:r>
            <a:r>
              <a:rPr lang="ru-RU" sz="3200" dirty="0" smtClean="0"/>
              <a:t>   Ответ:-0,75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№2</a:t>
            </a:r>
            <a:r>
              <a:rPr lang="ru-RU" sz="3200" dirty="0" smtClean="0"/>
              <a:t> Ответ:  0,8              </a:t>
            </a:r>
            <a:r>
              <a:rPr lang="ru-RU" sz="3200" dirty="0" smtClean="0">
                <a:solidFill>
                  <a:srgbClr val="FF0000"/>
                </a:solidFill>
              </a:rPr>
              <a:t>№10 </a:t>
            </a:r>
            <a:r>
              <a:rPr lang="ru-RU" sz="3200" dirty="0" smtClean="0"/>
              <a:t>Ответ:  5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№3</a:t>
            </a:r>
            <a:r>
              <a:rPr lang="ru-RU" sz="3200" dirty="0" smtClean="0"/>
              <a:t> Ответ:  0,75            </a:t>
            </a:r>
            <a:r>
              <a:rPr lang="ru-RU" sz="3200" dirty="0" smtClean="0">
                <a:solidFill>
                  <a:srgbClr val="FF0000"/>
                </a:solidFill>
              </a:rPr>
              <a:t>№11 </a:t>
            </a:r>
            <a:r>
              <a:rPr lang="ru-RU" sz="3200" dirty="0" smtClean="0"/>
              <a:t>Ответ: 10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№4</a:t>
            </a:r>
            <a:r>
              <a:rPr lang="ru-RU" sz="3200" dirty="0" smtClean="0"/>
              <a:t> Ответ:  0,8              </a:t>
            </a:r>
            <a:r>
              <a:rPr lang="ru-RU" sz="3200" dirty="0" smtClean="0">
                <a:solidFill>
                  <a:srgbClr val="FF0000"/>
                </a:solidFill>
              </a:rPr>
              <a:t>№12 </a:t>
            </a:r>
            <a:r>
              <a:rPr lang="ru-RU" sz="3200" dirty="0" smtClean="0"/>
              <a:t>Ответ: 4,8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№5</a:t>
            </a:r>
            <a:r>
              <a:rPr lang="ru-RU" sz="3200" dirty="0" smtClean="0"/>
              <a:t> Ответ:  0,6              </a:t>
            </a:r>
            <a:r>
              <a:rPr lang="ru-RU" sz="3200" dirty="0" smtClean="0">
                <a:solidFill>
                  <a:srgbClr val="FF0000"/>
                </a:solidFill>
              </a:rPr>
              <a:t>№13</a:t>
            </a:r>
            <a:r>
              <a:rPr lang="ru-RU" sz="3200" dirty="0" smtClean="0"/>
              <a:t> Ответ: 12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№6</a:t>
            </a:r>
            <a:r>
              <a:rPr lang="ru-RU" sz="3200" dirty="0" smtClean="0"/>
              <a:t> Ответ:  0,5              </a:t>
            </a:r>
            <a:r>
              <a:rPr lang="ru-RU" sz="3200" dirty="0" smtClean="0">
                <a:solidFill>
                  <a:srgbClr val="FF0000"/>
                </a:solidFill>
              </a:rPr>
              <a:t>№14 </a:t>
            </a:r>
            <a:r>
              <a:rPr lang="ru-RU" sz="3200" dirty="0" smtClean="0"/>
              <a:t>Ответ:  8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№7</a:t>
            </a:r>
            <a:r>
              <a:rPr lang="ru-RU" sz="3200" dirty="0" smtClean="0"/>
              <a:t> Ответ:  0,6              </a:t>
            </a:r>
            <a:r>
              <a:rPr lang="ru-RU" sz="3200" dirty="0" smtClean="0">
                <a:solidFill>
                  <a:srgbClr val="FF0000"/>
                </a:solidFill>
              </a:rPr>
              <a:t>№15 </a:t>
            </a:r>
            <a:r>
              <a:rPr lang="ru-RU" sz="3200" dirty="0" smtClean="0"/>
              <a:t>Ответ: 10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№8</a:t>
            </a:r>
            <a:r>
              <a:rPr lang="ru-RU" sz="3200" dirty="0" smtClean="0"/>
              <a:t> Ответ: -0,8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124744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/>
              <a:t>Нахождение значений тригонометрических функций острых углов прямоугольного и равнобедренного треугольников</a:t>
            </a:r>
            <a:endParaRPr lang="ru-RU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57167"/>
            <a:ext cx="8064896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№1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угол С равен 90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,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АВ = 10, АС = 8. Найдите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sin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А.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835696" y="2204864"/>
            <a:ext cx="5544616" cy="3672408"/>
            <a:chOff x="1428728" y="1500174"/>
            <a:chExt cx="5786478" cy="3176309"/>
          </a:xfrm>
        </p:grpSpPr>
        <p:sp>
          <p:nvSpPr>
            <p:cNvPr id="3" name="Прямоугольный треугольник 2"/>
            <p:cNvSpPr/>
            <p:nvPr/>
          </p:nvSpPr>
          <p:spPr>
            <a:xfrm flipH="1">
              <a:off x="1785918" y="1928802"/>
              <a:ext cx="5143536" cy="250033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500826" y="4000504"/>
              <a:ext cx="428628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28728" y="421481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58016" y="1500174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29454" y="4143380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619672" y="2204864"/>
            <a:ext cx="5786478" cy="3734726"/>
            <a:chOff x="1428728" y="1500174"/>
            <a:chExt cx="5786478" cy="3176309"/>
          </a:xfrm>
        </p:grpSpPr>
        <p:sp>
          <p:nvSpPr>
            <p:cNvPr id="3" name="Прямоугольный треугольник 2"/>
            <p:cNvSpPr/>
            <p:nvPr/>
          </p:nvSpPr>
          <p:spPr>
            <a:xfrm flipH="1">
              <a:off x="1785918" y="1928802"/>
              <a:ext cx="5143536" cy="250033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500826" y="4000504"/>
              <a:ext cx="428628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428728" y="421481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58016" y="1500174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29454" y="4143380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57158" y="357166"/>
            <a:ext cx="828680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№2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угол С равен 90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,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sin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  <a:sym typeface="Symbol"/>
              </a:rPr>
              <a:t>А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= 0,6. Найдите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cos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А.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Группа 32"/>
          <p:cNvGrpSpPr/>
          <p:nvPr/>
        </p:nvGrpSpPr>
        <p:grpSpPr>
          <a:xfrm>
            <a:off x="1763688" y="2132856"/>
            <a:ext cx="5572164" cy="3456384"/>
            <a:chOff x="1714480" y="1928802"/>
            <a:chExt cx="5572164" cy="3176309"/>
          </a:xfrm>
        </p:grpSpPr>
        <p:sp>
          <p:nvSpPr>
            <p:cNvPr id="3" name="Прямоугольный треугольник 2"/>
            <p:cNvSpPr/>
            <p:nvPr/>
          </p:nvSpPr>
          <p:spPr>
            <a:xfrm flipH="1">
              <a:off x="2074520" y="2392014"/>
              <a:ext cx="5000660" cy="250033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6712060" y="4536229"/>
              <a:ext cx="360040" cy="34820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14480" y="4643446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929454" y="1928802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43072" y="4575726"/>
              <a:ext cx="243572" cy="424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cxnSp>
          <p:nvCxnSpPr>
            <p:cNvPr id="9" name="Прямая соединительная линия 8"/>
            <p:cNvCxnSpPr>
              <a:endCxn id="3" idx="2"/>
            </p:cNvCxnSpPr>
            <p:nvPr/>
          </p:nvCxnSpPr>
          <p:spPr>
            <a:xfrm>
              <a:off x="5746928" y="3053745"/>
              <a:ext cx="1328252" cy="1838599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386888" y="2656706"/>
              <a:ext cx="144016" cy="424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Н</a:t>
              </a:r>
              <a:endParaRPr lang="ru-RU" sz="2400" dirty="0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57158" y="357166"/>
            <a:ext cx="850112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№3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угол С равен 90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,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высота СН равна 6, АС = 10. Найдите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tg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 А.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5436096" y="3573016"/>
            <a:ext cx="21602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5666072" y="3717032"/>
            <a:ext cx="360040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14393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№4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АС = ВС = 10,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АВ = 12. Найдите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sin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А.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1691680" y="2276872"/>
            <a:ext cx="5929924" cy="4062065"/>
            <a:chOff x="1285282" y="1785926"/>
            <a:chExt cx="5929924" cy="4062065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1643042" y="2214554"/>
              <a:ext cx="5286412" cy="3286148"/>
            </a:xfrm>
            <a:prstGeom prst="triangle">
              <a:avLst>
                <a:gd name="adj" fmla="val 4984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" name="Прямая соединительная линия 4"/>
            <p:cNvCxnSpPr/>
            <p:nvPr/>
          </p:nvCxnSpPr>
          <p:spPr>
            <a:xfrm>
              <a:off x="3071802" y="3500438"/>
              <a:ext cx="28575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5214942" y="3500438"/>
              <a:ext cx="28575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285282" y="5386326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929454" y="528638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43372" y="178592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/>
          <p:cNvGrpSpPr/>
          <p:nvPr/>
        </p:nvGrpSpPr>
        <p:grpSpPr>
          <a:xfrm>
            <a:off x="1691680" y="2060848"/>
            <a:ext cx="5857916" cy="4033565"/>
            <a:chOff x="1357290" y="1785926"/>
            <a:chExt cx="5857916" cy="4033565"/>
          </a:xfrm>
        </p:grpSpPr>
        <p:sp>
          <p:nvSpPr>
            <p:cNvPr id="3" name="Равнобедренный треугольник 2"/>
            <p:cNvSpPr/>
            <p:nvPr/>
          </p:nvSpPr>
          <p:spPr>
            <a:xfrm>
              <a:off x="1643042" y="2214554"/>
              <a:ext cx="5286412" cy="3286148"/>
            </a:xfrm>
            <a:prstGeom prst="triangle">
              <a:avLst>
                <a:gd name="adj" fmla="val 49843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3071802" y="3500438"/>
              <a:ext cx="28575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357290" y="5357826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929454" y="528638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143372" y="1785926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cxnSp>
          <p:nvCxnSpPr>
            <p:cNvPr id="12" name="Прямая соединительная линия 11"/>
            <p:cNvCxnSpPr>
              <a:stCxn id="3" idx="2"/>
            </p:cNvCxnSpPr>
            <p:nvPr/>
          </p:nvCxnSpPr>
          <p:spPr>
            <a:xfrm rot="5400000" flipH="1" flipV="1">
              <a:off x="2143108" y="2643182"/>
              <a:ext cx="2357454" cy="3357586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7" name="Прямоугольник 36"/>
            <p:cNvSpPr/>
            <p:nvPr/>
          </p:nvSpPr>
          <p:spPr>
            <a:xfrm rot="19407907">
              <a:off x="4836530" y="3202461"/>
              <a:ext cx="285752" cy="2630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6" name="Прямая соединительная линия 45"/>
            <p:cNvCxnSpPr/>
            <p:nvPr/>
          </p:nvCxnSpPr>
          <p:spPr>
            <a:xfrm rot="5400000">
              <a:off x="5322099" y="3607595"/>
              <a:ext cx="285752" cy="214314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9" name="TextBox 48"/>
            <p:cNvSpPr txBox="1"/>
            <p:nvPr/>
          </p:nvSpPr>
          <p:spPr>
            <a:xfrm>
              <a:off x="5000628" y="2786058"/>
              <a:ext cx="35719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800" dirty="0" smtClean="0"/>
                <a:t>Н</a:t>
              </a:r>
              <a:endParaRPr lang="ru-RU" sz="2800" dirty="0"/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571472" y="500042"/>
            <a:ext cx="778674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№5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АС = ВС, АВ = 10, высота АН равна 8. Найдите 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cos A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28604"/>
            <a:ext cx="792961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№6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тупоугольном треугольнике АВС АВ = ВС, высота СН равна 8, АС =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8  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.  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Найдите тангенс угла АСВ.</a:t>
            </a:r>
            <a:r>
              <a:rPr lang="ru-RU" sz="3200" b="1" dirty="0" smtClean="0"/>
              <a:t>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86248" y="5000636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</a:t>
            </a:r>
            <a:endParaRPr lang="ru-RU" sz="2400" dirty="0"/>
          </a:p>
        </p:txBody>
      </p:sp>
      <p:grpSp>
        <p:nvGrpSpPr>
          <p:cNvPr id="67" name="Группа 66"/>
          <p:cNvGrpSpPr/>
          <p:nvPr/>
        </p:nvGrpSpPr>
        <p:grpSpPr>
          <a:xfrm>
            <a:off x="1403648" y="2492896"/>
            <a:ext cx="6072230" cy="3604937"/>
            <a:chOff x="857224" y="1714488"/>
            <a:chExt cx="6072230" cy="3604937"/>
          </a:xfrm>
        </p:grpSpPr>
        <p:grpSp>
          <p:nvGrpSpPr>
            <p:cNvPr id="56" name="Группа 55"/>
            <p:cNvGrpSpPr/>
            <p:nvPr/>
          </p:nvGrpSpPr>
          <p:grpSpPr>
            <a:xfrm>
              <a:off x="1285852" y="2071678"/>
              <a:ext cx="5286414" cy="3018150"/>
              <a:chOff x="1500166" y="2000240"/>
              <a:chExt cx="4430744" cy="1942636"/>
            </a:xfrm>
          </p:grpSpPr>
          <p:grpSp>
            <p:nvGrpSpPr>
              <p:cNvPr id="16" name="Группа 15"/>
              <p:cNvGrpSpPr/>
              <p:nvPr/>
            </p:nvGrpSpPr>
            <p:grpSpPr>
              <a:xfrm>
                <a:off x="1500166" y="2000240"/>
                <a:ext cx="4429156" cy="1930414"/>
                <a:chOff x="1500166" y="2000240"/>
                <a:chExt cx="4643470" cy="1930414"/>
              </a:xfrm>
            </p:grpSpPr>
            <p:cxnSp>
              <p:nvCxnSpPr>
                <p:cNvPr id="5" name="Прямая соединительная линия 4"/>
                <p:cNvCxnSpPr/>
                <p:nvPr/>
              </p:nvCxnSpPr>
              <p:spPr>
                <a:xfrm flipV="1">
                  <a:off x="1500166" y="2000240"/>
                  <a:ext cx="4643470" cy="1928826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Прямая соединительная линия 7"/>
                <p:cNvCxnSpPr/>
                <p:nvPr/>
              </p:nvCxnSpPr>
              <p:spPr>
                <a:xfrm>
                  <a:off x="1500166" y="3929066"/>
                  <a:ext cx="2786082" cy="15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" name="Прямая соединительная линия 10"/>
                <p:cNvCxnSpPr/>
                <p:nvPr/>
              </p:nvCxnSpPr>
              <p:spPr>
                <a:xfrm rot="5400000">
                  <a:off x="4250529" y="2035959"/>
                  <a:ext cx="1928826" cy="1857388"/>
                </a:xfrm>
                <a:prstGeom prst="line">
                  <a:avLst/>
                </a:prstGeom>
              </p:spPr>
              <p:style>
                <a:lnRef idx="2">
                  <a:schemeClr val="dk1"/>
                </a:lnRef>
                <a:fillRef idx="0">
                  <a:schemeClr val="dk1"/>
                </a:fillRef>
                <a:effectRef idx="1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" name="Прямая соединительная линия 19"/>
              <p:cNvCxnSpPr/>
              <p:nvPr/>
            </p:nvCxnSpPr>
            <p:spPr>
              <a:xfrm>
                <a:off x="4286248" y="3929066"/>
                <a:ext cx="357190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4786314" y="3929066"/>
                <a:ext cx="285752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5214942" y="3929066"/>
                <a:ext cx="285752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5558416" y="3929066"/>
                <a:ext cx="362076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5400000">
                <a:off x="5778706" y="3791468"/>
                <a:ext cx="301229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единительная линия 26"/>
              <p:cNvCxnSpPr/>
              <p:nvPr/>
            </p:nvCxnSpPr>
            <p:spPr>
              <a:xfrm rot="5400000">
                <a:off x="5822959" y="3249611"/>
                <a:ext cx="214314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5400000" flipH="1" flipV="1">
                <a:off x="5822959" y="2892421"/>
                <a:ext cx="214314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 rot="5400000">
                <a:off x="5822959" y="2463793"/>
                <a:ext cx="214314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 flipH="1" flipV="1">
                <a:off x="5822959" y="2106603"/>
                <a:ext cx="214314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Прямая соединительная линия 45"/>
              <p:cNvCxnSpPr/>
              <p:nvPr/>
            </p:nvCxnSpPr>
            <p:spPr>
              <a:xfrm rot="5400000" flipH="1" flipV="1">
                <a:off x="5858678" y="3499644"/>
                <a:ext cx="142876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Прямая соединительная линия 48"/>
              <p:cNvCxnSpPr/>
              <p:nvPr/>
            </p:nvCxnSpPr>
            <p:spPr>
              <a:xfrm rot="5400000">
                <a:off x="5429256" y="3786190"/>
                <a:ext cx="287340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5572132" y="3643314"/>
                <a:ext cx="357190" cy="1588"/>
              </a:xfrm>
              <a:prstGeom prst="line">
                <a:avLst/>
              </a:prstGeom>
              <a:ln/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Прямая соединительная линия 56"/>
            <p:cNvCxnSpPr/>
            <p:nvPr/>
          </p:nvCxnSpPr>
          <p:spPr>
            <a:xfrm>
              <a:off x="5286380" y="3714752"/>
              <a:ext cx="214314" cy="14446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rot="5400000">
              <a:off x="2929323" y="5071677"/>
              <a:ext cx="285752" cy="794"/>
            </a:xfrm>
            <a:prstGeom prst="line">
              <a:avLst/>
            </a:prstGeom>
            <a:ln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857224" y="4857760"/>
              <a:ext cx="35719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643702" y="171448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643702" y="4857760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Н</a:t>
              </a:r>
              <a:endParaRPr lang="ru-RU" sz="2400" dirty="0"/>
            </a:p>
          </p:txBody>
        </p:sp>
      </p:grp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0" y="885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343916"/>
            <a:ext cx="500066" cy="6081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757242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№7</a:t>
            </a:r>
          </a:p>
          <a:p>
            <a:pPr algn="ctr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В треугольнике АВС угол С равен 90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, АВ = 10, ВС = 6. Найдите синус внешнего угла при вершине А. </a:t>
            </a:r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Группа 10"/>
          <p:cNvGrpSpPr/>
          <p:nvPr/>
        </p:nvGrpSpPr>
        <p:grpSpPr>
          <a:xfrm>
            <a:off x="611560" y="2924944"/>
            <a:ext cx="6858048" cy="3247747"/>
            <a:chOff x="571472" y="1714488"/>
            <a:chExt cx="6858048" cy="3247747"/>
          </a:xfrm>
        </p:grpSpPr>
        <p:sp>
          <p:nvSpPr>
            <p:cNvPr id="4" name="Прямоугольный треугольник 3"/>
            <p:cNvSpPr/>
            <p:nvPr/>
          </p:nvSpPr>
          <p:spPr>
            <a:xfrm flipH="1">
              <a:off x="1928794" y="2071678"/>
              <a:ext cx="5143536" cy="2500330"/>
            </a:xfrm>
            <a:prstGeom prst="rtTriangl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6643702" y="4143380"/>
              <a:ext cx="428628" cy="428628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857356" y="4500570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А</a:t>
              </a:r>
              <a:endParaRPr lang="ru-RU" sz="24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00892" y="1714488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В</a:t>
              </a:r>
              <a:endParaRPr lang="ru-RU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143768" y="4286256"/>
              <a:ext cx="2857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С</a:t>
              </a:r>
              <a:endParaRPr lang="ru-RU" sz="2400" dirty="0"/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571472" y="4572008"/>
              <a:ext cx="1500198" cy="1588"/>
            </a:xfrm>
            <a:prstGeom prst="line">
              <a:avLst/>
            </a:prstGeom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535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Школа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301-10</dc:creator>
  <cp:lastModifiedBy>308-Учитель</cp:lastModifiedBy>
  <cp:revision>32</cp:revision>
  <dcterms:created xsi:type="dcterms:W3CDTF">2012-10-12T07:29:23Z</dcterms:created>
  <dcterms:modified xsi:type="dcterms:W3CDTF">2005-06-22T05:06:53Z</dcterms:modified>
</cp:coreProperties>
</file>