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7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9" r:id="rId13"/>
    <p:sldId id="270" r:id="rId14"/>
    <p:sldId id="274" r:id="rId15"/>
    <p:sldId id="273" r:id="rId16"/>
    <p:sldId id="272" r:id="rId17"/>
    <p:sldId id="271" r:id="rId18"/>
    <p:sldId id="276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588" autoAdjust="0"/>
    <p:restoredTop sz="94718" autoAdjust="0"/>
  </p:normalViewPr>
  <p:slideViewPr>
    <p:cSldViewPr>
      <p:cViewPr>
        <p:scale>
          <a:sx n="66" d="100"/>
          <a:sy n="66" d="100"/>
        </p:scale>
        <p:origin x="-552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46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068A15-E951-4BC2-BD5E-BCA5F08588F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D68C4A3-0368-4049-A32B-3CBAE0B1EC9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FBEAC7"/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5DE67-2BB0-45A0-A4A5-C6033760182E}" type="datetimeFigureOut">
              <a:rPr lang="ru-RU" smtClean="0"/>
              <a:pPr/>
              <a:t>22.06.2005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0A2ADA-DCB7-42C9-B590-02B195FB1E1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619672" y="476672"/>
            <a:ext cx="48245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Электронное пособие для подготовки к ЕГЭ</a:t>
            </a:r>
            <a:endParaRPr lang="ru-RU" b="1" dirty="0"/>
          </a:p>
        </p:txBody>
      </p:sp>
      <p:sp>
        <p:nvSpPr>
          <p:cNvPr id="4" name="TextBox 3"/>
          <p:cNvSpPr txBox="1"/>
          <p:nvPr/>
        </p:nvSpPr>
        <p:spPr>
          <a:xfrm>
            <a:off x="6804248" y="476672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2012 год</a:t>
            </a:r>
            <a:endParaRPr lang="ru-RU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331640" y="5805264"/>
            <a:ext cx="7056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Разработала учащаяся11 «А» класса МБОУ СОШ №15 г.Королёва </a:t>
            </a:r>
          </a:p>
          <a:p>
            <a:r>
              <a:rPr lang="ru-RU" b="1" dirty="0" smtClean="0"/>
              <a:t>Ермакова Анастасия под руководством учителя Моисеевой В.И.</a:t>
            </a:r>
            <a:endParaRPr lang="ru-RU" b="1" dirty="0"/>
          </a:p>
        </p:txBody>
      </p:sp>
      <p:sp>
        <p:nvSpPr>
          <p:cNvPr id="7" name="TextBox 6"/>
          <p:cNvSpPr txBox="1"/>
          <p:nvPr/>
        </p:nvSpPr>
        <p:spPr>
          <a:xfrm>
            <a:off x="1043608" y="4005064"/>
            <a:ext cx="7272808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8800" b="1" dirty="0" smtClean="0">
                <a:solidFill>
                  <a:srgbClr val="C00000"/>
                </a:solidFill>
              </a:rPr>
              <a:t>Задача В7</a:t>
            </a:r>
            <a:endParaRPr lang="ru-RU" sz="8800" b="1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11560" y="1052736"/>
            <a:ext cx="7920880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ПОДГОТОВКА </a:t>
            </a:r>
          </a:p>
          <a:p>
            <a:pPr algn="ctr"/>
            <a:r>
              <a:rPr lang="ru-RU" sz="6600" b="1" dirty="0" smtClean="0">
                <a:solidFill>
                  <a:srgbClr val="C00000"/>
                </a:solidFill>
              </a:rPr>
              <a:t>К </a:t>
            </a:r>
            <a:r>
              <a:rPr lang="ru-RU" sz="8800" b="1" dirty="0" smtClean="0">
                <a:solidFill>
                  <a:srgbClr val="C00000"/>
                </a:solidFill>
              </a:rPr>
              <a:t>ЕГЭ</a:t>
            </a:r>
            <a:endParaRPr lang="ru-RU" sz="88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11560" y="2924944"/>
            <a:ext cx="6858048" cy="3247747"/>
            <a:chOff x="571472" y="1714488"/>
            <a:chExt cx="6858048" cy="3247747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1928794" y="2071678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643702" y="4143380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57356" y="450057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00892" y="17144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43768" y="428625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571472" y="4572008"/>
              <a:ext cx="1500198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428596" y="357166"/>
            <a:ext cx="842968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№8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 </a:t>
            </a:r>
          </a:p>
          <a:p>
            <a:pPr algn="ctr"/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sin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 = 0,6. Найдите косинус внешнего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угла при вершине 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683568" y="2852936"/>
            <a:ext cx="6858048" cy="3247747"/>
            <a:chOff x="571472" y="1714488"/>
            <a:chExt cx="6858048" cy="3247747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1928794" y="2071678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643702" y="4143380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857356" y="450057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7000892" y="17144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143768" y="428625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8" name="Прямая соединительная линия 7"/>
            <p:cNvCxnSpPr/>
            <p:nvPr/>
          </p:nvCxnSpPr>
          <p:spPr>
            <a:xfrm>
              <a:off x="571472" y="4572008"/>
              <a:ext cx="1500198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9" name="TextBox 8"/>
          <p:cNvSpPr txBox="1"/>
          <p:nvPr/>
        </p:nvSpPr>
        <p:spPr>
          <a:xfrm>
            <a:off x="357158" y="428604"/>
            <a:ext cx="8358246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№9</a:t>
            </a:r>
          </a:p>
          <a:p>
            <a:pPr algn="ctr"/>
            <a:r>
              <a:rPr lang="ru-RU" sz="2800" b="1" dirty="0" smtClean="0"/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АВ = 10, АС = 8. Найдите тангенс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внешнего угла при вершине 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 7"/>
          <p:cNvGrpSpPr/>
          <p:nvPr/>
        </p:nvGrpSpPr>
        <p:grpSpPr>
          <a:xfrm>
            <a:off x="2843808" y="1916832"/>
            <a:ext cx="2714644" cy="4176441"/>
            <a:chOff x="2643174" y="857232"/>
            <a:chExt cx="2714644" cy="4176441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2928926" y="1214422"/>
              <a:ext cx="2214578" cy="3500462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4714876" y="4286256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2643174" y="457200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4857752" y="857232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072066" y="457200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85720" y="357166"/>
            <a:ext cx="83582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№10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ВС = 4,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sin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 = 0,8. Найдите АВ.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428604"/>
            <a:ext cx="81439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№11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 </a:t>
            </a:r>
          </a:p>
          <a:p>
            <a:pPr algn="ctr"/>
            <a:r>
              <a:rPr lang="en-US" sz="3200" b="1" i="1" dirty="0" err="1" smtClean="0">
                <a:latin typeface="Times New Roman" pitchFamily="18" charset="0"/>
                <a:cs typeface="Times New Roman" pitchFamily="18" charset="0"/>
                <a:sym typeface="Symbol"/>
              </a:rPr>
              <a:t>tg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 = 0,75; АС = 8. Найдите АВ.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619672" y="2636912"/>
            <a:ext cx="5786478" cy="3176309"/>
            <a:chOff x="1428728" y="1500174"/>
            <a:chExt cx="5786478" cy="3176309"/>
          </a:xfrm>
        </p:grpSpPr>
        <p:sp>
          <p:nvSpPr>
            <p:cNvPr id="4" name="Прямоугольный треугольник 3"/>
            <p:cNvSpPr/>
            <p:nvPr/>
          </p:nvSpPr>
          <p:spPr>
            <a:xfrm flipH="1">
              <a:off x="1785918" y="1928802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500826" y="4000504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428728" y="421481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858016" y="1500174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929454" y="414338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429684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№12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СН – высота, ВС = 6,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cos A = 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,8.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Найдите СН.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3" name="Группа 2"/>
          <p:cNvGrpSpPr/>
          <p:nvPr/>
        </p:nvGrpSpPr>
        <p:grpSpPr>
          <a:xfrm>
            <a:off x="1907704" y="2924944"/>
            <a:ext cx="5572164" cy="3176309"/>
            <a:chOff x="1714480" y="1928802"/>
            <a:chExt cx="5572164" cy="3176309"/>
          </a:xfrm>
        </p:grpSpPr>
        <p:sp>
          <p:nvSpPr>
            <p:cNvPr id="4" name="Прямоугольный треугольник 3"/>
            <p:cNvSpPr/>
            <p:nvPr/>
          </p:nvSpPr>
          <p:spPr>
            <a:xfrm flipH="1">
              <a:off x="2000232" y="2357430"/>
              <a:ext cx="5000660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572264" y="4429132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714480" y="464344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9454" y="1928802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000892" y="457200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9" name="Прямая соединительная линия 8"/>
            <p:cNvCxnSpPr/>
            <p:nvPr/>
          </p:nvCxnSpPr>
          <p:spPr>
            <a:xfrm>
              <a:off x="5286380" y="3214686"/>
              <a:ext cx="1714512" cy="164307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000628" y="2786058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</a:t>
              </a:r>
              <a:endParaRPr lang="ru-RU" sz="2400" dirty="0"/>
            </a:p>
          </p:txBody>
        </p:sp>
        <p:cxnSp>
          <p:nvCxnSpPr>
            <p:cNvPr id="11" name="Прямая соединительная линия 10"/>
            <p:cNvCxnSpPr/>
            <p:nvPr/>
          </p:nvCxnSpPr>
          <p:spPr>
            <a:xfrm rot="16200000" flipH="1">
              <a:off x="5000628" y="3357562"/>
              <a:ext cx="214314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flipV="1">
              <a:off x="5214942" y="3429000"/>
              <a:ext cx="285752" cy="14287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547664" y="2132856"/>
            <a:ext cx="5857916" cy="4033565"/>
            <a:chOff x="1357290" y="1785926"/>
            <a:chExt cx="5857916" cy="4033565"/>
          </a:xfrm>
        </p:grpSpPr>
        <p:sp>
          <p:nvSpPr>
            <p:cNvPr id="3" name="Равнобедренный треугольник 2"/>
            <p:cNvSpPr/>
            <p:nvPr/>
          </p:nvSpPr>
          <p:spPr>
            <a:xfrm>
              <a:off x="1643042" y="2214554"/>
              <a:ext cx="5286412" cy="3286148"/>
            </a:xfrm>
            <a:prstGeom prst="triangle">
              <a:avLst>
                <a:gd name="adj" fmla="val 4984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307180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 flipV="1">
              <a:off x="521494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357290" y="535782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9454" y="52863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43372" y="1785926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642910" y="357166"/>
            <a:ext cx="81439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№13</a:t>
            </a:r>
          </a:p>
          <a:p>
            <a:pPr algn="ctr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АС = ВС = 10,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sin A = 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, 8. Найдите АВ.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28728" y="2071678"/>
            <a:ext cx="5857916" cy="4033565"/>
            <a:chOff x="1357290" y="1785926"/>
            <a:chExt cx="5857916" cy="4033565"/>
          </a:xfrm>
        </p:grpSpPr>
        <p:sp>
          <p:nvSpPr>
            <p:cNvPr id="3" name="Равнобедренный треугольник 2"/>
            <p:cNvSpPr/>
            <p:nvPr/>
          </p:nvSpPr>
          <p:spPr>
            <a:xfrm>
              <a:off x="1643042" y="2214554"/>
              <a:ext cx="5286412" cy="3286148"/>
            </a:xfrm>
            <a:prstGeom prst="triangle">
              <a:avLst>
                <a:gd name="adj" fmla="val 4984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307180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5" name="TextBox 4"/>
            <p:cNvSpPr txBox="1"/>
            <p:nvPr/>
          </p:nvSpPr>
          <p:spPr>
            <a:xfrm>
              <a:off x="1357290" y="535782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9454" y="52863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4143372" y="1785926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8" name="Прямая соединительная линия 7"/>
            <p:cNvCxnSpPr>
              <a:stCxn id="3" idx="2"/>
            </p:cNvCxnSpPr>
            <p:nvPr/>
          </p:nvCxnSpPr>
          <p:spPr>
            <a:xfrm rot="5400000" flipH="1" flipV="1">
              <a:off x="2143108" y="2643182"/>
              <a:ext cx="2357454" cy="33575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9" name="Прямоугольник 8"/>
            <p:cNvSpPr/>
            <p:nvPr/>
          </p:nvSpPr>
          <p:spPr>
            <a:xfrm rot="19407907">
              <a:off x="4836530" y="3202461"/>
              <a:ext cx="285752" cy="2630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 rot="5400000">
              <a:off x="5322099" y="3607595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000628" y="2786058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428596" y="357166"/>
            <a:ext cx="835824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№14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АС = ВС, АВ = 10,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cos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 = 0,6. Найдите высоту АН.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403648" y="2564904"/>
            <a:ext cx="6072230" cy="3604937"/>
            <a:chOff x="857224" y="1714488"/>
            <a:chExt cx="6072230" cy="3604937"/>
          </a:xfrm>
        </p:grpSpPr>
        <p:grpSp>
          <p:nvGrpSpPr>
            <p:cNvPr id="3" name="Группа 55"/>
            <p:cNvGrpSpPr/>
            <p:nvPr/>
          </p:nvGrpSpPr>
          <p:grpSpPr>
            <a:xfrm>
              <a:off x="1285852" y="2071678"/>
              <a:ext cx="5286410" cy="3000396"/>
              <a:chOff x="1500166" y="2000240"/>
              <a:chExt cx="4430744" cy="1931208"/>
            </a:xfrm>
          </p:grpSpPr>
          <p:grpSp>
            <p:nvGrpSpPr>
              <p:cNvPr id="9" name="Группа 15"/>
              <p:cNvGrpSpPr/>
              <p:nvPr/>
            </p:nvGrpSpPr>
            <p:grpSpPr>
              <a:xfrm>
                <a:off x="1500166" y="2000240"/>
                <a:ext cx="4429156" cy="1930414"/>
                <a:chOff x="1500166" y="2000240"/>
                <a:chExt cx="4643470" cy="1930414"/>
              </a:xfrm>
            </p:grpSpPr>
            <p:cxnSp>
              <p:nvCxnSpPr>
                <p:cNvPr id="22" name="Прямая соединительная линия 21"/>
                <p:cNvCxnSpPr/>
                <p:nvPr/>
              </p:nvCxnSpPr>
              <p:spPr>
                <a:xfrm flipV="1">
                  <a:off x="1500166" y="2000240"/>
                  <a:ext cx="4643470" cy="192882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3" name="Прямая соединительная линия 22"/>
                <p:cNvCxnSpPr/>
                <p:nvPr/>
              </p:nvCxnSpPr>
              <p:spPr>
                <a:xfrm>
                  <a:off x="1500166" y="3929066"/>
                  <a:ext cx="2786082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24" name="Прямая соединительная линия 23"/>
                <p:cNvCxnSpPr/>
                <p:nvPr/>
              </p:nvCxnSpPr>
              <p:spPr>
                <a:xfrm rot="5400000">
                  <a:off x="4250529" y="2035959"/>
                  <a:ext cx="1928826" cy="18573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10" name="Прямая соединительная линия 9"/>
              <p:cNvCxnSpPr/>
              <p:nvPr/>
            </p:nvCxnSpPr>
            <p:spPr>
              <a:xfrm>
                <a:off x="4286248" y="3929066"/>
                <a:ext cx="35719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1" name="Прямая соединительная линия 10"/>
              <p:cNvCxnSpPr/>
              <p:nvPr/>
            </p:nvCxnSpPr>
            <p:spPr>
              <a:xfrm>
                <a:off x="4786314" y="3929066"/>
                <a:ext cx="285752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214942" y="3929066"/>
                <a:ext cx="285752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643570" y="3929066"/>
                <a:ext cx="285752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4" name="Прямая соединительная линия 13"/>
              <p:cNvCxnSpPr/>
              <p:nvPr/>
            </p:nvCxnSpPr>
            <p:spPr>
              <a:xfrm rot="5400000">
                <a:off x="5857090" y="3858422"/>
                <a:ext cx="14446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 rot="5400000">
                <a:off x="5822959" y="3249611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6" name="Прямая соединительная линия 15"/>
              <p:cNvCxnSpPr/>
              <p:nvPr/>
            </p:nvCxnSpPr>
            <p:spPr>
              <a:xfrm rot="5400000" flipH="1" flipV="1">
                <a:off x="5822959" y="2892421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7" name="Прямая соединительная линия 16"/>
              <p:cNvCxnSpPr/>
              <p:nvPr/>
            </p:nvCxnSpPr>
            <p:spPr>
              <a:xfrm rot="5400000">
                <a:off x="5822959" y="2463793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8" name="Прямая соединительная линия 17"/>
              <p:cNvCxnSpPr/>
              <p:nvPr/>
            </p:nvCxnSpPr>
            <p:spPr>
              <a:xfrm rot="5400000" flipH="1" flipV="1">
                <a:off x="5822959" y="2106603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19" name="Прямая соединительная линия 18"/>
              <p:cNvCxnSpPr/>
              <p:nvPr/>
            </p:nvCxnSpPr>
            <p:spPr>
              <a:xfrm rot="5400000" flipH="1" flipV="1">
                <a:off x="5858678" y="3499644"/>
                <a:ext cx="142876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0" name="Прямая соединительная линия 19"/>
              <p:cNvCxnSpPr/>
              <p:nvPr/>
            </p:nvCxnSpPr>
            <p:spPr>
              <a:xfrm rot="5400000">
                <a:off x="5429256" y="3786190"/>
                <a:ext cx="28734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5572132" y="3643314"/>
                <a:ext cx="35719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4" name="Прямая соединительная линия 3"/>
            <p:cNvCxnSpPr/>
            <p:nvPr/>
          </p:nvCxnSpPr>
          <p:spPr>
            <a:xfrm>
              <a:off x="5286380" y="3714752"/>
              <a:ext cx="214314" cy="14446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" name="Прямая соединительная линия 4"/>
            <p:cNvCxnSpPr/>
            <p:nvPr/>
          </p:nvCxnSpPr>
          <p:spPr>
            <a:xfrm rot="5400000">
              <a:off x="2929323" y="5071677"/>
              <a:ext cx="285752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857224" y="4857760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643702" y="17144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6643702" y="485776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</a:t>
              </a:r>
              <a:endParaRPr lang="ru-RU" sz="2400" dirty="0"/>
            </a:p>
          </p:txBody>
        </p:sp>
      </p:grpSp>
      <p:sp>
        <p:nvSpPr>
          <p:cNvPr id="25" name="TextBox 24"/>
          <p:cNvSpPr txBox="1"/>
          <p:nvPr/>
        </p:nvSpPr>
        <p:spPr>
          <a:xfrm>
            <a:off x="571472" y="285728"/>
            <a:ext cx="8143932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№15</a:t>
            </a:r>
          </a:p>
          <a:p>
            <a:pPr algn="ctr"/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тупоугольном треугольнике АВС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АВ = ВС, высота СН равна 5,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tg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С =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3/3. Найдите АС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</a:t>
            </a:r>
            <a:endParaRPr lang="ru-RU" sz="2800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71600" y="404664"/>
            <a:ext cx="7272808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000" dirty="0" smtClean="0"/>
              <a:t>Ответы</a:t>
            </a:r>
          </a:p>
          <a:p>
            <a:pPr algn="ctr"/>
            <a:endParaRPr lang="ru-RU" sz="3200" dirty="0" smtClean="0"/>
          </a:p>
          <a:p>
            <a:r>
              <a:rPr lang="ru-RU" sz="3200" dirty="0" smtClean="0">
                <a:solidFill>
                  <a:srgbClr val="FF0000"/>
                </a:solidFill>
              </a:rPr>
              <a:t>№1</a:t>
            </a:r>
            <a:r>
              <a:rPr lang="ru-RU" sz="3200" dirty="0" smtClean="0"/>
              <a:t> Ответ:  0,6              </a:t>
            </a:r>
            <a:r>
              <a:rPr lang="ru-RU" sz="3200" dirty="0" smtClean="0">
                <a:solidFill>
                  <a:srgbClr val="FF0000"/>
                </a:solidFill>
              </a:rPr>
              <a:t>№9</a:t>
            </a:r>
            <a:r>
              <a:rPr lang="ru-RU" sz="3200" dirty="0" smtClean="0"/>
              <a:t>   Ответ:-0,75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№2</a:t>
            </a:r>
            <a:r>
              <a:rPr lang="ru-RU" sz="3200" dirty="0" smtClean="0"/>
              <a:t> Ответ:  0,8              </a:t>
            </a:r>
            <a:r>
              <a:rPr lang="ru-RU" sz="3200" dirty="0" smtClean="0">
                <a:solidFill>
                  <a:srgbClr val="FF0000"/>
                </a:solidFill>
              </a:rPr>
              <a:t>№10 </a:t>
            </a:r>
            <a:r>
              <a:rPr lang="ru-RU" sz="3200" dirty="0" smtClean="0"/>
              <a:t>Ответ:  5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№3</a:t>
            </a:r>
            <a:r>
              <a:rPr lang="ru-RU" sz="3200" dirty="0" smtClean="0"/>
              <a:t> Ответ:  0,75            </a:t>
            </a:r>
            <a:r>
              <a:rPr lang="ru-RU" sz="3200" dirty="0" smtClean="0">
                <a:solidFill>
                  <a:srgbClr val="FF0000"/>
                </a:solidFill>
              </a:rPr>
              <a:t>№11 </a:t>
            </a:r>
            <a:r>
              <a:rPr lang="ru-RU" sz="3200" dirty="0" smtClean="0"/>
              <a:t>Ответ: 10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№4</a:t>
            </a:r>
            <a:r>
              <a:rPr lang="ru-RU" sz="3200" dirty="0" smtClean="0"/>
              <a:t> Ответ:  0,8              </a:t>
            </a:r>
            <a:r>
              <a:rPr lang="ru-RU" sz="3200" dirty="0" smtClean="0">
                <a:solidFill>
                  <a:srgbClr val="FF0000"/>
                </a:solidFill>
              </a:rPr>
              <a:t>№12 </a:t>
            </a:r>
            <a:r>
              <a:rPr lang="ru-RU" sz="3200" dirty="0" smtClean="0"/>
              <a:t>Ответ: 4,8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№5</a:t>
            </a:r>
            <a:r>
              <a:rPr lang="ru-RU" sz="3200" dirty="0" smtClean="0"/>
              <a:t> Ответ:  0,6              </a:t>
            </a:r>
            <a:r>
              <a:rPr lang="ru-RU" sz="3200" dirty="0" smtClean="0">
                <a:solidFill>
                  <a:srgbClr val="FF0000"/>
                </a:solidFill>
              </a:rPr>
              <a:t>№13</a:t>
            </a:r>
            <a:r>
              <a:rPr lang="ru-RU" sz="3200" dirty="0" smtClean="0"/>
              <a:t> Ответ: 12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№6</a:t>
            </a:r>
            <a:r>
              <a:rPr lang="ru-RU" sz="3200" dirty="0" smtClean="0"/>
              <a:t> Ответ:  0,5              </a:t>
            </a:r>
            <a:r>
              <a:rPr lang="ru-RU" sz="3200" dirty="0" smtClean="0">
                <a:solidFill>
                  <a:srgbClr val="FF0000"/>
                </a:solidFill>
              </a:rPr>
              <a:t>№14 </a:t>
            </a:r>
            <a:r>
              <a:rPr lang="ru-RU" sz="3200" dirty="0" smtClean="0"/>
              <a:t>Ответ:  8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№7</a:t>
            </a:r>
            <a:r>
              <a:rPr lang="ru-RU" sz="3200" dirty="0" smtClean="0"/>
              <a:t> Ответ:  0,6              </a:t>
            </a:r>
            <a:r>
              <a:rPr lang="ru-RU" sz="3200" dirty="0" smtClean="0">
                <a:solidFill>
                  <a:srgbClr val="FF0000"/>
                </a:solidFill>
              </a:rPr>
              <a:t>№15 </a:t>
            </a:r>
            <a:r>
              <a:rPr lang="ru-RU" sz="3200" dirty="0" smtClean="0"/>
              <a:t>Ответ: 10</a:t>
            </a:r>
          </a:p>
          <a:p>
            <a:r>
              <a:rPr lang="ru-RU" sz="3200" dirty="0" smtClean="0">
                <a:solidFill>
                  <a:srgbClr val="FF0000"/>
                </a:solidFill>
              </a:rPr>
              <a:t>№8</a:t>
            </a:r>
            <a:r>
              <a:rPr lang="ru-RU" sz="3200" dirty="0" smtClean="0"/>
              <a:t> Ответ: -0,8</a:t>
            </a:r>
          </a:p>
          <a:p>
            <a:endParaRPr lang="ru-RU" sz="3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55576" y="1124744"/>
            <a:ext cx="7992888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5400" b="1" dirty="0" smtClean="0"/>
              <a:t>Нахождение значений тригонометрических функций острых углов прямоугольного и равнобедренного треугольников</a:t>
            </a:r>
            <a:endParaRPr lang="ru-RU" sz="5400" b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67544" y="357167"/>
            <a:ext cx="806489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№1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АВ = 10, АС = 8. Найдите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sin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8" name="Группа 7"/>
          <p:cNvGrpSpPr/>
          <p:nvPr/>
        </p:nvGrpSpPr>
        <p:grpSpPr>
          <a:xfrm>
            <a:off x="1835696" y="2204864"/>
            <a:ext cx="5544616" cy="3672408"/>
            <a:chOff x="1428728" y="1500174"/>
            <a:chExt cx="5786478" cy="3176309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1785918" y="1928802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500826" y="4000504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8728" y="421481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16" y="1500174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9454" y="414338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1619672" y="2204864"/>
            <a:ext cx="5786478" cy="3734726"/>
            <a:chOff x="1428728" y="1500174"/>
            <a:chExt cx="5786478" cy="3176309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1785918" y="1928802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500826" y="4000504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28728" y="421481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858016" y="1500174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9454" y="414338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  <p:sp>
        <p:nvSpPr>
          <p:cNvPr id="8" name="TextBox 7"/>
          <p:cNvSpPr txBox="1"/>
          <p:nvPr/>
        </p:nvSpPr>
        <p:spPr>
          <a:xfrm>
            <a:off x="357158" y="357166"/>
            <a:ext cx="8286808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№2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sin </a:t>
            </a:r>
            <a:r>
              <a:rPr lang="ru-RU" sz="3200" b="1" i="1" dirty="0">
                <a:latin typeface="Times New Roman" pitchFamily="18" charset="0"/>
                <a:cs typeface="Times New Roman" pitchFamily="18" charset="0"/>
                <a:sym typeface="Symbol"/>
              </a:rPr>
              <a:t>А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= 0,6. Найдите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cos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Группа 32"/>
          <p:cNvGrpSpPr/>
          <p:nvPr/>
        </p:nvGrpSpPr>
        <p:grpSpPr>
          <a:xfrm>
            <a:off x="1763688" y="2132856"/>
            <a:ext cx="5572164" cy="3456384"/>
            <a:chOff x="1714480" y="1928802"/>
            <a:chExt cx="5572164" cy="3176309"/>
          </a:xfrm>
        </p:grpSpPr>
        <p:sp>
          <p:nvSpPr>
            <p:cNvPr id="3" name="Прямоугольный треугольник 2"/>
            <p:cNvSpPr/>
            <p:nvPr/>
          </p:nvSpPr>
          <p:spPr>
            <a:xfrm flipH="1">
              <a:off x="2074520" y="2392014"/>
              <a:ext cx="5000660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" name="Прямоугольник 3"/>
            <p:cNvSpPr/>
            <p:nvPr/>
          </p:nvSpPr>
          <p:spPr>
            <a:xfrm>
              <a:off x="6712060" y="4536229"/>
              <a:ext cx="360040" cy="348207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714480" y="464344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6929454" y="1928802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43072" y="4575726"/>
              <a:ext cx="243572" cy="424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9" name="Прямая соединительная линия 8"/>
            <p:cNvCxnSpPr>
              <a:endCxn id="3" idx="2"/>
            </p:cNvCxnSpPr>
            <p:nvPr/>
          </p:nvCxnSpPr>
          <p:spPr>
            <a:xfrm>
              <a:off x="5746928" y="3053745"/>
              <a:ext cx="1328252" cy="183859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" name="TextBox 9"/>
            <p:cNvSpPr txBox="1"/>
            <p:nvPr/>
          </p:nvSpPr>
          <p:spPr>
            <a:xfrm>
              <a:off x="5386888" y="2656706"/>
              <a:ext cx="144016" cy="4242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</a:t>
              </a:r>
              <a:endParaRPr lang="ru-RU" sz="2400" dirty="0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57158" y="357166"/>
            <a:ext cx="850112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№3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высота СН равна 6, АС = 10. Найдите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tg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 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28" name="Прямая соединительная линия 27"/>
          <p:cNvCxnSpPr/>
          <p:nvPr/>
        </p:nvCxnSpPr>
        <p:spPr>
          <a:xfrm>
            <a:off x="5436096" y="3573016"/>
            <a:ext cx="216024" cy="3600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единительная линия 35"/>
          <p:cNvCxnSpPr/>
          <p:nvPr/>
        </p:nvCxnSpPr>
        <p:spPr>
          <a:xfrm flipV="1">
            <a:off x="5666072" y="3717032"/>
            <a:ext cx="360040" cy="21602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428604"/>
            <a:ext cx="814393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№4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АС = ВС = 10,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 АВ = 12. Найдите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sin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А.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1691680" y="2276872"/>
            <a:ext cx="5929924" cy="4062065"/>
            <a:chOff x="1285282" y="1785926"/>
            <a:chExt cx="5929924" cy="4062065"/>
          </a:xfrm>
        </p:grpSpPr>
        <p:sp>
          <p:nvSpPr>
            <p:cNvPr id="3" name="Равнобедренный треугольник 2"/>
            <p:cNvSpPr/>
            <p:nvPr/>
          </p:nvSpPr>
          <p:spPr>
            <a:xfrm>
              <a:off x="1643042" y="2214554"/>
              <a:ext cx="5286412" cy="3286148"/>
            </a:xfrm>
            <a:prstGeom prst="triangle">
              <a:avLst>
                <a:gd name="adj" fmla="val 4984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5" name="Прямая соединительная линия 4"/>
            <p:cNvCxnSpPr/>
            <p:nvPr/>
          </p:nvCxnSpPr>
          <p:spPr>
            <a:xfrm>
              <a:off x="307180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" name="Прямая соединительная линия 5"/>
            <p:cNvCxnSpPr/>
            <p:nvPr/>
          </p:nvCxnSpPr>
          <p:spPr>
            <a:xfrm flipV="1">
              <a:off x="521494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8" name="TextBox 7"/>
            <p:cNvSpPr txBox="1"/>
            <p:nvPr/>
          </p:nvSpPr>
          <p:spPr>
            <a:xfrm>
              <a:off x="1285282" y="538632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6929454" y="52863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4143372" y="1785926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2" name="Группа 51"/>
          <p:cNvGrpSpPr/>
          <p:nvPr/>
        </p:nvGrpSpPr>
        <p:grpSpPr>
          <a:xfrm>
            <a:off x="1691680" y="2060848"/>
            <a:ext cx="5857916" cy="4033565"/>
            <a:chOff x="1357290" y="1785926"/>
            <a:chExt cx="5857916" cy="4033565"/>
          </a:xfrm>
        </p:grpSpPr>
        <p:sp>
          <p:nvSpPr>
            <p:cNvPr id="3" name="Равнобедренный треугольник 2"/>
            <p:cNvSpPr/>
            <p:nvPr/>
          </p:nvSpPr>
          <p:spPr>
            <a:xfrm>
              <a:off x="1643042" y="2214554"/>
              <a:ext cx="5286412" cy="3286148"/>
            </a:xfrm>
            <a:prstGeom prst="triangle">
              <a:avLst>
                <a:gd name="adj" fmla="val 49843"/>
              </a:avLst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" name="Прямая соединительная линия 3"/>
            <p:cNvCxnSpPr/>
            <p:nvPr/>
          </p:nvCxnSpPr>
          <p:spPr>
            <a:xfrm>
              <a:off x="3071802" y="3500438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" name="TextBox 5"/>
            <p:cNvSpPr txBox="1"/>
            <p:nvPr/>
          </p:nvSpPr>
          <p:spPr>
            <a:xfrm>
              <a:off x="1357290" y="535782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6929454" y="52863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4143372" y="1785926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12" name="Прямая соединительная линия 11"/>
            <p:cNvCxnSpPr>
              <a:stCxn id="3" idx="2"/>
            </p:cNvCxnSpPr>
            <p:nvPr/>
          </p:nvCxnSpPr>
          <p:spPr>
            <a:xfrm rot="5400000" flipH="1" flipV="1">
              <a:off x="2143108" y="2643182"/>
              <a:ext cx="2357454" cy="335758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37" name="Прямоугольник 36"/>
            <p:cNvSpPr/>
            <p:nvPr/>
          </p:nvSpPr>
          <p:spPr>
            <a:xfrm rot="19407907">
              <a:off x="4836530" y="3202461"/>
              <a:ext cx="285752" cy="2630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46" name="Прямая соединительная линия 45"/>
            <p:cNvCxnSpPr/>
            <p:nvPr/>
          </p:nvCxnSpPr>
          <p:spPr>
            <a:xfrm rot="5400000">
              <a:off x="5322099" y="3607595"/>
              <a:ext cx="285752" cy="21431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9" name="TextBox 48"/>
            <p:cNvSpPr txBox="1"/>
            <p:nvPr/>
          </p:nvSpPr>
          <p:spPr>
            <a:xfrm>
              <a:off x="5000628" y="2786058"/>
              <a:ext cx="35719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800" dirty="0" smtClean="0"/>
                <a:t>Н</a:t>
              </a:r>
              <a:endParaRPr lang="ru-RU" sz="2800" dirty="0"/>
            </a:p>
          </p:txBody>
        </p:sp>
      </p:grpSp>
      <p:sp>
        <p:nvSpPr>
          <p:cNvPr id="53" name="TextBox 52"/>
          <p:cNvSpPr txBox="1"/>
          <p:nvPr/>
        </p:nvSpPr>
        <p:spPr>
          <a:xfrm>
            <a:off x="571472" y="500042"/>
            <a:ext cx="7786742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№5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АС = ВС, АВ = 10, высота АН равна 8. Найдите </a:t>
            </a:r>
            <a:r>
              <a:rPr lang="en-US" sz="3200" b="1" i="1" dirty="0" smtClean="0">
                <a:latin typeface="Times New Roman" pitchFamily="18" charset="0"/>
                <a:cs typeface="Times New Roman" pitchFamily="18" charset="0"/>
              </a:rPr>
              <a:t>cos A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642910" y="428604"/>
            <a:ext cx="792961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№6</a:t>
            </a:r>
            <a:r>
              <a:rPr lang="ru-RU" sz="2800" b="1" i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тупоугольном треугольнике АВС АВ = ВС, высота СН равна 8, АС =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8   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.   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Найдите тангенс угла АСВ.</a:t>
            </a:r>
            <a:r>
              <a:rPr lang="ru-RU" sz="3200" b="1" dirty="0" smtClean="0"/>
              <a:t>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4" name="TextBox 63"/>
          <p:cNvSpPr txBox="1"/>
          <p:nvPr/>
        </p:nvSpPr>
        <p:spPr>
          <a:xfrm>
            <a:off x="4286248" y="5000636"/>
            <a:ext cx="285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В</a:t>
            </a:r>
            <a:endParaRPr lang="ru-RU" sz="2400" dirty="0"/>
          </a:p>
        </p:txBody>
      </p:sp>
      <p:grpSp>
        <p:nvGrpSpPr>
          <p:cNvPr id="67" name="Группа 66"/>
          <p:cNvGrpSpPr/>
          <p:nvPr/>
        </p:nvGrpSpPr>
        <p:grpSpPr>
          <a:xfrm>
            <a:off x="1403648" y="2492896"/>
            <a:ext cx="6072230" cy="3604937"/>
            <a:chOff x="857224" y="1714488"/>
            <a:chExt cx="6072230" cy="3604937"/>
          </a:xfrm>
        </p:grpSpPr>
        <p:grpSp>
          <p:nvGrpSpPr>
            <p:cNvPr id="56" name="Группа 55"/>
            <p:cNvGrpSpPr/>
            <p:nvPr/>
          </p:nvGrpSpPr>
          <p:grpSpPr>
            <a:xfrm>
              <a:off x="1285852" y="2071678"/>
              <a:ext cx="5286414" cy="3018150"/>
              <a:chOff x="1500166" y="2000240"/>
              <a:chExt cx="4430744" cy="1942636"/>
            </a:xfrm>
          </p:grpSpPr>
          <p:grpSp>
            <p:nvGrpSpPr>
              <p:cNvPr id="16" name="Группа 15"/>
              <p:cNvGrpSpPr/>
              <p:nvPr/>
            </p:nvGrpSpPr>
            <p:grpSpPr>
              <a:xfrm>
                <a:off x="1500166" y="2000240"/>
                <a:ext cx="4429156" cy="1930414"/>
                <a:chOff x="1500166" y="2000240"/>
                <a:chExt cx="4643470" cy="1930414"/>
              </a:xfrm>
            </p:grpSpPr>
            <p:cxnSp>
              <p:nvCxnSpPr>
                <p:cNvPr id="5" name="Прямая соединительная линия 4"/>
                <p:cNvCxnSpPr/>
                <p:nvPr/>
              </p:nvCxnSpPr>
              <p:spPr>
                <a:xfrm flipV="1">
                  <a:off x="1500166" y="2000240"/>
                  <a:ext cx="4643470" cy="1928826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8" name="Прямая соединительная линия 7"/>
                <p:cNvCxnSpPr/>
                <p:nvPr/>
              </p:nvCxnSpPr>
              <p:spPr>
                <a:xfrm>
                  <a:off x="1500166" y="3929066"/>
                  <a:ext cx="2786082" cy="15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  <p:cxnSp>
              <p:nvCxnSpPr>
                <p:cNvPr id="11" name="Прямая соединительная линия 10"/>
                <p:cNvCxnSpPr/>
                <p:nvPr/>
              </p:nvCxnSpPr>
              <p:spPr>
                <a:xfrm rot="5400000">
                  <a:off x="4250529" y="2035959"/>
                  <a:ext cx="1928826" cy="1857388"/>
                </a:xfrm>
                <a:prstGeom prst="line">
                  <a:avLst/>
                </a:prstGeom>
              </p:spPr>
              <p:style>
                <a:lnRef idx="2">
                  <a:schemeClr val="dk1"/>
                </a:lnRef>
                <a:fillRef idx="0">
                  <a:schemeClr val="dk1"/>
                </a:fillRef>
                <a:effectRef idx="1">
                  <a:schemeClr val="dk1"/>
                </a:effectRef>
                <a:fontRef idx="minor">
                  <a:schemeClr val="tx1"/>
                </a:fontRef>
              </p:style>
            </p:cxnSp>
          </p:grpSp>
          <p:cxnSp>
            <p:nvCxnSpPr>
              <p:cNvPr id="20" name="Прямая соединительная линия 19"/>
              <p:cNvCxnSpPr/>
              <p:nvPr/>
            </p:nvCxnSpPr>
            <p:spPr>
              <a:xfrm>
                <a:off x="4286248" y="3929066"/>
                <a:ext cx="35719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1" name="Прямая соединительная линия 20"/>
              <p:cNvCxnSpPr/>
              <p:nvPr/>
            </p:nvCxnSpPr>
            <p:spPr>
              <a:xfrm>
                <a:off x="4786314" y="3929066"/>
                <a:ext cx="285752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2" name="Прямая соединительная линия 21"/>
              <p:cNvCxnSpPr/>
              <p:nvPr/>
            </p:nvCxnSpPr>
            <p:spPr>
              <a:xfrm>
                <a:off x="5214942" y="3929066"/>
                <a:ext cx="285752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3" name="Прямая соединительная линия 22"/>
              <p:cNvCxnSpPr/>
              <p:nvPr/>
            </p:nvCxnSpPr>
            <p:spPr>
              <a:xfrm>
                <a:off x="5558416" y="3929066"/>
                <a:ext cx="362076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4" name="Прямая соединительная линия 23"/>
              <p:cNvCxnSpPr/>
              <p:nvPr/>
            </p:nvCxnSpPr>
            <p:spPr>
              <a:xfrm rot="5400000">
                <a:off x="5778706" y="3791468"/>
                <a:ext cx="301229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7" name="Прямая соединительная линия 26"/>
              <p:cNvCxnSpPr/>
              <p:nvPr/>
            </p:nvCxnSpPr>
            <p:spPr>
              <a:xfrm rot="5400000">
                <a:off x="5822959" y="3249611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29" name="Прямая соединительная линия 28"/>
              <p:cNvCxnSpPr/>
              <p:nvPr/>
            </p:nvCxnSpPr>
            <p:spPr>
              <a:xfrm rot="5400000" flipH="1" flipV="1">
                <a:off x="5822959" y="2892421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3" name="Прямая соединительная линия 32"/>
              <p:cNvCxnSpPr/>
              <p:nvPr/>
            </p:nvCxnSpPr>
            <p:spPr>
              <a:xfrm rot="5400000">
                <a:off x="5822959" y="2463793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35" name="Прямая соединительная линия 34"/>
              <p:cNvCxnSpPr/>
              <p:nvPr/>
            </p:nvCxnSpPr>
            <p:spPr>
              <a:xfrm rot="5400000" flipH="1" flipV="1">
                <a:off x="5822959" y="2106603"/>
                <a:ext cx="214314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6" name="Прямая соединительная линия 45"/>
              <p:cNvCxnSpPr/>
              <p:nvPr/>
            </p:nvCxnSpPr>
            <p:spPr>
              <a:xfrm rot="5400000" flipH="1" flipV="1">
                <a:off x="5858678" y="3499644"/>
                <a:ext cx="142876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49" name="Прямая соединительная линия 48"/>
              <p:cNvCxnSpPr/>
              <p:nvPr/>
            </p:nvCxnSpPr>
            <p:spPr>
              <a:xfrm rot="5400000">
                <a:off x="5429256" y="3786190"/>
                <a:ext cx="28734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  <p:cxnSp>
            <p:nvCxnSpPr>
              <p:cNvPr id="52" name="Прямая соединительная линия 51"/>
              <p:cNvCxnSpPr/>
              <p:nvPr/>
            </p:nvCxnSpPr>
            <p:spPr>
              <a:xfrm>
                <a:off x="5572132" y="3643314"/>
                <a:ext cx="357190" cy="1588"/>
              </a:xfrm>
              <a:prstGeom prst="line">
                <a:avLst/>
              </a:prstGeom>
              <a:ln/>
            </p:spPr>
            <p:style>
              <a:lnRef idx="2">
                <a:schemeClr val="dk1"/>
              </a:lnRef>
              <a:fillRef idx="0">
                <a:schemeClr val="dk1"/>
              </a:fillRef>
              <a:effectRef idx="1">
                <a:schemeClr val="dk1"/>
              </a:effectRef>
              <a:fontRef idx="minor">
                <a:schemeClr val="tx1"/>
              </a:fontRef>
            </p:style>
          </p:cxnSp>
        </p:grpSp>
        <p:cxnSp>
          <p:nvCxnSpPr>
            <p:cNvPr id="57" name="Прямая соединительная линия 56"/>
            <p:cNvCxnSpPr/>
            <p:nvPr/>
          </p:nvCxnSpPr>
          <p:spPr>
            <a:xfrm>
              <a:off x="5286380" y="3714752"/>
              <a:ext cx="214314" cy="14446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59" name="Прямая соединительная линия 58"/>
            <p:cNvCxnSpPr/>
            <p:nvPr/>
          </p:nvCxnSpPr>
          <p:spPr>
            <a:xfrm rot="5400000">
              <a:off x="2929323" y="5071677"/>
              <a:ext cx="285752" cy="794"/>
            </a:xfrm>
            <a:prstGeom prst="line">
              <a:avLst/>
            </a:prstGeom>
            <a:ln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63" name="TextBox 62"/>
            <p:cNvSpPr txBox="1"/>
            <p:nvPr/>
          </p:nvSpPr>
          <p:spPr>
            <a:xfrm>
              <a:off x="857224" y="4857760"/>
              <a:ext cx="35719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65" name="TextBox 64"/>
            <p:cNvSpPr txBox="1"/>
            <p:nvPr/>
          </p:nvSpPr>
          <p:spPr>
            <a:xfrm>
              <a:off x="6643702" y="17144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sp>
          <p:nvSpPr>
            <p:cNvPr id="66" name="TextBox 65"/>
            <p:cNvSpPr txBox="1"/>
            <p:nvPr/>
          </p:nvSpPr>
          <p:spPr>
            <a:xfrm>
              <a:off x="6643702" y="485776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Н</a:t>
              </a:r>
              <a:endParaRPr lang="ru-RU" sz="2400" dirty="0"/>
            </a:p>
          </p:txBody>
        </p:sp>
      </p:grpSp>
      <p:sp>
        <p:nvSpPr>
          <p:cNvPr id="11266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8858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1268" name="Picture 4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72330" y="1343916"/>
            <a:ext cx="500066" cy="6081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348" y="285728"/>
            <a:ext cx="7572428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FF0000"/>
                </a:solidFill>
              </a:rPr>
              <a:t>№7</a:t>
            </a:r>
          </a:p>
          <a:p>
            <a:pPr algn="ctr"/>
            <a:r>
              <a:rPr lang="ru-RU" sz="3200" b="1" i="1" dirty="0" smtClean="0">
                <a:latin typeface="Times New Roman" pitchFamily="18" charset="0"/>
                <a:cs typeface="Times New Roman" pitchFamily="18" charset="0"/>
              </a:rPr>
              <a:t>В треугольнике АВС угол С равен 90</a:t>
            </a:r>
            <a:r>
              <a:rPr lang="ru-RU" sz="3200" b="1" i="1" dirty="0" smtClean="0">
                <a:latin typeface="Times New Roman" pitchFamily="18" charset="0"/>
                <a:cs typeface="Times New Roman" pitchFamily="18" charset="0"/>
                <a:sym typeface="Symbol"/>
              </a:rPr>
              <a:t>, АВ = 10, ВС = 6. Найдите синус внешнего угла при вершине А. </a:t>
            </a:r>
            <a:endParaRPr lang="ru-RU" sz="3200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611560" y="2924944"/>
            <a:ext cx="6858048" cy="3247747"/>
            <a:chOff x="571472" y="1714488"/>
            <a:chExt cx="6858048" cy="3247747"/>
          </a:xfrm>
        </p:grpSpPr>
        <p:sp>
          <p:nvSpPr>
            <p:cNvPr id="4" name="Прямоугольный треугольник 3"/>
            <p:cNvSpPr/>
            <p:nvPr/>
          </p:nvSpPr>
          <p:spPr>
            <a:xfrm flipH="1">
              <a:off x="1928794" y="2071678"/>
              <a:ext cx="5143536" cy="2500330"/>
            </a:xfrm>
            <a:prstGeom prst="rtTriangl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" name="Прямоугольник 4"/>
            <p:cNvSpPr/>
            <p:nvPr/>
          </p:nvSpPr>
          <p:spPr>
            <a:xfrm>
              <a:off x="6643702" y="4143380"/>
              <a:ext cx="428628" cy="428628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1857356" y="4500570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А</a:t>
              </a:r>
              <a:endParaRPr lang="ru-RU" sz="2400" dirty="0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7000892" y="1714488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В</a:t>
              </a:r>
              <a:endParaRPr lang="ru-RU" sz="2400" dirty="0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7143768" y="4286256"/>
              <a:ext cx="285752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ru-RU" sz="2400" dirty="0" smtClean="0"/>
                <a:t>С</a:t>
              </a:r>
              <a:endParaRPr lang="ru-RU" sz="2400" dirty="0"/>
            </a:p>
          </p:txBody>
        </p:sp>
        <p:cxnSp>
          <p:nvCxnSpPr>
            <p:cNvPr id="10" name="Прямая соединительная линия 9"/>
            <p:cNvCxnSpPr/>
            <p:nvPr/>
          </p:nvCxnSpPr>
          <p:spPr>
            <a:xfrm>
              <a:off x="571472" y="4572008"/>
              <a:ext cx="1500198" cy="158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209</TotalTime>
  <Words>535</Words>
  <Application>Microsoft Office PowerPoint</Application>
  <PresentationFormat>Экран (4:3)</PresentationFormat>
  <Paragraphs>113</Paragraphs>
  <Slides>18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</vt:vector>
  </TitlesOfParts>
  <Company>Школа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301-10</dc:creator>
  <cp:lastModifiedBy>308-Учитель</cp:lastModifiedBy>
  <cp:revision>32</cp:revision>
  <dcterms:created xsi:type="dcterms:W3CDTF">2012-10-12T07:29:23Z</dcterms:created>
  <dcterms:modified xsi:type="dcterms:W3CDTF">2005-06-22T05:06:53Z</dcterms:modified>
</cp:coreProperties>
</file>