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56" r:id="rId3"/>
    <p:sldId id="258" r:id="rId4"/>
    <p:sldId id="257" r:id="rId5"/>
    <p:sldId id="259" r:id="rId6"/>
    <p:sldId id="260" r:id="rId7"/>
    <p:sldId id="261" r:id="rId8"/>
    <p:sldId id="263" r:id="rId9"/>
    <p:sldId id="262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08A1-B935-4EAD-89CD-E1FE28AB8842}" type="datetimeFigureOut">
              <a:rPr lang="ru-RU" smtClean="0"/>
              <a:pPr/>
              <a:t>22.06.2005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A1DCD7-6790-4CC6-BD1D-685A06442A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08A1-B935-4EAD-89CD-E1FE28AB8842}" type="datetimeFigureOut">
              <a:rPr lang="ru-RU" smtClean="0"/>
              <a:pPr/>
              <a:t>22.06.2005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DCD7-6790-4CC6-BD1D-685A06442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0A1DCD7-6790-4CC6-BD1D-685A06442A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08A1-B935-4EAD-89CD-E1FE28AB8842}" type="datetimeFigureOut">
              <a:rPr lang="ru-RU" smtClean="0"/>
              <a:pPr/>
              <a:t>22.06.2005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08A1-B935-4EAD-89CD-E1FE28AB8842}" type="datetimeFigureOut">
              <a:rPr lang="ru-RU" smtClean="0"/>
              <a:pPr/>
              <a:t>22.06.2005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0A1DCD7-6790-4CC6-BD1D-685A06442A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08A1-B935-4EAD-89CD-E1FE28AB8842}" type="datetimeFigureOut">
              <a:rPr lang="ru-RU" smtClean="0"/>
              <a:pPr/>
              <a:t>22.06.2005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A1DCD7-6790-4CC6-BD1D-685A06442A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A5408A1-B935-4EAD-89CD-E1FE28AB8842}" type="datetimeFigureOut">
              <a:rPr lang="ru-RU" smtClean="0"/>
              <a:pPr/>
              <a:t>22.06.2005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DCD7-6790-4CC6-BD1D-685A06442A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08A1-B935-4EAD-89CD-E1FE28AB8842}" type="datetimeFigureOut">
              <a:rPr lang="ru-RU" smtClean="0"/>
              <a:pPr/>
              <a:t>22.06.2005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0A1DCD7-6790-4CC6-BD1D-685A06442A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08A1-B935-4EAD-89CD-E1FE28AB8842}" type="datetimeFigureOut">
              <a:rPr lang="ru-RU" smtClean="0"/>
              <a:pPr/>
              <a:t>22.06.2005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0A1DCD7-6790-4CC6-BD1D-685A06442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08A1-B935-4EAD-89CD-E1FE28AB8842}" type="datetimeFigureOut">
              <a:rPr lang="ru-RU" smtClean="0"/>
              <a:pPr/>
              <a:t>22.06.2005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A1DCD7-6790-4CC6-BD1D-685A06442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A1DCD7-6790-4CC6-BD1D-685A06442A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08A1-B935-4EAD-89CD-E1FE28AB8842}" type="datetimeFigureOut">
              <a:rPr lang="ru-RU" smtClean="0"/>
              <a:pPr/>
              <a:t>22.06.2005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0A1DCD7-6790-4CC6-BD1D-685A06442A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A5408A1-B935-4EAD-89CD-E1FE28AB8842}" type="datetimeFigureOut">
              <a:rPr lang="ru-RU" smtClean="0"/>
              <a:pPr/>
              <a:t>22.06.2005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A5408A1-B935-4EAD-89CD-E1FE28AB8842}" type="datetimeFigureOut">
              <a:rPr lang="ru-RU" smtClean="0"/>
              <a:pPr/>
              <a:t>22.06.2005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A1DCD7-6790-4CC6-BD1D-685A06442A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9597" y="571481"/>
            <a:ext cx="7452489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ПОДГОТОВКА </a:t>
            </a:r>
          </a:p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 ЕГЭ</a:t>
            </a:r>
          </a:p>
          <a:p>
            <a:pPr algn="ctr"/>
            <a:endParaRPr lang="ru-RU" sz="8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Задача </a:t>
            </a:r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</a:t>
            </a:r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Электронное пособие для подготовки к ЕГЭ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5733256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Разработали учащиеся 11 «А» класса Ермакова Анастасия и  Филиппова Мария МБОУ СОШ №15 г.Королёва под руководством учителей  Диановой В.А. и Моисеевой В.И.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630932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452320" y="26064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2012 год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857256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i="1" dirty="0" smtClean="0"/>
              <a:t>10. </a:t>
            </a:r>
            <a:r>
              <a:rPr lang="ru-RU" sz="2200" i="1" dirty="0" smtClean="0"/>
              <a:t>От дома до дачи можно доехать на автобусе, на электричке или на маршрутном такси. В таблице показано время, которое нужно затратить на каждый участок пути. Какое наименьшее время потребуется на дорогу? Ответ дайте в часах.</a:t>
            </a:r>
            <a:endParaRPr lang="ru-RU" sz="2200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6" y="2285992"/>
          <a:ext cx="8280920" cy="297180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747704"/>
                <a:gridCol w="2928958"/>
                <a:gridCol w="2604258"/>
              </a:tblGrid>
              <a:tr h="41929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Автобус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Электричка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Маршрутное такси</a:t>
                      </a:r>
                      <a:endParaRPr lang="ru-RU" dirty="0"/>
                    </a:p>
                  </a:txBody>
                  <a:tcPr anchor="ctr"/>
                </a:tc>
              </a:tr>
              <a:tr h="72371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 дома до автобусной</a:t>
                      </a:r>
                      <a:r>
                        <a:rPr lang="ru-RU" baseline="0" dirty="0" smtClean="0"/>
                        <a:t> станции 5 мин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 дома до станции железной дороги 30 мин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 дома до остановки маршрутного такси 20 мин</a:t>
                      </a:r>
                      <a:endParaRPr lang="ru-RU" i="1" dirty="0"/>
                    </a:p>
                  </a:txBody>
                  <a:tcPr anchor="ctr"/>
                </a:tc>
              </a:tr>
              <a:tr h="72371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Автобус в пути 1 ч 40 мин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Электричка в пути 1 ч 10 мин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Маршрутное такси в дороге 1 ч 20 мин</a:t>
                      </a:r>
                      <a:endParaRPr lang="ru-RU" i="1" dirty="0"/>
                    </a:p>
                  </a:txBody>
                  <a:tcPr anchor="ctr"/>
                </a:tc>
              </a:tr>
              <a:tr h="41929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 остановки</a:t>
                      </a:r>
                      <a:r>
                        <a:rPr lang="ru-RU" baseline="0" dirty="0" smtClean="0"/>
                        <a:t> автобуса до дачи пешком 5 мин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 станции до дачи пешком 5 мин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 остановки маршрутного такси до дачи пешком 15 мин</a:t>
                      </a:r>
                      <a:endParaRPr lang="ru-RU" i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5011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i="1" dirty="0" smtClean="0"/>
              <a:t>11. </a:t>
            </a:r>
            <a:r>
              <a:rPr lang="ru-RU" sz="2200" i="1" dirty="0" smtClean="0"/>
              <a:t>Из пункта А в пункт </a:t>
            </a:r>
            <a:r>
              <a:rPr lang="en-US" sz="2200" i="1" dirty="0" smtClean="0"/>
              <a:t>D</a:t>
            </a:r>
            <a:r>
              <a:rPr lang="ru-RU" sz="2200" i="1" dirty="0" smtClean="0"/>
              <a:t> ведут три дороги. Через пункт В едет грузовик со средней скоростью 35 км/ч, через пункт С едет автобус со средней скоростью 30 км/ч. Третья дорога – без промежуточных пунктов, и по ней движется легковой автомобиль со средней скоростью 40 км/ч. На схеме указаны расстояния между пунктами в километрах. </a:t>
            </a:r>
            <a:endParaRPr lang="ru-RU" sz="2200" i="1" dirty="0"/>
          </a:p>
        </p:txBody>
      </p:sp>
      <p:sp>
        <p:nvSpPr>
          <p:cNvPr id="46" name="TextBox 45"/>
          <p:cNvSpPr txBox="1"/>
          <p:nvPr/>
        </p:nvSpPr>
        <p:spPr>
          <a:xfrm>
            <a:off x="1928794" y="3786190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А</a:t>
            </a:r>
            <a:endParaRPr lang="ru-RU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6286512" y="3500438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</a:t>
            </a:r>
            <a:endParaRPr lang="ru-RU" sz="1400" dirty="0"/>
          </a:p>
        </p:txBody>
      </p:sp>
      <p:sp>
        <p:nvSpPr>
          <p:cNvPr id="55" name="TextBox 54"/>
          <p:cNvSpPr txBox="1"/>
          <p:nvPr/>
        </p:nvSpPr>
        <p:spPr>
          <a:xfrm flipH="1">
            <a:off x="4357686" y="2285992"/>
            <a:ext cx="285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</a:t>
            </a:r>
            <a:endParaRPr lang="ru-RU" sz="1400" dirty="0"/>
          </a:p>
        </p:txBody>
      </p:sp>
      <p:grpSp>
        <p:nvGrpSpPr>
          <p:cNvPr id="57" name="Группа 56"/>
          <p:cNvGrpSpPr/>
          <p:nvPr/>
        </p:nvGrpSpPr>
        <p:grpSpPr>
          <a:xfrm>
            <a:off x="2285984" y="2571744"/>
            <a:ext cx="4286280" cy="3143272"/>
            <a:chOff x="2285984" y="1832285"/>
            <a:chExt cx="2000264" cy="1761616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 rot="5400000" flipH="1" flipV="1">
              <a:off x="2178827" y="2250273"/>
              <a:ext cx="428628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>
              <a:endCxn id="44" idx="3"/>
            </p:cNvCxnSpPr>
            <p:nvPr/>
          </p:nvCxnSpPr>
          <p:spPr>
            <a:xfrm flipV="1">
              <a:off x="2500298" y="1918340"/>
              <a:ext cx="724842" cy="2247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3214678" y="1857364"/>
              <a:ext cx="928694" cy="5715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>
              <a:off x="3857620" y="2643182"/>
              <a:ext cx="50006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>
              <a:off x="3714744" y="2928934"/>
              <a:ext cx="357190" cy="3571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10800000">
              <a:off x="3357554" y="3286124"/>
              <a:ext cx="35719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10800000">
              <a:off x="3071802" y="3071810"/>
              <a:ext cx="285752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10800000">
              <a:off x="2643174" y="3071810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6200000" flipH="1">
              <a:off x="2214546" y="2643182"/>
              <a:ext cx="500066" cy="3571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2285984" y="2571744"/>
              <a:ext cx="571504" cy="1428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flipV="1">
              <a:off x="2857488" y="2500306"/>
              <a:ext cx="428628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>
              <a:off x="3286116" y="2500306"/>
              <a:ext cx="714380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5400000" flipH="1" flipV="1">
              <a:off x="4000496" y="2428868"/>
              <a:ext cx="142876" cy="1428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Овал 40"/>
            <p:cNvSpPr/>
            <p:nvPr/>
          </p:nvSpPr>
          <p:spPr>
            <a:xfrm>
              <a:off x="2285984" y="257174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3286116" y="3214686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4071934" y="2428868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3214678" y="185736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357422" y="3071810"/>
              <a:ext cx="357190" cy="1552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latin typeface="Arial" pitchFamily="34" charset="0"/>
                  <a:cs typeface="Arial" pitchFamily="34" charset="0"/>
                </a:rPr>
                <a:t>28</a:t>
              </a:r>
              <a:endParaRPr lang="ru-RU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214678" y="3286124"/>
              <a:ext cx="285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В</a:t>
              </a:r>
              <a:endParaRPr lang="ru-RU" sz="14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857620" y="3071810"/>
              <a:ext cx="4286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42</a:t>
              </a:r>
              <a:endParaRPr lang="ru-RU" sz="14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571868" y="1857364"/>
              <a:ext cx="4286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30</a:t>
              </a:r>
              <a:endParaRPr lang="ru-RU" sz="14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619361" y="1832285"/>
              <a:ext cx="357190" cy="1997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45</a:t>
              </a:r>
              <a:endParaRPr lang="ru-RU" sz="1400" dirty="0"/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285720" y="5500702"/>
            <a:ext cx="85011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i="1" dirty="0" smtClean="0"/>
              <a:t>Все три автомобиля одновременно выехали из А. Какой автомобиль добрался до </a:t>
            </a:r>
            <a:r>
              <a:rPr lang="en-US" sz="2200" i="1" dirty="0" smtClean="0"/>
              <a:t>D</a:t>
            </a:r>
            <a:r>
              <a:rPr lang="ru-RU" sz="2200" i="1" dirty="0" smtClean="0"/>
              <a:t> позже других? В ответе укажите, сколько часов он находился в дороге.</a:t>
            </a:r>
            <a:endParaRPr lang="ru-RU" sz="2200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42852"/>
            <a:ext cx="82868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i="1" dirty="0" smtClean="0"/>
              <a:t>12. </a:t>
            </a:r>
            <a:r>
              <a:rPr lang="ru-RU" sz="2200" i="1" dirty="0" smtClean="0"/>
              <a:t>В таблице даны тарифы на услуги трех фирм такси. Предполагается поездка длительностью 40 минут. Нужно выбрать фирму, в которой заказ будет стоить дешевле всего. Сколько рублей будет стоить этот заказ? </a:t>
            </a:r>
            <a:endParaRPr lang="ru-RU" sz="2200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6" y="1931397"/>
          <a:ext cx="8352928" cy="341472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88232"/>
                <a:gridCol w="2088232"/>
                <a:gridCol w="2088232"/>
                <a:gridCol w="2088232"/>
              </a:tblGrid>
              <a:tr h="14055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Фирма</a:t>
                      </a:r>
                      <a:r>
                        <a:rPr lang="ru-RU" baseline="0" dirty="0" smtClean="0"/>
                        <a:t> такси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Подача машины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Продолжительность и стоимость минимальной поездки*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Стоимость</a:t>
                      </a:r>
                      <a:r>
                        <a:rPr lang="ru-RU" baseline="0" dirty="0" smtClean="0"/>
                        <a:t> 1 минуты сверх продолжительности минимальной поездки</a:t>
                      </a:r>
                      <a:endParaRPr lang="ru-RU" dirty="0"/>
                    </a:p>
                  </a:txBody>
                  <a:tcPr anchor="ctr"/>
                </a:tc>
              </a:tr>
              <a:tr h="518644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«Сивка – Бурка»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250 руб.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Нет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12 руб.</a:t>
                      </a:r>
                      <a:endParaRPr lang="ru-RU" i="1" dirty="0"/>
                    </a:p>
                  </a:txBody>
                  <a:tcPr anchor="ctr"/>
                </a:tc>
              </a:tr>
              <a:tr h="518644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«Росинант»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Бесплатно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20 мин, 300 руб.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16 руб.</a:t>
                      </a:r>
                      <a:endParaRPr lang="ru-RU" i="1" dirty="0"/>
                    </a:p>
                  </a:txBody>
                  <a:tcPr anchor="ctr"/>
                </a:tc>
              </a:tr>
              <a:tr h="518644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«Конёк – Горбунок»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120 руб.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10 мин, 180 руб.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13</a:t>
                      </a:r>
                      <a:r>
                        <a:rPr lang="ru-RU" i="1" baseline="0" dirty="0" smtClean="0"/>
                        <a:t> руб.</a:t>
                      </a:r>
                      <a:endParaRPr lang="ru-RU" i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71472" y="5572140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* Если поездка продолжается меньше указанного времени, она оплачивается по стоимости минимальной поездки.</a:t>
            </a:r>
            <a:endParaRPr lang="ru-RU" sz="1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5725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i="1" dirty="0" smtClean="0"/>
              <a:t>13. </a:t>
            </a:r>
            <a:r>
              <a:rPr lang="ru-RU" sz="2200" i="1" dirty="0" smtClean="0"/>
              <a:t>В таблице даны условия банковского вклада в трёх различных банках. Предполагается, что клиент кладёт на счёт 10.00 руб. на срок 1 год. В каком банке к концу года вклад окажется наибольшим? В ответе укажите сумму этого вклада в конце года (в рублях).</a:t>
            </a:r>
            <a:endParaRPr lang="ru-RU" sz="2200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2214554"/>
          <a:ext cx="8429682" cy="1752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09894"/>
                <a:gridCol w="2809894"/>
                <a:gridCol w="28098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Банк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Обслуживание счёта*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Процентная ставка (% годовых)**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 руб./год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i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 руб./мес.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2,5</a:t>
                      </a:r>
                      <a:endParaRPr lang="ru-RU" i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Бесплатно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1,5</a:t>
                      </a:r>
                      <a:endParaRPr lang="ru-RU" i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0034" y="4286256"/>
            <a:ext cx="8215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*В начале года или месяца со счёта снимается указанная сумма в уплату за ведение счёта.</a:t>
            </a:r>
          </a:p>
          <a:p>
            <a:r>
              <a:rPr lang="ru-RU" sz="1400" dirty="0" smtClean="0"/>
              <a:t>**В конце года вклад увеличивается на указанное число процентов.</a:t>
            </a:r>
            <a:endParaRPr lang="ru-RU" sz="1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411760" y="1628801"/>
            <a:ext cx="44644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Задача 1:         162300</a:t>
            </a:r>
          </a:p>
          <a:p>
            <a:r>
              <a:rPr lang="ru-RU" b="1" dirty="0" smtClean="0"/>
              <a:t>Задача 2:        426400</a:t>
            </a:r>
          </a:p>
          <a:p>
            <a:r>
              <a:rPr lang="ru-RU" b="1" dirty="0" smtClean="0"/>
              <a:t>Задача 3:         700</a:t>
            </a:r>
          </a:p>
          <a:p>
            <a:r>
              <a:rPr lang="ru-RU" b="1" dirty="0" smtClean="0"/>
              <a:t>Задача 4:         3400</a:t>
            </a:r>
          </a:p>
          <a:p>
            <a:r>
              <a:rPr lang="ru-RU" b="1" dirty="0" smtClean="0"/>
              <a:t>Задача 5:         4572</a:t>
            </a:r>
          </a:p>
          <a:p>
            <a:r>
              <a:rPr lang="ru-RU" b="1" dirty="0" smtClean="0"/>
              <a:t>Задача 6:         311</a:t>
            </a:r>
          </a:p>
          <a:p>
            <a:r>
              <a:rPr lang="ru-RU" b="1" dirty="0" smtClean="0"/>
              <a:t>Задача 7:          1330</a:t>
            </a:r>
          </a:p>
          <a:p>
            <a:r>
              <a:rPr lang="ru-RU" b="1" dirty="0" smtClean="0"/>
              <a:t>Задача 8:          960</a:t>
            </a:r>
          </a:p>
          <a:p>
            <a:r>
              <a:rPr lang="ru-RU" b="1" dirty="0" smtClean="0"/>
              <a:t>Задача 9:          5100</a:t>
            </a:r>
          </a:p>
          <a:p>
            <a:r>
              <a:rPr lang="ru-RU" b="1" dirty="0" smtClean="0"/>
              <a:t>Задача 10:        1,75</a:t>
            </a:r>
          </a:p>
          <a:p>
            <a:r>
              <a:rPr lang="ru-RU" b="1" dirty="0" smtClean="0"/>
              <a:t>Задача 11:         2,5</a:t>
            </a:r>
          </a:p>
          <a:p>
            <a:r>
              <a:rPr lang="ru-RU" b="1" dirty="0" smtClean="0"/>
              <a:t>Задача 12:        620</a:t>
            </a:r>
          </a:p>
          <a:p>
            <a:r>
              <a:rPr lang="ru-RU" b="1" dirty="0" smtClean="0"/>
              <a:t>Задача 13:        10159,2</a:t>
            </a:r>
          </a:p>
          <a:p>
            <a:endParaRPr lang="ru-RU" b="1" dirty="0" smtClean="0"/>
          </a:p>
          <a:p>
            <a:endParaRPr lang="ru-RU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2000240"/>
          <a:ext cx="8391306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0586"/>
                <a:gridCol w="2088232"/>
                <a:gridCol w="2088232"/>
                <a:gridCol w="2304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Поставщик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Цена бруса</a:t>
                      </a:r>
                    </a:p>
                    <a:p>
                      <a:pPr algn="ctr"/>
                      <a:r>
                        <a:rPr lang="ru-RU" dirty="0" smtClean="0"/>
                        <a:t>(руб. за 1 м</a:t>
                      </a:r>
                      <a:r>
                        <a:rPr lang="ru-RU" sz="1800" dirty="0" smtClean="0"/>
                        <a:t>3)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Стоимость доставки (руб.)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Дополнительные условия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А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3800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10300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Б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4500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8300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При заказе</a:t>
                      </a:r>
                      <a:r>
                        <a:rPr lang="ru-RU" i="1" baseline="0" dirty="0" smtClean="0"/>
                        <a:t> на сумму больше </a:t>
                      </a:r>
                      <a:endParaRPr lang="ru-RU" i="1" baseline="0" dirty="0" smtClean="0"/>
                    </a:p>
                    <a:p>
                      <a:pPr algn="ctr"/>
                      <a:r>
                        <a:rPr lang="ru-RU" i="1" baseline="0" dirty="0" smtClean="0"/>
                        <a:t>150 </a:t>
                      </a:r>
                      <a:r>
                        <a:rPr lang="ru-RU" i="1" baseline="0" dirty="0" smtClean="0"/>
                        <a:t>000 руб. доставка бесплатно</a:t>
                      </a:r>
                      <a:endParaRPr lang="ru-RU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В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3900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8300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При заказе на сумму больше </a:t>
                      </a:r>
                      <a:endParaRPr lang="ru-RU" i="1" dirty="0" smtClean="0"/>
                    </a:p>
                    <a:p>
                      <a:pPr algn="ctr"/>
                      <a:r>
                        <a:rPr lang="ru-RU" i="1" dirty="0" smtClean="0"/>
                        <a:t>20 </a:t>
                      </a:r>
                      <a:r>
                        <a:rPr lang="ru-RU" i="1" dirty="0" smtClean="0"/>
                        <a:t>000 руб. доставка бесплатно.</a:t>
                      </a:r>
                      <a:endParaRPr lang="ru-RU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2910" y="285728"/>
            <a:ext cx="814393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i="1" dirty="0" smtClean="0"/>
              <a:t>1. </a:t>
            </a:r>
            <a:r>
              <a:rPr lang="ru-RU" sz="2200" i="1" dirty="0" smtClean="0"/>
              <a:t>Строительной фирме нужно приобрести 40 кубометров строительного бруса у одного из трех поставщиков. Цены и условия доставки приведены в таблице. Какова наименьшая стоимость такой покупки с доставкой (в рублях)?</a:t>
            </a:r>
            <a:endParaRPr lang="ru-RU" sz="22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428604"/>
            <a:ext cx="86439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i="1" dirty="0" smtClean="0"/>
              <a:t>2. </a:t>
            </a:r>
            <a:r>
              <a:rPr lang="ru-RU" sz="2200" i="1" dirty="0" smtClean="0"/>
              <a:t>Для транспортировки 40 тонн груза на 1300 км можно воспользоваться услугами одной из трех транспортных компаний. Стоимость перевозки и грузоподъемность автомобилей для каждой компании указаны в таблице. Сколько рублей придется  заплатить за самую дешевую перевозку груза?</a:t>
            </a:r>
            <a:endParaRPr lang="ru-RU" sz="2200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28662" y="2500306"/>
          <a:ext cx="7358115" cy="2903232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452705"/>
                <a:gridCol w="2452705"/>
                <a:gridCol w="2452705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Компания-перевозчик</a:t>
                      </a:r>
                      <a:r>
                        <a:rPr lang="ru-RU" baseline="0" dirty="0" smtClean="0"/>
                        <a:t> </a:t>
                      </a:r>
                      <a:endParaRPr lang="ru-RU" b="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Стоимость перевозки одним автомобилем </a:t>
                      </a:r>
                    </a:p>
                    <a:p>
                      <a:pPr algn="ctr"/>
                      <a:r>
                        <a:rPr lang="ru-RU" dirty="0" smtClean="0"/>
                        <a:t>(руб. на 100 км)</a:t>
                      </a:r>
                      <a:endParaRPr lang="ru-RU" b="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Грузоподъем-ность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smtClean="0"/>
                        <a:t>автомобиля (тонн)</a:t>
                      </a:r>
                      <a:endParaRPr lang="ru-RU" b="0" i="0" dirty="0"/>
                    </a:p>
                  </a:txBody>
                  <a:tcPr anchor="ctr"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3200</a:t>
                      </a:r>
                      <a:endParaRPr lang="ru-RU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3,5</a:t>
                      </a:r>
                      <a:endParaRPr lang="ru-RU" b="0" i="1" dirty="0"/>
                    </a:p>
                  </a:txBody>
                  <a:tcPr anchor="ctr"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4100</a:t>
                      </a:r>
                      <a:endParaRPr lang="ru-RU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b="0" i="1" dirty="0"/>
                    </a:p>
                  </a:txBody>
                  <a:tcPr anchor="ctr"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9500</a:t>
                      </a:r>
                      <a:endParaRPr lang="ru-RU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b="0" i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571612"/>
          <a:ext cx="8358246" cy="24231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786082"/>
                <a:gridCol w="2786082"/>
                <a:gridCol w="2786082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Тарифный план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Абонентская плата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Плата за трафик</a:t>
                      </a:r>
                      <a:endParaRPr lang="ru-RU" dirty="0"/>
                    </a:p>
                  </a:txBody>
                  <a:tcPr anchor="ctr"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 «0»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2,5 руб. за 1 Мб</a:t>
                      </a:r>
                      <a:endParaRPr lang="ru-RU" dirty="0"/>
                    </a:p>
                  </a:txBody>
                  <a:tcPr anchor="ctr"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</a:t>
                      </a:r>
                      <a:r>
                        <a:rPr lang="ru-RU" baseline="0" dirty="0" smtClean="0"/>
                        <a:t> «500»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550 руб. за 500 Мб трафика</a:t>
                      </a:r>
                      <a:r>
                        <a:rPr lang="ru-RU" baseline="0" dirty="0" smtClean="0"/>
                        <a:t> в месяц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руб. за 1</a:t>
                      </a:r>
                      <a:r>
                        <a:rPr lang="ru-RU" baseline="0" dirty="0" smtClean="0"/>
                        <a:t> Мб сверх </a:t>
                      </a:r>
                      <a:endParaRPr lang="ru-RU" baseline="0" dirty="0" smtClean="0"/>
                    </a:p>
                    <a:p>
                      <a:pPr algn="ctr"/>
                      <a:r>
                        <a:rPr lang="ru-RU" baseline="0" dirty="0" smtClean="0"/>
                        <a:t>500 </a:t>
                      </a:r>
                      <a:r>
                        <a:rPr lang="ru-RU" baseline="0" dirty="0" smtClean="0"/>
                        <a:t>Мб</a:t>
                      </a:r>
                      <a:endParaRPr lang="ru-RU" dirty="0" smtClean="0"/>
                    </a:p>
                  </a:txBody>
                  <a:tcPr anchor="ctr"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 «800»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700 руб. за 800 Мб трафика в месяц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1,5 руб. за 1 Мб сверх 800 Мб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472" y="285728"/>
            <a:ext cx="79296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i="1" dirty="0" smtClean="0"/>
              <a:t>3.</a:t>
            </a:r>
            <a:r>
              <a:rPr lang="ru-RU" sz="2200" i="1" dirty="0" smtClean="0"/>
              <a:t> Интернет-провайдер (компания, оказывающая услуги по подключению к сети Интернет) предлагает три тарифных плана.</a:t>
            </a:r>
            <a:endParaRPr lang="ru-RU" sz="22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71472" y="4286256"/>
            <a:ext cx="828680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i="1" dirty="0" smtClean="0"/>
              <a:t>Пользователь предлагает, что его трафик составит 650 Мб в месяц и, исходя из этого, выбирает наиболее дешевый тарифный план. Сколько рублей заплатит пользователь за месяц, если его трафик действительно будет равен 650 Мб?</a:t>
            </a:r>
            <a:endParaRPr lang="ru-RU" sz="22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2285992"/>
          <a:ext cx="8534752" cy="28448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982024"/>
                <a:gridCol w="2088232"/>
                <a:gridCol w="2412744"/>
                <a:gridCol w="20517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Фирма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Цена стекла </a:t>
                      </a:r>
                    </a:p>
                    <a:p>
                      <a:pPr algn="ctr"/>
                      <a:r>
                        <a:rPr lang="ru-RU" dirty="0" smtClean="0"/>
                        <a:t>(руб. за 1 м</a:t>
                      </a:r>
                      <a:r>
                        <a:rPr lang="ru-RU" baseline="30000" dirty="0" smtClean="0"/>
                        <a:t>3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Резка</a:t>
                      </a:r>
                      <a:r>
                        <a:rPr lang="ru-RU" baseline="0" dirty="0" smtClean="0"/>
                        <a:t> стекла </a:t>
                      </a:r>
                    </a:p>
                    <a:p>
                      <a:pPr algn="ctr"/>
                      <a:r>
                        <a:rPr lang="ru-RU" baseline="0" dirty="0" smtClean="0"/>
                        <a:t>(руб. за одно стекло)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Дополнитель-ные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smtClean="0"/>
                        <a:t>условия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300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i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320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i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340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 заказе на сумму больше 2500 руб. резка бесплатно</a:t>
                      </a:r>
                      <a:endParaRPr lang="ru-RU" i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5720" y="214290"/>
            <a:ext cx="84296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i="1" dirty="0" smtClean="0"/>
              <a:t>4. </a:t>
            </a:r>
            <a:r>
              <a:rPr lang="ru-RU" sz="2200" i="1" dirty="0" smtClean="0"/>
              <a:t>Для остекления веранды требуется заказать 25 одинаковых стекол в одной из трёх фирм. Площадь каждого стекла 0, 4 м2. В таблице приведены цены на стекло и на резку стёкол. В какой фирме заказ  будет стоить меньше всего? В ответе укажите стоимость этого заказа (в рублях).</a:t>
            </a:r>
            <a:endParaRPr lang="ru-RU" sz="22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3000372"/>
          <a:ext cx="8644000" cy="24108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61000"/>
                <a:gridCol w="2161000"/>
                <a:gridCol w="2161000"/>
                <a:gridCol w="2161000"/>
              </a:tblGrid>
              <a:tr h="86098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Автомобиль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Вид топлива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/>
                        <a:t>Расход топлива (литров на 100 км)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Арендная плата</a:t>
                      </a:r>
                      <a:r>
                        <a:rPr lang="ru-RU" baseline="0" dirty="0" smtClean="0"/>
                        <a:t> (руб. за 1 сутки)</a:t>
                      </a:r>
                      <a:endParaRPr lang="ru-RU" dirty="0" smtClean="0"/>
                    </a:p>
                  </a:txBody>
                  <a:tcPr anchor="ctr"/>
                </a:tc>
              </a:tr>
              <a:tr h="498824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1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Дизельное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7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3700</a:t>
                      </a:r>
                      <a:endParaRPr lang="ru-RU" i="1" dirty="0"/>
                    </a:p>
                  </a:txBody>
                  <a:tcPr anchor="ctr"/>
                </a:tc>
              </a:tr>
              <a:tr h="498824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2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Бензин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10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3200</a:t>
                      </a:r>
                      <a:endParaRPr lang="ru-RU" i="1" dirty="0"/>
                    </a:p>
                  </a:txBody>
                  <a:tcPr anchor="ctr"/>
                </a:tc>
              </a:tr>
              <a:tr h="498824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3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Газ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14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3200</a:t>
                      </a:r>
                      <a:endParaRPr lang="ru-RU" i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0034" y="357166"/>
            <a:ext cx="792961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dirty="0" smtClean="0"/>
              <a:t>5. </a:t>
            </a:r>
            <a:r>
              <a:rPr lang="ru-RU" sz="2200" i="1" dirty="0" smtClean="0"/>
              <a:t>Клиент хочет арендовать автомобиль на сутки для поездки протяжённостью 700 км. В таблице приведены характеристики трёх автомобилей и стоимость их аренды. Помимо аренды клиент обязан оплатить топливо для автомобиля на всю поездку. Какую сумму заплатит клиент за аренду и топливо, если выберет самый дешёвый вариант? Ответ дайте в рублях.</a:t>
            </a:r>
            <a:endParaRPr lang="ru-RU" sz="2200" i="1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539552" y="5805264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Цена дизельного топлива 19 руб. за литр, бензина 22 руб. за литр, газа 14 руб. за литр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1571612"/>
          <a:ext cx="8429685" cy="242316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809895"/>
                <a:gridCol w="2809895"/>
                <a:gridCol w="2809895"/>
              </a:tblGrid>
              <a:tr h="5715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Тарифный план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Абонентская плата 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Палата за 1 минуту разговора</a:t>
                      </a:r>
                      <a:endParaRPr lang="ru-RU" dirty="0"/>
                    </a:p>
                  </a:txBody>
                  <a:tcPr anchor="ctr"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Повременный </a:t>
                      </a:r>
                      <a:endParaRPr lang="ru-RU" i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135 руб. в месяц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0,3 руб.</a:t>
                      </a:r>
                      <a:endParaRPr lang="ru-RU" i="1" dirty="0"/>
                    </a:p>
                  </a:txBody>
                  <a:tcPr anchor="ctr"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Комбинированный 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255 руб. за </a:t>
                      </a:r>
                      <a:r>
                        <a:rPr lang="ru-RU" baseline="0" dirty="0" smtClean="0"/>
                        <a:t>450 минут в месяц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0,28 руб. за 1 минуту сверх 450 минут в</a:t>
                      </a:r>
                      <a:r>
                        <a:rPr lang="ru-RU" baseline="0" dirty="0" smtClean="0"/>
                        <a:t> месяц</a:t>
                      </a:r>
                      <a:endParaRPr lang="ru-RU" i="1" dirty="0" smtClean="0"/>
                    </a:p>
                  </a:txBody>
                  <a:tcPr anchor="ctr"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Безлимитный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380 руб.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 руб.</a:t>
                      </a:r>
                      <a:endParaRPr lang="ru-RU" i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7158" y="500042"/>
            <a:ext cx="8501122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200" b="1" i="1" dirty="0" smtClean="0">
                <a:solidFill>
                  <a:schemeClr val="tx1"/>
                </a:solidFill>
              </a:rPr>
              <a:t>6. </a:t>
            </a:r>
            <a:r>
              <a:rPr lang="ru-RU" sz="2200" i="1" dirty="0" smtClean="0">
                <a:solidFill>
                  <a:schemeClr val="tx1"/>
                </a:solidFill>
              </a:rPr>
              <a:t>Телефонная компания предоставляет на выбор три тарифных плана. </a:t>
            </a:r>
            <a:endParaRPr lang="ru-RU" sz="2200" i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4286256"/>
            <a:ext cx="8501122" cy="21236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200" i="1" dirty="0" smtClean="0">
                <a:solidFill>
                  <a:schemeClr val="tx1"/>
                </a:solidFill>
              </a:rPr>
              <a:t>Абонент выбрал наиболее дешевый тарифный план, исходя из предположения, что общая длительность телефонных разговоров составит  650 минут в месяц. Какую сумму  он должен будет заплатить за месяц , если общая длительность разговоров в этом месяце действительно будет равно 650 минут? Ответ дайте в рублях.</a:t>
            </a:r>
            <a:endParaRPr lang="ru-RU" sz="22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361555" y="428604"/>
            <a:ext cx="442089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ru-RU" sz="1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61555" y="3286123"/>
            <a:ext cx="3417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214290"/>
            <a:ext cx="814393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i="1" dirty="0" smtClean="0"/>
              <a:t>7.</a:t>
            </a:r>
            <a:r>
              <a:rPr lang="ru-RU" sz="2200" i="1" dirty="0" smtClean="0"/>
              <a:t> Семья из трех человек едет из Санкт - Петербурга в Вологду. Можно ехать поездом, а можно- на своей машине. Билет на проезд на одного человека стоит 830 рублей. Автомобиль расходует 10 литров бензина на 100 километров пути, расстояние по шоссе равно 700 км, а цена бензина равно 19 руб. за литр. Какая поездка (поездом или машиной) обойдется дешевле? В ответ напишите, сколько рублей она будет стоить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3212976"/>
            <a:ext cx="8176422" cy="2802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2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ru-RU" sz="2200" b="1" i="1" dirty="0" smtClean="0"/>
              <a:t>8.</a:t>
            </a:r>
            <a:r>
              <a:rPr lang="ru-RU" sz="2200" i="1" dirty="0" smtClean="0"/>
              <a:t> Для того чтобы связать свитер, требуется 900 граммов шерсти синего цвета. Можно купить синюю шерсть по цене </a:t>
            </a:r>
            <a:r>
              <a:rPr lang="ru-RU" sz="2200" i="1" dirty="0"/>
              <a:t>8</a:t>
            </a:r>
            <a:r>
              <a:rPr lang="ru-RU" sz="2200" i="1" dirty="0" smtClean="0"/>
              <a:t>0 руб.  За 50 г, а можно купить некрашеную шерсть  по цене 50 руб. за 50 г и окрасить ее. Один пакетик краски стоит 2 руб. и рассчитан на окраску 300 г шерсти. Какой вариант покупки дешевле? В ответ напишите, сколько рублей будет стоить эта покупка.</a:t>
            </a:r>
            <a:endParaRPr lang="ru-RU" sz="2200" b="1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071546"/>
            <a:ext cx="8001056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2400" b="1" dirty="0" smtClean="0"/>
              <a:t>9. </a:t>
            </a:r>
            <a:r>
              <a:rPr lang="ru-RU" sz="2200" i="1" dirty="0" smtClean="0"/>
              <a:t>Для строительства гаража можно использовать один из двух типов фундамента : бетонный или фундамент из пеноблоков. Для фундамента из пеноблоков необходимо 2 кубометра пеноблоков и 3 мешка цемента. Для бетонного фундамента необходимо 2 тонны щебня и 20 мешков цемента. Кубометр пеноблоков стоит 2250 рублей, щебень стоит 600 рублей за тонну, а мешок цемента стоит 200 рублей. Сколько рублей будет стоить материал, если выбрать наиболее дешевый вариант?</a:t>
            </a:r>
            <a:endParaRPr lang="ru-RU" sz="2200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212</TotalTime>
  <Words>1337</Words>
  <Application>Microsoft Office PowerPoint</Application>
  <PresentationFormat>Экран (4:3)</PresentationFormat>
  <Paragraphs>181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ОТВЕТЫ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301-4</dc:creator>
  <cp:lastModifiedBy>308-Учитель</cp:lastModifiedBy>
  <cp:revision>28</cp:revision>
  <dcterms:created xsi:type="dcterms:W3CDTF">2012-09-21T07:15:58Z</dcterms:created>
  <dcterms:modified xsi:type="dcterms:W3CDTF">2005-06-22T04:58:55Z</dcterms:modified>
</cp:coreProperties>
</file>