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Default Extension="sldx" ContentType="application/vnd.openxmlformats-officedocument.presentationml.slide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notesMasterIdLst>
    <p:notesMasterId r:id="rId31"/>
  </p:notesMasterIdLst>
  <p:sldIdLst>
    <p:sldId id="265" r:id="rId2"/>
    <p:sldId id="277" r:id="rId3"/>
    <p:sldId id="270" r:id="rId4"/>
    <p:sldId id="278" r:id="rId5"/>
    <p:sldId id="279" r:id="rId6"/>
    <p:sldId id="260" r:id="rId7"/>
    <p:sldId id="258" r:id="rId8"/>
    <p:sldId id="259" r:id="rId9"/>
    <p:sldId id="264" r:id="rId10"/>
    <p:sldId id="263" r:id="rId11"/>
    <p:sldId id="257" r:id="rId12"/>
    <p:sldId id="281" r:id="rId13"/>
    <p:sldId id="282" r:id="rId14"/>
    <p:sldId id="283" r:id="rId15"/>
    <p:sldId id="285" r:id="rId16"/>
    <p:sldId id="261" r:id="rId17"/>
    <p:sldId id="266" r:id="rId18"/>
    <p:sldId id="286" r:id="rId19"/>
    <p:sldId id="269" r:id="rId20"/>
    <p:sldId id="288" r:id="rId21"/>
    <p:sldId id="268" r:id="rId22"/>
    <p:sldId id="289" r:id="rId23"/>
    <p:sldId id="272" r:id="rId24"/>
    <p:sldId id="275" r:id="rId25"/>
    <p:sldId id="271" r:id="rId26"/>
    <p:sldId id="291" r:id="rId27"/>
    <p:sldId id="294" r:id="rId28"/>
    <p:sldId id="273" r:id="rId29"/>
    <p:sldId id="274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72" autoAdjust="0"/>
    <p:restoredTop sz="94590" autoAdjust="0"/>
  </p:normalViewPr>
  <p:slideViewPr>
    <p:cSldViewPr>
      <p:cViewPr>
        <p:scale>
          <a:sx n="70" d="100"/>
          <a:sy n="70" d="100"/>
        </p:scale>
        <p:origin x="6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0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10" Type="http://schemas.openxmlformats.org/officeDocument/2006/relationships/image" Target="../media/image18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image" Target="../media/image2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CCC2C5-A365-413B-BAAA-FAEC4C15599C}" type="datetimeFigureOut">
              <a:rPr lang="ru-RU" smtClean="0"/>
              <a:pPr/>
              <a:t>17.10.2012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2275D2-CD95-4DEF-B648-7273BAF0672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651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6875" cy="4114800"/>
          </a:xfrm>
          <a:noFill/>
          <a:ln/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88E523-8D64-458F-BD4E-C4C3F348A573}" type="slidenum">
              <a:rPr lang="ru-RU">
                <a:latin typeface="Arial" pitchFamily="34" charset="0"/>
              </a:rPr>
              <a:pPr/>
              <a:t>9</a:t>
            </a:fld>
            <a:endParaRPr lang="ru-RU">
              <a:latin typeface="Arial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>
                <a:latin typeface="Arial" pitchFamily="34" charset="0"/>
              </a:rPr>
              <a:t>Если нажать на заголовок, то появятся ответы.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73F001-0929-4286-8CCF-979F44681DDF}" type="slidenum">
              <a:rPr lang="ru-RU">
                <a:latin typeface="Arial" pitchFamily="34" charset="0"/>
              </a:rPr>
              <a:pPr/>
              <a:t>28</a:t>
            </a:fld>
            <a:endParaRPr lang="ru-RU">
              <a:latin typeface="Arial" pitchFamily="34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3037-73D0-449D-BAD7-BD67A08295EA}" type="datetimeFigureOut">
              <a:rPr lang="ru-RU" smtClean="0"/>
              <a:pPr/>
              <a:t>17.10.2012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AC14C-1910-4209-84EF-66B2775FA2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3037-73D0-449D-BAD7-BD67A08295EA}" type="datetimeFigureOut">
              <a:rPr lang="ru-RU" smtClean="0"/>
              <a:pPr/>
              <a:t>17.10.2012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AC14C-1910-4209-84EF-66B2775FA2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3037-73D0-449D-BAD7-BD67A08295EA}" type="datetimeFigureOut">
              <a:rPr lang="ru-RU" smtClean="0"/>
              <a:pPr/>
              <a:t>17.10.2012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AC14C-1910-4209-84EF-66B2775FA2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10100" y="1828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10100" y="3733800"/>
            <a:ext cx="3771900" cy="175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0DEF147-0FD4-44A5-A442-EB976D25140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3037-73D0-449D-BAD7-BD67A08295EA}" type="datetimeFigureOut">
              <a:rPr lang="ru-RU" smtClean="0"/>
              <a:pPr/>
              <a:t>17.10.2012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AC14C-1910-4209-84EF-66B2775FA2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3037-73D0-449D-BAD7-BD67A08295EA}" type="datetimeFigureOut">
              <a:rPr lang="ru-RU" smtClean="0"/>
              <a:pPr/>
              <a:t>17.10.2012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AC14C-1910-4209-84EF-66B2775FA2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3037-73D0-449D-BAD7-BD67A08295EA}" type="datetimeFigureOut">
              <a:rPr lang="ru-RU" smtClean="0"/>
              <a:pPr/>
              <a:t>17.10.2012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AC14C-1910-4209-84EF-66B2775FA2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3037-73D0-449D-BAD7-BD67A08295EA}" type="datetimeFigureOut">
              <a:rPr lang="ru-RU" smtClean="0"/>
              <a:pPr/>
              <a:t>17.10.2012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AC14C-1910-4209-84EF-66B2775FA2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3037-73D0-449D-BAD7-BD67A08295EA}" type="datetimeFigureOut">
              <a:rPr lang="ru-RU" smtClean="0"/>
              <a:pPr/>
              <a:t>17.10.2012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AC14C-1910-4209-84EF-66B2775FA2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3037-73D0-449D-BAD7-BD67A08295EA}" type="datetimeFigureOut">
              <a:rPr lang="ru-RU" smtClean="0"/>
              <a:pPr/>
              <a:t>17.10.2012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AC14C-1910-4209-84EF-66B2775FA2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3037-73D0-449D-BAD7-BD67A08295EA}" type="datetimeFigureOut">
              <a:rPr lang="ru-RU" smtClean="0"/>
              <a:pPr/>
              <a:t>17.10.2012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AC14C-1910-4209-84EF-66B2775FA2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3037-73D0-449D-BAD7-BD67A08295EA}" type="datetimeFigureOut">
              <a:rPr lang="ru-RU" smtClean="0"/>
              <a:pPr/>
              <a:t>17.10.2012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B2AC14C-1910-4209-84EF-66B2775FA2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4B53037-73D0-449D-BAD7-BD67A08295EA}" type="datetimeFigureOut">
              <a:rPr lang="ru-RU" smtClean="0"/>
              <a:pPr/>
              <a:t>17.10.2012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B2AC14C-1910-4209-84EF-66B2775FA255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2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12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Microsoft_Office_PowerPoint1.sld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1357298"/>
            <a:ext cx="779245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Методика систематизации знаний </a:t>
            </a:r>
          </a:p>
          <a:p>
            <a:r>
              <a:rPr lang="ru-RU" sz="4000" dirty="0" smtClean="0"/>
              <a:t>по теме «Неравенства»</a:t>
            </a:r>
          </a:p>
          <a:p>
            <a:r>
              <a:rPr lang="ru-RU" sz="4000" dirty="0" smtClean="0"/>
              <a:t> при подготовки к ГИА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214942" y="5572140"/>
            <a:ext cx="36851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Похабова</a:t>
            </a:r>
            <a:r>
              <a:rPr lang="ru-RU" dirty="0" smtClean="0"/>
              <a:t> Н.Ю. учитель математики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357818" y="6215082"/>
            <a:ext cx="32147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Г. Абакан 2012 – 2013 учебный год.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000100" y="500040"/>
          <a:ext cx="7072361" cy="5001430"/>
        </p:xfrm>
        <a:graphic>
          <a:graphicData uri="http://schemas.openxmlformats.org/drawingml/2006/table">
            <a:tbl>
              <a:tblPr/>
              <a:tblGrid>
                <a:gridCol w="2357925"/>
                <a:gridCol w="2357925"/>
                <a:gridCol w="2356511"/>
              </a:tblGrid>
              <a:tr h="663787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Calibri"/>
                          <a:ea typeface="Calibri"/>
                          <a:cs typeface="Times New Roman"/>
                        </a:rPr>
                        <a:t>Фамилия:                        </a:t>
                      </a:r>
                      <a:r>
                        <a:rPr lang="ru-RU" sz="2400" dirty="0" smtClean="0">
                          <a:latin typeface="Calibri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ru-RU" sz="2400" dirty="0">
                          <a:latin typeface="Calibri"/>
                          <a:ea typeface="Calibri"/>
                          <a:cs typeface="Times New Roman"/>
                        </a:rPr>
                        <a:t>Заполни таблицу.   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37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Calibri"/>
                          <a:ea typeface="Calibri"/>
                          <a:cs typeface="Times New Roman"/>
                        </a:rPr>
                        <a:t>Неравенство.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Calibri"/>
                          <a:ea typeface="Calibri"/>
                          <a:cs typeface="Times New Roman"/>
                        </a:rPr>
                        <a:t>Рисунок.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Calibri"/>
                          <a:ea typeface="Calibri"/>
                          <a:cs typeface="Times New Roman"/>
                        </a:rPr>
                        <a:t>Промежуток.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5680">
                <a:tc>
                  <a:txBody>
                    <a:bodyPr/>
                    <a:lstStyle/>
                    <a:p>
                      <a:pPr indent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Calibri"/>
                          <a:ea typeface="Calibri"/>
                          <a:cs typeface="Times New Roman"/>
                        </a:rPr>
                        <a:t>Х ≥ 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7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Calibri"/>
                          <a:ea typeface="Calibri"/>
                          <a:cs typeface="Times New Roman"/>
                        </a:rPr>
                        <a:t>( - ∞; - 9 ]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787"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Calibri"/>
                          <a:ea typeface="Calibri"/>
                          <a:cs typeface="Times New Roman"/>
                        </a:rPr>
                        <a:t>( - 5; 0</a:t>
                      </a:r>
                      <a:r>
                        <a:rPr lang="en-US" sz="2400" dirty="0">
                          <a:latin typeface="Calibri"/>
                          <a:ea typeface="Calibri"/>
                          <a:cs typeface="Times New Roman"/>
                        </a:rPr>
                        <a:t> )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5680">
                <a:tc>
                  <a:txBody>
                    <a:bodyPr/>
                    <a:lstStyle/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Calibri"/>
                          <a:ea typeface="Calibri"/>
                          <a:cs typeface="Times New Roman"/>
                        </a:rPr>
                        <a:t>- 1  ≤ </a:t>
                      </a:r>
                      <a:r>
                        <a:rPr lang="en-US" sz="2400"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ru-RU" sz="2400">
                          <a:latin typeface="Calibri"/>
                          <a:ea typeface="Calibri"/>
                          <a:cs typeface="Times New Roman"/>
                        </a:rPr>
                        <a:t> &lt; 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=Моя папка Наташа=\ААА, Для выступления на семинаре\Безымянный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444658"/>
            <a:ext cx="5929354" cy="57704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715404" cy="1143000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Знать и понимать алгебраическую трактовку отношений «больше» и «меньше» между числами.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</a:t>
            </a:r>
            <a:r>
              <a:rPr lang="ru-RU" dirty="0" smtClean="0">
                <a:solidFill>
                  <a:srgbClr val="00B050"/>
                </a:solidFill>
              </a:rPr>
              <a:t>Выбор</a:t>
            </a:r>
          </a:p>
          <a:p>
            <a:pPr>
              <a:buNone/>
            </a:pPr>
            <a:r>
              <a:rPr lang="ru-RU" dirty="0" smtClean="0"/>
              <a:t>1) На координатной прямой отмечены числа </a:t>
            </a:r>
            <a:r>
              <a:rPr lang="ru-RU" dirty="0" err="1" smtClean="0"/>
              <a:t>х</a:t>
            </a:r>
            <a:r>
              <a:rPr lang="ru-RU" dirty="0" smtClean="0"/>
              <a:t>, у и </a:t>
            </a:r>
            <a:r>
              <a:rPr lang="ru-RU" dirty="0" err="1" smtClean="0"/>
              <a:t>z</a:t>
            </a:r>
            <a:r>
              <a:rPr lang="ru-RU" dirty="0" smtClean="0"/>
              <a:t>. Какая из  следующих разностей положительна? 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 1) </a:t>
            </a:r>
            <a:r>
              <a:rPr lang="ru-RU" dirty="0" err="1" smtClean="0"/>
              <a:t>х</a:t>
            </a:r>
            <a:r>
              <a:rPr lang="ru-RU" dirty="0" smtClean="0"/>
              <a:t> – у     2) </a:t>
            </a:r>
            <a:r>
              <a:rPr lang="ru-RU" dirty="0" err="1" smtClean="0"/>
              <a:t>y</a:t>
            </a:r>
            <a:r>
              <a:rPr lang="ru-RU" dirty="0" smtClean="0"/>
              <a:t> – </a:t>
            </a:r>
            <a:r>
              <a:rPr lang="ru-RU" dirty="0" err="1" smtClean="0"/>
              <a:t>z</a:t>
            </a:r>
            <a:r>
              <a:rPr lang="ru-RU" dirty="0" smtClean="0"/>
              <a:t>   3) </a:t>
            </a:r>
            <a:r>
              <a:rPr lang="en-US" dirty="0" smtClean="0"/>
              <a:t>z</a:t>
            </a:r>
            <a:r>
              <a:rPr lang="ru-RU" dirty="0" smtClean="0"/>
              <a:t> – </a:t>
            </a:r>
            <a:r>
              <a:rPr lang="en-US" dirty="0" smtClean="0"/>
              <a:t>y </a:t>
            </a:r>
            <a:r>
              <a:rPr lang="ru-RU" dirty="0" smtClean="0"/>
              <a:t>        4) </a:t>
            </a:r>
            <a:r>
              <a:rPr lang="en-US" dirty="0" smtClean="0"/>
              <a:t>x</a:t>
            </a:r>
            <a:r>
              <a:rPr lang="ru-RU" dirty="0" smtClean="0"/>
              <a:t> – </a:t>
            </a:r>
            <a:r>
              <a:rPr lang="en-US" dirty="0" smtClean="0"/>
              <a:t>z 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</a:rPr>
              <a:t>    Краткий ответ</a:t>
            </a:r>
          </a:p>
          <a:p>
            <a:pPr>
              <a:buNone/>
            </a:pPr>
            <a:r>
              <a:rPr lang="ru-RU" dirty="0" smtClean="0"/>
              <a:t>1) Расположите в порядке возрастания числа </a:t>
            </a:r>
            <a:r>
              <a:rPr lang="ru-RU" i="1" dirty="0" err="1" smtClean="0"/>
              <a:t>a</a:t>
            </a:r>
            <a:r>
              <a:rPr lang="ru-RU" dirty="0" smtClean="0"/>
              <a:t>, </a:t>
            </a:r>
            <a:r>
              <a:rPr lang="ru-RU" i="1" dirty="0" err="1" smtClean="0"/>
              <a:t>b</a:t>
            </a:r>
            <a:r>
              <a:rPr lang="ru-RU" dirty="0" smtClean="0"/>
              <a:t>, </a:t>
            </a:r>
            <a:r>
              <a:rPr lang="ru-RU" i="1" dirty="0" err="1" smtClean="0"/>
              <a:t>c</a:t>
            </a:r>
            <a:r>
              <a:rPr lang="ru-RU" i="1" dirty="0" smtClean="0"/>
              <a:t> </a:t>
            </a:r>
            <a:r>
              <a:rPr lang="ru-RU" dirty="0" smtClean="0"/>
              <a:t>и 0, если </a:t>
            </a:r>
            <a:r>
              <a:rPr lang="ru-RU" i="1" dirty="0" err="1" smtClean="0"/>
              <a:t>a</a:t>
            </a:r>
            <a:r>
              <a:rPr lang="ru-RU" i="1" dirty="0" smtClean="0"/>
              <a:t> </a:t>
            </a:r>
            <a:r>
              <a:rPr lang="ru-RU" dirty="0" smtClean="0"/>
              <a:t>&gt; </a:t>
            </a:r>
            <a:r>
              <a:rPr lang="ru-RU" i="1" dirty="0" err="1" smtClean="0"/>
              <a:t>b</a:t>
            </a:r>
            <a:r>
              <a:rPr lang="ru-RU" dirty="0" smtClean="0"/>
              <a:t>, </a:t>
            </a:r>
            <a:r>
              <a:rPr lang="ru-RU" i="1" dirty="0" err="1" smtClean="0"/>
              <a:t>c</a:t>
            </a:r>
            <a:r>
              <a:rPr lang="ru-RU" i="1" dirty="0" smtClean="0"/>
              <a:t> </a:t>
            </a:r>
            <a:r>
              <a:rPr lang="ru-RU" dirty="0" smtClean="0"/>
              <a:t>&lt; </a:t>
            </a:r>
            <a:r>
              <a:rPr lang="ru-RU" i="1" dirty="0" err="1" smtClean="0"/>
              <a:t>b</a:t>
            </a:r>
            <a:r>
              <a:rPr lang="ru-RU" dirty="0" smtClean="0"/>
              <a:t>, 0 &lt; </a:t>
            </a:r>
            <a:r>
              <a:rPr lang="ru-RU" i="1" dirty="0" err="1" smtClean="0"/>
              <a:t>b</a:t>
            </a:r>
            <a:r>
              <a:rPr lang="ru-RU" i="1" dirty="0" smtClean="0"/>
              <a:t> </a:t>
            </a:r>
            <a:r>
              <a:rPr lang="ru-RU" dirty="0" smtClean="0"/>
              <a:t>и 0 &gt; </a:t>
            </a:r>
            <a:r>
              <a:rPr lang="ru-RU" i="1" dirty="0" err="1" smtClean="0"/>
              <a:t>c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Ответ:______________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2) Известно, что </a:t>
            </a:r>
            <a:r>
              <a:rPr lang="en-US" i="1" dirty="0" smtClean="0"/>
              <a:t>b</a:t>
            </a:r>
            <a:r>
              <a:rPr lang="ru-RU" i="1" dirty="0" smtClean="0"/>
              <a:t> – </a:t>
            </a:r>
            <a:r>
              <a:rPr lang="en-US" i="1" dirty="0" smtClean="0"/>
              <a:t>d </a:t>
            </a:r>
            <a:r>
              <a:rPr lang="ru-RU" dirty="0" smtClean="0"/>
              <a:t>= - 8. Сравните числа </a:t>
            </a:r>
            <a:r>
              <a:rPr lang="en-US" i="1" dirty="0" smtClean="0"/>
              <a:t>b</a:t>
            </a:r>
            <a:r>
              <a:rPr lang="ru-RU" dirty="0" smtClean="0"/>
              <a:t> и </a:t>
            </a:r>
            <a:r>
              <a:rPr lang="en-US" i="1" dirty="0" smtClean="0"/>
              <a:t>d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Ответ:_______________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11" name="Рисунок 1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4286256"/>
            <a:ext cx="3429024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Знать и понимать термины: «Решение неравенства с одной переменной», «Решение системы неравенств с одной переменной»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Выбор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Краткий ответ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+mj-lt"/>
              </a:rPr>
              <a:t>1)</a:t>
            </a:r>
            <a:r>
              <a:rPr lang="ru-RU" dirty="0" smtClean="0"/>
              <a:t> Число </a:t>
            </a:r>
            <a:r>
              <a:rPr lang="ru-RU" dirty="0" smtClean="0">
                <a:latin typeface="+mj-lt"/>
              </a:rPr>
              <a:t>5 </a:t>
            </a:r>
            <a:r>
              <a:rPr lang="ru-RU" dirty="0" smtClean="0"/>
              <a:t>является решением какого неравенства?</a:t>
            </a:r>
          </a:p>
          <a:p>
            <a:pPr>
              <a:buNone/>
            </a:pPr>
            <a:r>
              <a:rPr lang="ru-RU" dirty="0" smtClean="0">
                <a:latin typeface="+mj-lt"/>
              </a:rPr>
              <a:t>1) -2х+1 &gt; 3;       3) х+2 &lt; 8;</a:t>
            </a:r>
          </a:p>
          <a:p>
            <a:pPr>
              <a:buNone/>
            </a:pPr>
            <a:r>
              <a:rPr lang="ru-RU" dirty="0" smtClean="0">
                <a:latin typeface="+mj-lt"/>
              </a:rPr>
              <a:t>2) 6-х &gt; 2;	</a:t>
            </a:r>
            <a:r>
              <a:rPr lang="ru-RU" dirty="0" smtClean="0">
                <a:latin typeface="+mj-lt"/>
              </a:rPr>
              <a:t>4</a:t>
            </a:r>
            <a:r>
              <a:rPr lang="ru-RU" dirty="0" smtClean="0">
                <a:latin typeface="+mj-lt"/>
              </a:rPr>
              <a:t>)  3х – 4 &lt; 2.</a:t>
            </a:r>
          </a:p>
          <a:p>
            <a:pPr>
              <a:buNone/>
            </a:pPr>
            <a:r>
              <a:rPr lang="ru-RU" dirty="0" smtClean="0">
                <a:latin typeface="+mj-lt"/>
              </a:rPr>
              <a:t>2) </a:t>
            </a:r>
            <a:r>
              <a:rPr lang="ru-RU" dirty="0" smtClean="0"/>
              <a:t>Какое наименьшее целое число является решением данной системы?</a:t>
            </a:r>
          </a:p>
          <a:p>
            <a:endParaRPr lang="ru-RU" dirty="0" smtClean="0"/>
          </a:p>
          <a:p>
            <a:pPr marL="457200" indent="-457200">
              <a:buNone/>
            </a:pPr>
            <a:r>
              <a:rPr lang="ru-RU" dirty="0" smtClean="0">
                <a:latin typeface="+mj-lt"/>
              </a:rPr>
              <a:t>1) -</a:t>
            </a:r>
            <a:r>
              <a:rPr lang="ru-RU" dirty="0" smtClean="0">
                <a:latin typeface="+mj-lt"/>
              </a:rPr>
              <a:t>6;    2) - 8;     </a:t>
            </a:r>
          </a:p>
          <a:p>
            <a:pPr marL="457200" indent="-457200">
              <a:buNone/>
            </a:pPr>
            <a:r>
              <a:rPr lang="ru-RU" dirty="0" smtClean="0">
                <a:latin typeface="+mj-lt"/>
              </a:rPr>
              <a:t>3)  6;       4)  8.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457200" indent="-457200">
              <a:buNone/>
            </a:pPr>
            <a:r>
              <a:rPr lang="ru-RU" dirty="0" smtClean="0"/>
              <a:t>      Является </a:t>
            </a:r>
            <a:r>
              <a:rPr lang="ru-RU" dirty="0" smtClean="0"/>
              <a:t>ли число </a:t>
            </a:r>
            <a:r>
              <a:rPr lang="ru-RU" dirty="0" smtClean="0">
                <a:latin typeface="+mj-lt"/>
              </a:rPr>
              <a:t>3</a:t>
            </a:r>
            <a:r>
              <a:rPr lang="ru-RU" dirty="0" smtClean="0"/>
              <a:t> решением </a:t>
            </a:r>
            <a:r>
              <a:rPr lang="ru-RU" dirty="0" smtClean="0"/>
              <a:t>неравенства</a:t>
            </a:r>
          </a:p>
          <a:p>
            <a:pPr marL="457200" indent="-457200">
              <a:buNone/>
            </a:pPr>
            <a:r>
              <a:rPr lang="ru-RU" dirty="0" smtClean="0">
                <a:latin typeface="+mj-lt"/>
              </a:rPr>
              <a:t> </a:t>
            </a:r>
            <a:r>
              <a:rPr lang="ru-RU" dirty="0" smtClean="0">
                <a:latin typeface="+mj-lt"/>
              </a:rPr>
              <a:t>     </a:t>
            </a:r>
            <a:r>
              <a:rPr lang="ru-RU" dirty="0" smtClean="0">
                <a:latin typeface="+mj-lt"/>
              </a:rPr>
              <a:t> </a:t>
            </a:r>
            <a:r>
              <a:rPr lang="ru-RU" dirty="0" smtClean="0">
                <a:latin typeface="+mj-lt"/>
              </a:rPr>
              <a:t>3(х-2) &lt; 6х+7</a:t>
            </a:r>
          </a:p>
          <a:p>
            <a:endParaRPr lang="ru-RU" dirty="0"/>
          </a:p>
        </p:txBody>
      </p:sp>
      <p:pic>
        <p:nvPicPr>
          <p:cNvPr id="7" name="Рисунок 6" descr="img4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4672" y="4643446"/>
            <a:ext cx="1080000" cy="11880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>
                <a:solidFill>
                  <a:srgbClr val="FF0000"/>
                </a:solidFill>
              </a:rPr>
              <a:t>Знать свойства числовых неравенств.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Выбор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Краткий ответ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+mj-lt"/>
              </a:rPr>
              <a:t>1</a:t>
            </a:r>
            <a:r>
              <a:rPr lang="ru-RU" dirty="0" smtClean="0"/>
              <a:t>) Выберите верный ответ, если </a:t>
            </a:r>
            <a:r>
              <a:rPr lang="ru-RU" dirty="0" err="1" smtClean="0"/>
              <a:t>a</a:t>
            </a:r>
            <a:r>
              <a:rPr lang="ru-RU" dirty="0" smtClean="0"/>
              <a:t>&gt;</a:t>
            </a:r>
            <a:r>
              <a:rPr lang="en-US" dirty="0" smtClean="0"/>
              <a:t>b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>
                <a:latin typeface="+mj-lt"/>
              </a:rPr>
              <a:t>1) 3</a:t>
            </a:r>
            <a:r>
              <a:rPr lang="en-US" dirty="0" smtClean="0">
                <a:latin typeface="+mj-lt"/>
              </a:rPr>
              <a:t>a</a:t>
            </a:r>
            <a:r>
              <a:rPr lang="ru-RU" dirty="0" smtClean="0">
                <a:latin typeface="+mj-lt"/>
              </a:rPr>
              <a:t> &lt; 3</a:t>
            </a:r>
            <a:r>
              <a:rPr lang="en-US" dirty="0" smtClean="0">
                <a:latin typeface="+mj-lt"/>
              </a:rPr>
              <a:t>b</a:t>
            </a:r>
            <a:r>
              <a:rPr lang="ru-RU" dirty="0" smtClean="0">
                <a:latin typeface="+mj-lt"/>
              </a:rPr>
              <a:t>        3) -4</a:t>
            </a:r>
            <a:r>
              <a:rPr lang="en-US" dirty="0" smtClean="0">
                <a:latin typeface="+mj-lt"/>
              </a:rPr>
              <a:t>a</a:t>
            </a:r>
            <a:r>
              <a:rPr lang="ru-RU" dirty="0" smtClean="0">
                <a:latin typeface="+mj-lt"/>
              </a:rPr>
              <a:t> &lt; -4</a:t>
            </a:r>
            <a:r>
              <a:rPr lang="en-US" dirty="0" smtClean="0">
                <a:latin typeface="+mj-lt"/>
              </a:rPr>
              <a:t>b</a:t>
            </a:r>
            <a:endParaRPr lang="ru-RU" dirty="0" smtClean="0">
              <a:latin typeface="+mj-lt"/>
            </a:endParaRPr>
          </a:p>
          <a:p>
            <a:pPr>
              <a:buNone/>
            </a:pPr>
            <a:r>
              <a:rPr lang="ru-RU" dirty="0" smtClean="0">
                <a:latin typeface="+mj-lt"/>
              </a:rPr>
              <a:t>2) -7</a:t>
            </a:r>
            <a:r>
              <a:rPr lang="en-US" dirty="0" smtClean="0">
                <a:latin typeface="+mj-lt"/>
              </a:rPr>
              <a:t>a &gt; -7b</a:t>
            </a:r>
            <a:r>
              <a:rPr lang="ru-RU" dirty="0" smtClean="0">
                <a:latin typeface="+mj-lt"/>
              </a:rPr>
              <a:t>     </a:t>
            </a:r>
            <a:r>
              <a:rPr lang="en-US" dirty="0" smtClean="0">
                <a:latin typeface="+mj-lt"/>
              </a:rPr>
              <a:t>4</a:t>
            </a:r>
            <a:r>
              <a:rPr lang="en-US" dirty="0" smtClean="0">
                <a:latin typeface="+mj-lt"/>
              </a:rPr>
              <a:t>)</a:t>
            </a:r>
            <a:r>
              <a:rPr lang="ru-RU" dirty="0" smtClean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0,2a </a:t>
            </a:r>
            <a:r>
              <a:rPr lang="en-US" dirty="0" smtClean="0">
                <a:latin typeface="+mj-lt"/>
              </a:rPr>
              <a:t>&lt; 0,2b</a:t>
            </a:r>
            <a:endParaRPr lang="ru-RU" dirty="0" smtClean="0">
              <a:latin typeface="+mj-lt"/>
            </a:endParaRPr>
          </a:p>
          <a:p>
            <a:pPr marL="457200" indent="-457200">
              <a:buNone/>
            </a:pP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+mj-lt"/>
              </a:rPr>
              <a:t>1</a:t>
            </a:r>
            <a:r>
              <a:rPr lang="ru-RU" dirty="0" smtClean="0"/>
              <a:t>) Известно, что </a:t>
            </a:r>
            <a:r>
              <a:rPr lang="en-US" dirty="0" smtClean="0"/>
              <a:t>a</a:t>
            </a:r>
            <a:r>
              <a:rPr lang="ru-RU" dirty="0" smtClean="0"/>
              <a:t>, </a:t>
            </a:r>
            <a:r>
              <a:rPr lang="en-US" dirty="0" smtClean="0"/>
              <a:t>b</a:t>
            </a:r>
            <a:r>
              <a:rPr lang="ru-RU" dirty="0" smtClean="0"/>
              <a:t>, </a:t>
            </a:r>
            <a:r>
              <a:rPr lang="en-US" dirty="0" smtClean="0"/>
              <a:t>c</a:t>
            </a:r>
            <a:r>
              <a:rPr lang="ru-RU" dirty="0" smtClean="0"/>
              <a:t> и </a:t>
            </a:r>
            <a:r>
              <a:rPr lang="en-US" dirty="0" smtClean="0"/>
              <a:t>d</a:t>
            </a:r>
            <a:r>
              <a:rPr lang="ru-RU" dirty="0" smtClean="0"/>
              <a:t> – положительные числа, причём </a:t>
            </a:r>
            <a:r>
              <a:rPr lang="en-US" dirty="0" smtClean="0"/>
              <a:t>a</a:t>
            </a:r>
            <a:r>
              <a:rPr lang="ru-RU" dirty="0" smtClean="0"/>
              <a:t> &gt; </a:t>
            </a:r>
            <a:r>
              <a:rPr lang="en-US" dirty="0" smtClean="0"/>
              <a:t>b</a:t>
            </a:r>
            <a:r>
              <a:rPr lang="ru-RU" dirty="0" smtClean="0"/>
              <a:t>, </a:t>
            </a:r>
            <a:r>
              <a:rPr lang="en-US" dirty="0" smtClean="0"/>
              <a:t>d</a:t>
            </a:r>
            <a:r>
              <a:rPr lang="ru-RU" dirty="0" smtClean="0"/>
              <a:t> &lt; </a:t>
            </a:r>
            <a:r>
              <a:rPr lang="en-US" dirty="0" smtClean="0"/>
              <a:t>b</a:t>
            </a:r>
            <a:r>
              <a:rPr lang="ru-RU" dirty="0" smtClean="0"/>
              <a:t>, </a:t>
            </a:r>
            <a:r>
              <a:rPr lang="en-US" dirty="0" smtClean="0"/>
              <a:t>c</a:t>
            </a:r>
            <a:r>
              <a:rPr lang="ru-RU" dirty="0" smtClean="0"/>
              <a:t> &gt; </a:t>
            </a:r>
            <a:r>
              <a:rPr lang="en-US" dirty="0" smtClean="0"/>
              <a:t>a</a:t>
            </a:r>
            <a:r>
              <a:rPr lang="ru-RU" dirty="0" smtClean="0"/>
              <a:t>. Расположите в порядке возрастания числа 1/</a:t>
            </a:r>
            <a:r>
              <a:rPr lang="en-US" dirty="0" smtClean="0"/>
              <a:t>a</a:t>
            </a:r>
            <a:r>
              <a:rPr lang="ru-RU" dirty="0" smtClean="0"/>
              <a:t>, 1/</a:t>
            </a:r>
            <a:r>
              <a:rPr lang="en-US" dirty="0" smtClean="0"/>
              <a:t>b</a:t>
            </a:r>
            <a:r>
              <a:rPr lang="ru-RU" dirty="0" smtClean="0"/>
              <a:t>, </a:t>
            </a:r>
            <a:r>
              <a:rPr lang="en-US" dirty="0" smtClean="0"/>
              <a:t> 1/c</a:t>
            </a:r>
            <a:r>
              <a:rPr lang="ru-RU" dirty="0" smtClean="0"/>
              <a:t>, </a:t>
            </a:r>
            <a:r>
              <a:rPr lang="en-US" dirty="0" smtClean="0"/>
              <a:t> 1/d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  <p:sp>
        <p:nvSpPr>
          <p:cNvPr id="65537" name="Rectangle 1"/>
          <p:cNvSpPr>
            <a:spLocks noChangeArrowheads="1"/>
          </p:cNvSpPr>
          <p:nvPr/>
        </p:nvSpPr>
        <p:spPr bwMode="auto">
          <a:xfrm rot="10800000" flipV="1">
            <a:off x="0" y="4572008"/>
            <a:ext cx="9144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Соотнесение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Для значения переменной а,  выберите верную оценку 4а +1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А)5,2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&lt;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а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&lt;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5,4 ;                     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1)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17,4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&lt;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4а +1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&lt;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17,8;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Б)3,2 &lt; а &lt; 3,6 ;               </a:t>
            </a:r>
            <a:r>
              <a:rPr lang="ru-RU" sz="2400" dirty="0" smtClean="0">
                <a:latin typeface="+mj-lt"/>
                <a:ea typeface="Times New Roman" pitchFamily="18" charset="0"/>
                <a:cs typeface="Arial" pitchFamily="34" charset="0"/>
              </a:rPr>
              <a:t>       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2)  13,8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&lt; 4а +1 &lt; 15,5;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В)4,1 &lt; а &lt; 4,2;                      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3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21,8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&lt; 4а +1 &lt; 22,6.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FF0000"/>
                </a:solidFill>
              </a:rPr>
              <a:t>Уметь применять свойства числовых неравенств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1142984"/>
            <a:ext cx="4040188" cy="1157302"/>
          </a:xfrm>
        </p:spPr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Выбор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43438" y="1428736"/>
            <a:ext cx="4041775" cy="654843"/>
          </a:xfrm>
        </p:spPr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Краткий ответ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00034" y="2428868"/>
            <a:ext cx="4040188" cy="268288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+mj-lt"/>
              </a:rPr>
              <a:t> </a:t>
            </a:r>
            <a:r>
              <a:rPr lang="ru-RU" dirty="0" smtClean="0">
                <a:latin typeface="+mj-lt"/>
              </a:rPr>
              <a:t>Известно, что 3 &lt; а &lt; 4. Выбери верное неравенство </a:t>
            </a:r>
          </a:p>
          <a:p>
            <a:pPr>
              <a:buNone/>
            </a:pPr>
            <a:r>
              <a:rPr lang="ru-RU" dirty="0" smtClean="0">
                <a:latin typeface="+mj-lt"/>
              </a:rPr>
              <a:t>1) 8 </a:t>
            </a:r>
            <a:r>
              <a:rPr lang="en-US" dirty="0" smtClean="0">
                <a:latin typeface="+mj-lt"/>
              </a:rPr>
              <a:t>&lt;</a:t>
            </a:r>
            <a:r>
              <a:rPr lang="ru-RU" dirty="0" smtClean="0">
                <a:latin typeface="+mj-lt"/>
              </a:rPr>
              <a:t> 5а </a:t>
            </a:r>
            <a:r>
              <a:rPr lang="en-US" dirty="0" smtClean="0">
                <a:latin typeface="+mj-lt"/>
              </a:rPr>
              <a:t>&lt;</a:t>
            </a:r>
            <a:r>
              <a:rPr lang="ru-RU" dirty="0" smtClean="0">
                <a:latin typeface="+mj-lt"/>
              </a:rPr>
              <a:t> 9;    </a:t>
            </a:r>
            <a:r>
              <a:rPr lang="en-US" dirty="0" smtClean="0">
                <a:latin typeface="+mj-lt"/>
              </a:rPr>
              <a:t> </a:t>
            </a:r>
            <a:r>
              <a:rPr lang="ru-RU" dirty="0" smtClean="0">
                <a:latin typeface="+mj-lt"/>
              </a:rPr>
              <a:t>2) - 4</a:t>
            </a:r>
            <a:r>
              <a:rPr lang="en-US" dirty="0" smtClean="0">
                <a:latin typeface="+mj-lt"/>
              </a:rPr>
              <a:t>  &lt;</a:t>
            </a:r>
            <a:r>
              <a:rPr lang="ru-RU" dirty="0" smtClean="0">
                <a:latin typeface="+mj-lt"/>
              </a:rPr>
              <a:t> -а </a:t>
            </a:r>
            <a:r>
              <a:rPr lang="en-US" dirty="0" smtClean="0">
                <a:latin typeface="+mj-lt"/>
              </a:rPr>
              <a:t>&lt;</a:t>
            </a:r>
            <a:r>
              <a:rPr lang="ru-RU" dirty="0" smtClean="0">
                <a:latin typeface="+mj-lt"/>
              </a:rPr>
              <a:t> -3 </a:t>
            </a:r>
          </a:p>
          <a:p>
            <a:pPr>
              <a:buNone/>
            </a:pPr>
            <a:r>
              <a:rPr lang="ru-RU" dirty="0" smtClean="0">
                <a:latin typeface="+mj-lt"/>
              </a:rPr>
              <a:t>3</a:t>
            </a:r>
            <a:r>
              <a:rPr lang="ru-RU" dirty="0" smtClean="0">
                <a:latin typeface="+mj-lt"/>
              </a:rPr>
              <a:t>)  </a:t>
            </a:r>
            <a:r>
              <a:rPr lang="ru-RU" dirty="0" smtClean="0">
                <a:latin typeface="+mj-lt"/>
              </a:rPr>
              <a:t>6 </a:t>
            </a:r>
            <a:r>
              <a:rPr lang="en-US" dirty="0" smtClean="0">
                <a:latin typeface="+mj-lt"/>
              </a:rPr>
              <a:t>&lt;</a:t>
            </a:r>
            <a:r>
              <a:rPr lang="ru-RU" dirty="0" smtClean="0">
                <a:latin typeface="+mj-lt"/>
              </a:rPr>
              <a:t> а+2</a:t>
            </a:r>
            <a:r>
              <a:rPr lang="en-US" dirty="0" smtClean="0">
                <a:latin typeface="+mj-lt"/>
              </a:rPr>
              <a:t>&lt;</a:t>
            </a:r>
            <a:r>
              <a:rPr lang="ru-RU" dirty="0" smtClean="0">
                <a:latin typeface="+mj-lt"/>
              </a:rPr>
              <a:t> 8; </a:t>
            </a:r>
          </a:p>
          <a:p>
            <a:pPr>
              <a:buNone/>
            </a:pPr>
            <a:r>
              <a:rPr lang="ru-RU" dirty="0" smtClean="0">
                <a:latin typeface="+mj-lt"/>
              </a:rPr>
              <a:t>4</a:t>
            </a:r>
            <a:r>
              <a:rPr lang="ru-RU" dirty="0" smtClean="0">
                <a:latin typeface="+mj-lt"/>
              </a:rPr>
              <a:t>)</a:t>
            </a:r>
            <a:r>
              <a:rPr lang="en-US" dirty="0" smtClean="0">
                <a:latin typeface="+mj-lt"/>
              </a:rPr>
              <a:t>  </a:t>
            </a:r>
            <a:r>
              <a:rPr lang="ru-RU" dirty="0" smtClean="0">
                <a:latin typeface="+mj-lt"/>
              </a:rPr>
              <a:t>3,6</a:t>
            </a:r>
            <a:r>
              <a:rPr lang="en-US" dirty="0" smtClean="0">
                <a:latin typeface="+mj-lt"/>
              </a:rPr>
              <a:t> &lt;</a:t>
            </a:r>
            <a:r>
              <a:rPr lang="ru-RU" dirty="0" smtClean="0">
                <a:latin typeface="+mj-lt"/>
              </a:rPr>
              <a:t> 0,2а + 2 </a:t>
            </a:r>
            <a:r>
              <a:rPr lang="en-US" dirty="0" smtClean="0">
                <a:latin typeface="+mj-lt"/>
              </a:rPr>
              <a:t>&lt;</a:t>
            </a:r>
            <a:r>
              <a:rPr lang="ru-RU" dirty="0" smtClean="0">
                <a:latin typeface="+mj-lt"/>
              </a:rPr>
              <a:t> 3,8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71744"/>
            <a:ext cx="4041775" cy="2000264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+mj-lt"/>
              </a:rPr>
              <a:t> </a:t>
            </a:r>
            <a:r>
              <a:rPr lang="ru-RU" dirty="0" smtClean="0">
                <a:latin typeface="+mj-lt"/>
              </a:rPr>
              <a:t>  </a:t>
            </a:r>
            <a:r>
              <a:rPr lang="ru-RU" dirty="0" smtClean="0"/>
              <a:t> </a:t>
            </a:r>
            <a:r>
              <a:rPr lang="ru-RU" dirty="0" smtClean="0">
                <a:latin typeface="+mj-lt"/>
              </a:rPr>
              <a:t>Зная, что 5 &lt; с &lt; 8, оцените значение выражения:</a:t>
            </a:r>
          </a:p>
          <a:p>
            <a:pPr marL="457200" indent="-457200">
              <a:buNone/>
            </a:pPr>
            <a:r>
              <a:rPr lang="ru-RU" dirty="0" smtClean="0">
                <a:latin typeface="+mj-lt"/>
              </a:rPr>
              <a:t>1) 6с</a:t>
            </a:r>
            <a:r>
              <a:rPr lang="ru-RU" dirty="0" smtClean="0">
                <a:latin typeface="+mj-lt"/>
              </a:rPr>
              <a:t>;  </a:t>
            </a:r>
            <a:r>
              <a:rPr lang="ru-RU" dirty="0" smtClean="0">
                <a:latin typeface="+mj-lt"/>
              </a:rPr>
              <a:t>    </a:t>
            </a:r>
            <a:r>
              <a:rPr lang="ru-RU" dirty="0" smtClean="0">
                <a:latin typeface="+mj-lt"/>
              </a:rPr>
              <a:t>2) – 10с;  </a:t>
            </a:r>
          </a:p>
          <a:p>
            <a:pPr marL="457200" indent="-457200">
              <a:buNone/>
            </a:pPr>
            <a:r>
              <a:rPr lang="ru-RU" dirty="0" smtClean="0">
                <a:latin typeface="+mj-lt"/>
              </a:rPr>
              <a:t>3) с – 5;  4) 3с + 2.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500034" y="714356"/>
            <a:ext cx="8072494" cy="5786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Линейное неравенство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это неравенство вида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ax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+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&gt; 0 или 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ax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+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&lt; 0),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где а 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любые числа, причем а ≠ 0.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Решить неравенство – это значит найти все его решения или доказать, что решений нет.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&gt; (больше),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&lt; (меньше),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≤ (меньше или равно),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≥ (больше или равно),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≠ (не равно).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Алгоритм.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Решение линейных неравенств.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Раскрыть скобки (если нужно).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Неизвестные ( с буквой)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перенести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левую часть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неравенства,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известные(без буквы)  в правую часть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 </a:t>
            </a:r>
            <a:endParaRPr lang="ru-RU" sz="16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При переносе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знаки перед слагаемыми  изменить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на противоположные  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“-“ на “+“;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“+“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“-“;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16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знак неравенства сохраняется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3.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каждой части 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привести подобные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слагаемые (сложить, решить пример)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4. Число,  стоящее в правой части  разделить на коэффициент при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</a:t>
            </a:r>
            <a:r>
              <a:rPr lang="ru-RU" sz="1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если он не равен нулю), причём: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если </a:t>
            </a:r>
            <a:r>
              <a:rPr kumimoji="0" lang="ru-RU" sz="1600" b="1" i="1" u="sng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коэффициент положительный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то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знак неравенства  </a:t>
            </a:r>
            <a:r>
              <a:rPr kumimoji="0" lang="ru-RU" sz="1600" b="1" i="1" u="sng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сохраняется</a:t>
            </a: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если </a:t>
            </a:r>
            <a:r>
              <a:rPr kumimoji="0" lang="ru-RU" sz="1600" b="1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коэффициент отрицательный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то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знак неравенства </a:t>
            </a:r>
            <a:r>
              <a:rPr kumimoji="0" lang="ru-RU" sz="1600" b="1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меняется</a:t>
            </a: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 противоположный (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“&lt;” на “&gt;”;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“&gt;”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“&lt;”; “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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”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“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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”;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  “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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”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“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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”).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5.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Решение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изобразить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на числовой прямой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и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ответ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записать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промежутком.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Arial" pitchFamily="34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Уметь решать линейные неравенства с одной переменной.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Выбор 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Краткий ответ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marL="457200" indent="-457200">
              <a:buNone/>
            </a:pPr>
            <a:r>
              <a:rPr lang="ru-RU" dirty="0" smtClean="0">
                <a:latin typeface="+mj-lt"/>
              </a:rPr>
              <a:t>1. </a:t>
            </a:r>
            <a:r>
              <a:rPr lang="ru-RU" dirty="0" smtClean="0"/>
              <a:t>Решите </a:t>
            </a:r>
            <a:r>
              <a:rPr lang="ru-RU" dirty="0" smtClean="0"/>
              <a:t>неравенство</a:t>
            </a:r>
          </a:p>
          <a:p>
            <a:pPr marL="457200" indent="-457200">
              <a:buNone/>
            </a:pPr>
            <a:r>
              <a:rPr lang="ru-RU" dirty="0" smtClean="0"/>
              <a:t> </a:t>
            </a:r>
            <a:r>
              <a:rPr lang="ru-RU" dirty="0" smtClean="0">
                <a:latin typeface="+mj-lt"/>
              </a:rPr>
              <a:t>2 + </a:t>
            </a:r>
            <a:r>
              <a:rPr lang="ru-RU" dirty="0" err="1" smtClean="0">
                <a:latin typeface="+mj-lt"/>
              </a:rPr>
              <a:t>х</a:t>
            </a:r>
            <a:r>
              <a:rPr lang="ru-RU" dirty="0" smtClean="0">
                <a:latin typeface="+mj-lt"/>
              </a:rPr>
              <a:t> &lt; 5х - 8. </a:t>
            </a:r>
          </a:p>
          <a:p>
            <a:pPr>
              <a:buNone/>
            </a:pPr>
            <a:r>
              <a:rPr lang="ru-RU" dirty="0" smtClean="0">
                <a:latin typeface="+mj-lt"/>
              </a:rPr>
              <a:t>1) (- ∞; 1,5]     2) [1,5; +∞) </a:t>
            </a:r>
          </a:p>
          <a:p>
            <a:pPr>
              <a:buNone/>
            </a:pPr>
            <a:r>
              <a:rPr lang="ru-RU" dirty="0" smtClean="0">
                <a:latin typeface="+mj-lt"/>
              </a:rPr>
              <a:t>3) (- ∞; 2,5]     4) [2,5; +∞)</a:t>
            </a:r>
          </a:p>
          <a:p>
            <a:pPr>
              <a:buNone/>
            </a:pPr>
            <a:r>
              <a:rPr lang="ru-RU" dirty="0" smtClean="0">
                <a:latin typeface="+mj-lt"/>
              </a:rPr>
              <a:t>2) </a:t>
            </a:r>
            <a:r>
              <a:rPr lang="ru-RU" dirty="0" smtClean="0"/>
              <a:t>Решите неравенство и укажите, на каком рисунке изображено множество его решений:</a:t>
            </a:r>
          </a:p>
          <a:p>
            <a:pPr>
              <a:buNone/>
            </a:pPr>
            <a:r>
              <a:rPr lang="ru-RU" dirty="0" smtClean="0">
                <a:latin typeface="+mj-lt"/>
              </a:rPr>
              <a:t>3х+4  </a:t>
            </a:r>
            <a:r>
              <a:rPr lang="en-US" dirty="0" smtClean="0">
                <a:latin typeface="+mj-lt"/>
              </a:rPr>
              <a:t> </a:t>
            </a:r>
            <a:r>
              <a:rPr lang="ru-RU" dirty="0" smtClean="0">
                <a:latin typeface="+mj-lt"/>
              </a:rPr>
              <a:t>6</a:t>
            </a:r>
            <a:r>
              <a:rPr lang="en-US" dirty="0" smtClean="0">
                <a:latin typeface="+mj-lt"/>
              </a:rPr>
              <a:t> 6</a:t>
            </a:r>
            <a:r>
              <a:rPr lang="ru-RU" dirty="0" smtClean="0">
                <a:latin typeface="+mj-lt"/>
              </a:rPr>
              <a:t>х-5</a:t>
            </a:r>
            <a:endParaRPr lang="en-US" dirty="0" smtClean="0">
              <a:latin typeface="+mj-lt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+mj-lt"/>
              </a:rPr>
              <a:t>1) </a:t>
            </a:r>
            <a:r>
              <a:rPr lang="ru-RU" dirty="0" smtClean="0"/>
              <a:t>Решите неравенство</a:t>
            </a:r>
          </a:p>
          <a:p>
            <a:pPr>
              <a:buNone/>
            </a:pPr>
            <a:r>
              <a:rPr lang="ru-RU" dirty="0" smtClean="0">
                <a:latin typeface="+mj-lt"/>
              </a:rPr>
              <a:t>20 – 3(</a:t>
            </a:r>
            <a:r>
              <a:rPr lang="ru-RU" dirty="0" err="1" smtClean="0">
                <a:latin typeface="+mj-lt"/>
              </a:rPr>
              <a:t>х</a:t>
            </a:r>
            <a:r>
              <a:rPr lang="ru-RU" dirty="0" smtClean="0">
                <a:latin typeface="+mj-lt"/>
              </a:rPr>
              <a:t> + 5) &lt; 1 – 7</a:t>
            </a:r>
            <a:r>
              <a:rPr lang="en-US" dirty="0" smtClean="0">
                <a:latin typeface="+mj-lt"/>
              </a:rPr>
              <a:t>x</a:t>
            </a:r>
            <a:endParaRPr lang="ru-RU" dirty="0" smtClean="0">
              <a:latin typeface="+mj-lt"/>
            </a:endParaRPr>
          </a:p>
          <a:p>
            <a:pPr>
              <a:buNone/>
            </a:pPr>
            <a:r>
              <a:rPr lang="ru-RU" dirty="0" smtClean="0"/>
              <a:t>Ответ: ________________</a:t>
            </a:r>
          </a:p>
          <a:p>
            <a:pPr>
              <a:buNone/>
            </a:pPr>
            <a:r>
              <a:rPr lang="ru-RU" dirty="0" smtClean="0">
                <a:latin typeface="+mj-lt"/>
              </a:rPr>
              <a:t>2) </a:t>
            </a:r>
            <a:r>
              <a:rPr lang="ru-RU" dirty="0" smtClean="0"/>
              <a:t>При каких значениях </a:t>
            </a:r>
            <a:r>
              <a:rPr lang="ru-RU" i="1" dirty="0" err="1" smtClean="0"/>
              <a:t>k</a:t>
            </a:r>
            <a:r>
              <a:rPr lang="ru-RU" i="1" dirty="0" smtClean="0"/>
              <a:t> </a:t>
            </a:r>
            <a:r>
              <a:rPr lang="ru-RU" dirty="0" smtClean="0"/>
              <a:t>значения двучлена </a:t>
            </a:r>
            <a:r>
              <a:rPr lang="ru-RU" dirty="0" smtClean="0">
                <a:latin typeface="+mj-lt"/>
              </a:rPr>
              <a:t>11</a:t>
            </a:r>
            <a:r>
              <a:rPr lang="ru-RU" i="1" dirty="0" smtClean="0">
                <a:latin typeface="+mj-lt"/>
              </a:rPr>
              <a:t>k </a:t>
            </a:r>
            <a:r>
              <a:rPr lang="ru-RU" dirty="0" smtClean="0">
                <a:latin typeface="+mj-lt"/>
              </a:rPr>
              <a:t>– 3 </a:t>
            </a:r>
            <a:r>
              <a:rPr lang="ru-RU" dirty="0" smtClean="0"/>
              <a:t>не меньше, чем соответствующие значения двучлена </a:t>
            </a:r>
            <a:r>
              <a:rPr lang="ru-RU" dirty="0" smtClean="0">
                <a:latin typeface="+mj-lt"/>
              </a:rPr>
              <a:t>15</a:t>
            </a:r>
            <a:r>
              <a:rPr lang="ru-RU" i="1" dirty="0" smtClean="0">
                <a:latin typeface="+mj-lt"/>
              </a:rPr>
              <a:t>k </a:t>
            </a:r>
            <a:r>
              <a:rPr lang="ru-RU" dirty="0" smtClean="0">
                <a:latin typeface="+mj-lt"/>
              </a:rPr>
              <a:t>– 13?</a:t>
            </a:r>
          </a:p>
          <a:p>
            <a:pPr>
              <a:buNone/>
            </a:pPr>
            <a:r>
              <a:rPr lang="ru-RU" dirty="0" err="1" smtClean="0"/>
              <a:t>Ответ:________________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7" name="Рисунок 6" descr="Image417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5786454"/>
            <a:ext cx="3286148" cy="795339"/>
          </a:xfrm>
          <a:prstGeom prst="rect">
            <a:avLst/>
          </a:prstGeom>
        </p:spPr>
      </p:pic>
      <p:pic>
        <p:nvPicPr>
          <p:cNvPr id="9" name="Рисунок 8" descr="Image417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4413" y="5572140"/>
            <a:ext cx="233797" cy="2857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7" name="Rectangle 11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189038"/>
          </a:xfrm>
        </p:spPr>
        <p:txBody>
          <a:bodyPr/>
          <a:lstStyle/>
          <a:p>
            <a:r>
              <a:rPr lang="ru-RU" sz="3000">
                <a:solidFill>
                  <a:schemeClr val="folHlink"/>
                </a:solidFill>
                <a:latin typeface="Monotype Corsiva" pitchFamily="66" charset="0"/>
              </a:rPr>
              <a:t>Алгоритм решения системы неравенств с одной переменной</a:t>
            </a:r>
          </a:p>
        </p:txBody>
      </p:sp>
      <p:sp>
        <p:nvSpPr>
          <p:cNvPr id="45068" name="Rectangle 12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412875"/>
            <a:ext cx="5761038" cy="4824413"/>
          </a:xfrm>
        </p:spPr>
        <p:txBody>
          <a:bodyPr>
            <a:normAutofit/>
          </a:bodyPr>
          <a:lstStyle/>
          <a:p>
            <a:pPr marL="609600" indent="-609600">
              <a:buFontTx/>
              <a:buNone/>
            </a:pPr>
            <a:r>
              <a:rPr lang="ru-RU" sz="1800"/>
              <a:t>1. Решить каждое неравенство системы. </a:t>
            </a:r>
          </a:p>
          <a:p>
            <a:pPr marL="609600" indent="-609600">
              <a:buFontTx/>
              <a:buNone/>
            </a:pPr>
            <a:endParaRPr lang="ru-RU" sz="1800"/>
          </a:p>
          <a:p>
            <a:pPr marL="609600" indent="-609600">
              <a:buFontTx/>
              <a:buNone/>
            </a:pPr>
            <a:endParaRPr lang="ru-RU" sz="1800"/>
          </a:p>
          <a:p>
            <a:pPr marL="609600" indent="-609600">
              <a:buFontTx/>
              <a:buNone/>
            </a:pPr>
            <a:endParaRPr lang="ru-RU" sz="1800"/>
          </a:p>
          <a:p>
            <a:pPr marL="609600" indent="-609600">
              <a:buFontTx/>
              <a:buNone/>
            </a:pPr>
            <a:endParaRPr lang="ru-RU" sz="1800"/>
          </a:p>
          <a:p>
            <a:pPr marL="609600" indent="-609600">
              <a:buFontTx/>
              <a:buNone/>
            </a:pPr>
            <a:r>
              <a:rPr lang="ru-RU" sz="1800"/>
              <a:t>2. Изобразить графически решения каждого</a:t>
            </a:r>
          </a:p>
          <a:p>
            <a:pPr marL="609600" indent="-609600">
              <a:buFontTx/>
              <a:buNone/>
            </a:pPr>
            <a:r>
              <a:rPr lang="ru-RU" sz="1800"/>
              <a:t>неравенства на координатной прямой.</a:t>
            </a:r>
          </a:p>
          <a:p>
            <a:pPr marL="609600" indent="-609600">
              <a:buFontTx/>
              <a:buNone/>
            </a:pPr>
            <a:endParaRPr lang="ru-RU" sz="1800"/>
          </a:p>
          <a:p>
            <a:pPr marL="609600" indent="-609600">
              <a:buFontTx/>
              <a:buNone/>
            </a:pPr>
            <a:r>
              <a:rPr lang="ru-RU" sz="1800"/>
              <a:t>3. Найти пересечение решений неравенств на</a:t>
            </a:r>
          </a:p>
          <a:p>
            <a:pPr marL="609600" indent="-609600">
              <a:buFontTx/>
              <a:buNone/>
            </a:pPr>
            <a:r>
              <a:rPr lang="ru-RU" sz="1800"/>
              <a:t>координатной прямой.</a:t>
            </a:r>
          </a:p>
          <a:p>
            <a:pPr marL="609600" indent="-609600">
              <a:buFontTx/>
              <a:buNone/>
            </a:pPr>
            <a:endParaRPr lang="ru-RU" sz="1800"/>
          </a:p>
          <a:p>
            <a:pPr marL="609600" indent="-609600">
              <a:buFontTx/>
              <a:buNone/>
            </a:pPr>
            <a:r>
              <a:rPr lang="ru-RU" sz="1800"/>
              <a:t>4. Записать ответ в виде числового</a:t>
            </a:r>
          </a:p>
          <a:p>
            <a:pPr marL="609600" indent="-609600">
              <a:buFontTx/>
              <a:buNone/>
            </a:pPr>
            <a:r>
              <a:rPr lang="ru-RU" sz="1800"/>
              <a:t>                      промежутка.</a:t>
            </a:r>
            <a:r>
              <a:rPr lang="ru-RU" sz="2400"/>
              <a:t>                Ответ:</a:t>
            </a:r>
          </a:p>
        </p:txBody>
      </p:sp>
      <p:graphicFrame>
        <p:nvGraphicFramePr>
          <p:cNvPr id="45069" name="Object 13"/>
          <p:cNvGraphicFramePr>
            <a:graphicFrameLocks noChangeAspect="1"/>
          </p:cNvGraphicFramePr>
          <p:nvPr>
            <p:ph sz="quarter" idx="2"/>
          </p:nvPr>
        </p:nvGraphicFramePr>
        <p:xfrm>
          <a:off x="5435600" y="1412875"/>
          <a:ext cx="1003300" cy="1066800"/>
        </p:xfrm>
        <a:graphic>
          <a:graphicData uri="http://schemas.openxmlformats.org/presentationml/2006/ole">
            <p:oleObj spid="_x0000_s37890" name="Equation" r:id="rId3" imgW="596880" imgH="634680" progId="">
              <p:embed/>
            </p:oleObj>
          </a:graphicData>
        </a:graphic>
      </p:graphicFrame>
      <p:graphicFrame>
        <p:nvGraphicFramePr>
          <p:cNvPr id="45071" name="Object 15"/>
          <p:cNvGraphicFramePr>
            <a:graphicFrameLocks noChangeAspect="1"/>
          </p:cNvGraphicFramePr>
          <p:nvPr>
            <p:ph sz="quarter" idx="3"/>
          </p:nvPr>
        </p:nvGraphicFramePr>
        <p:xfrm>
          <a:off x="6804025" y="1916113"/>
          <a:ext cx="1003300" cy="1066800"/>
        </p:xfrm>
        <a:graphic>
          <a:graphicData uri="http://schemas.openxmlformats.org/presentationml/2006/ole">
            <p:oleObj spid="_x0000_s37891" name="Equation" r:id="rId4" imgW="596880" imgH="634680" progId="">
              <p:embed/>
            </p:oleObj>
          </a:graphicData>
        </a:graphic>
      </p:graphicFrame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5435600" y="3141663"/>
            <a:ext cx="3025775" cy="1009650"/>
            <a:chOff x="5214" y="2007"/>
            <a:chExt cx="2818" cy="795"/>
          </a:xfrm>
        </p:grpSpPr>
        <p:grpSp>
          <p:nvGrpSpPr>
            <p:cNvPr id="3" name="Group 18"/>
            <p:cNvGrpSpPr>
              <a:grpSpLocks/>
            </p:cNvGrpSpPr>
            <p:nvPr/>
          </p:nvGrpSpPr>
          <p:grpSpPr bwMode="auto">
            <a:xfrm>
              <a:off x="5214" y="2007"/>
              <a:ext cx="2818" cy="534"/>
              <a:chOff x="5214" y="2007"/>
              <a:chExt cx="2818" cy="534"/>
            </a:xfrm>
          </p:grpSpPr>
          <p:grpSp>
            <p:nvGrpSpPr>
              <p:cNvPr id="4" name="Group 19"/>
              <p:cNvGrpSpPr>
                <a:grpSpLocks/>
              </p:cNvGrpSpPr>
              <p:nvPr/>
            </p:nvGrpSpPr>
            <p:grpSpPr bwMode="auto">
              <a:xfrm>
                <a:off x="5214" y="2007"/>
                <a:ext cx="2818" cy="316"/>
                <a:chOff x="5814" y="9747"/>
                <a:chExt cx="2475" cy="316"/>
              </a:xfrm>
            </p:grpSpPr>
            <p:sp>
              <p:nvSpPr>
                <p:cNvPr id="45076" name="Line 20"/>
                <p:cNvSpPr>
                  <a:spLocks noChangeShapeType="1"/>
                </p:cNvSpPr>
                <p:nvPr/>
              </p:nvSpPr>
              <p:spPr bwMode="auto">
                <a:xfrm>
                  <a:off x="5814" y="10063"/>
                  <a:ext cx="240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graphicFrame>
              <p:nvGraphicFramePr>
                <p:cNvPr id="45077" name="Object 21"/>
                <p:cNvGraphicFramePr>
                  <a:graphicFrameLocks noChangeAspect="1"/>
                </p:cNvGraphicFramePr>
                <p:nvPr/>
              </p:nvGraphicFramePr>
              <p:xfrm>
                <a:off x="8094" y="9747"/>
                <a:ext cx="195" cy="225"/>
              </p:xfrm>
              <a:graphic>
                <a:graphicData uri="http://schemas.openxmlformats.org/presentationml/2006/ole">
                  <p:oleObj spid="_x0000_s37899" name="Equation" r:id="rId5" imgW="126720" imgH="139680" progId="">
                    <p:embed/>
                  </p:oleObj>
                </a:graphicData>
              </a:graphic>
            </p:graphicFrame>
          </p:grpSp>
          <p:sp>
            <p:nvSpPr>
              <p:cNvPr id="45078" name="Oval 22"/>
              <p:cNvSpPr>
                <a:spLocks noChangeArrowheads="1"/>
              </p:cNvSpPr>
              <p:nvPr/>
            </p:nvSpPr>
            <p:spPr bwMode="auto">
              <a:xfrm>
                <a:off x="7059" y="2268"/>
                <a:ext cx="113" cy="113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5079" name="Oval 23"/>
              <p:cNvSpPr>
                <a:spLocks noChangeArrowheads="1"/>
              </p:cNvSpPr>
              <p:nvPr/>
            </p:nvSpPr>
            <p:spPr bwMode="auto">
              <a:xfrm>
                <a:off x="5936" y="2268"/>
                <a:ext cx="113" cy="113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5" name="Group 24"/>
              <p:cNvGrpSpPr>
                <a:grpSpLocks/>
              </p:cNvGrpSpPr>
              <p:nvPr/>
            </p:nvGrpSpPr>
            <p:grpSpPr bwMode="auto">
              <a:xfrm>
                <a:off x="5216" y="2098"/>
                <a:ext cx="1896" cy="216"/>
                <a:chOff x="5214" y="2187"/>
                <a:chExt cx="1896" cy="216"/>
              </a:xfrm>
            </p:grpSpPr>
            <p:grpSp>
              <p:nvGrpSpPr>
                <p:cNvPr id="6" name="Group 25"/>
                <p:cNvGrpSpPr>
                  <a:grpSpLocks/>
                </p:cNvGrpSpPr>
                <p:nvPr/>
              </p:nvGrpSpPr>
              <p:grpSpPr bwMode="auto">
                <a:xfrm>
                  <a:off x="6294" y="2187"/>
                  <a:ext cx="816" cy="216"/>
                  <a:chOff x="6174" y="4347"/>
                  <a:chExt cx="816" cy="216"/>
                </a:xfrm>
              </p:grpSpPr>
              <p:sp>
                <p:nvSpPr>
                  <p:cNvPr id="45082" name="Line 2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6628" y="4347"/>
                    <a:ext cx="79" cy="216"/>
                  </a:xfrm>
                  <a:prstGeom prst="line">
                    <a:avLst/>
                  </a:prstGeom>
                  <a:noFill/>
                  <a:ln w="317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083" name="Line 2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6174" y="4347"/>
                    <a:ext cx="79" cy="216"/>
                  </a:xfrm>
                  <a:prstGeom prst="line">
                    <a:avLst/>
                  </a:prstGeom>
                  <a:noFill/>
                  <a:ln w="317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084" name="Line 2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6231" y="4347"/>
                    <a:ext cx="79" cy="216"/>
                  </a:xfrm>
                  <a:prstGeom prst="line">
                    <a:avLst/>
                  </a:prstGeom>
                  <a:noFill/>
                  <a:ln w="317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085" name="Line 2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6288" y="4347"/>
                    <a:ext cx="79" cy="216"/>
                  </a:xfrm>
                  <a:prstGeom prst="line">
                    <a:avLst/>
                  </a:prstGeom>
                  <a:noFill/>
                  <a:ln w="317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086" name="Line 3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6344" y="4347"/>
                    <a:ext cx="79" cy="216"/>
                  </a:xfrm>
                  <a:prstGeom prst="line">
                    <a:avLst/>
                  </a:prstGeom>
                  <a:noFill/>
                  <a:ln w="317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087" name="Line 3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6401" y="4347"/>
                    <a:ext cx="79" cy="216"/>
                  </a:xfrm>
                  <a:prstGeom prst="line">
                    <a:avLst/>
                  </a:prstGeom>
                  <a:noFill/>
                  <a:ln w="317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088" name="Line 3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6458" y="4347"/>
                    <a:ext cx="79" cy="216"/>
                  </a:xfrm>
                  <a:prstGeom prst="line">
                    <a:avLst/>
                  </a:prstGeom>
                  <a:noFill/>
                  <a:ln w="317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089" name="Line 3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6514" y="4347"/>
                    <a:ext cx="79" cy="216"/>
                  </a:xfrm>
                  <a:prstGeom prst="line">
                    <a:avLst/>
                  </a:prstGeom>
                  <a:noFill/>
                  <a:ln w="317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090" name="Line 3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6571" y="4347"/>
                    <a:ext cx="79" cy="216"/>
                  </a:xfrm>
                  <a:prstGeom prst="line">
                    <a:avLst/>
                  </a:prstGeom>
                  <a:noFill/>
                  <a:ln w="317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091" name="Line 3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6684" y="4347"/>
                    <a:ext cx="79" cy="216"/>
                  </a:xfrm>
                  <a:prstGeom prst="line">
                    <a:avLst/>
                  </a:prstGeom>
                  <a:noFill/>
                  <a:ln w="317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092" name="Line 3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6741" y="4347"/>
                    <a:ext cx="79" cy="216"/>
                  </a:xfrm>
                  <a:prstGeom prst="line">
                    <a:avLst/>
                  </a:prstGeom>
                  <a:noFill/>
                  <a:ln w="317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093" name="Line 3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6798" y="4347"/>
                    <a:ext cx="79" cy="216"/>
                  </a:xfrm>
                  <a:prstGeom prst="line">
                    <a:avLst/>
                  </a:prstGeom>
                  <a:noFill/>
                  <a:ln w="317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094" name="Line 3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6855" y="4347"/>
                    <a:ext cx="79" cy="216"/>
                  </a:xfrm>
                  <a:prstGeom prst="line">
                    <a:avLst/>
                  </a:prstGeom>
                  <a:noFill/>
                  <a:ln w="317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095" name="Line 3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6911" y="4347"/>
                    <a:ext cx="79" cy="216"/>
                  </a:xfrm>
                  <a:prstGeom prst="line">
                    <a:avLst/>
                  </a:prstGeom>
                  <a:noFill/>
                  <a:ln w="317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" name="Group 40"/>
                <p:cNvGrpSpPr>
                  <a:grpSpLocks/>
                </p:cNvGrpSpPr>
                <p:nvPr/>
              </p:nvGrpSpPr>
              <p:grpSpPr bwMode="auto">
                <a:xfrm>
                  <a:off x="5214" y="2187"/>
                  <a:ext cx="1156" cy="216"/>
                  <a:chOff x="2523" y="3572"/>
                  <a:chExt cx="1156" cy="216"/>
                </a:xfrm>
              </p:grpSpPr>
              <p:sp>
                <p:nvSpPr>
                  <p:cNvPr id="45097" name="Line 4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977" y="3572"/>
                    <a:ext cx="79" cy="216"/>
                  </a:xfrm>
                  <a:prstGeom prst="line">
                    <a:avLst/>
                  </a:prstGeom>
                  <a:noFill/>
                  <a:ln w="317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098" name="Line 4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544" y="3572"/>
                    <a:ext cx="79" cy="216"/>
                  </a:xfrm>
                  <a:prstGeom prst="line">
                    <a:avLst/>
                  </a:prstGeom>
                  <a:noFill/>
                  <a:ln w="317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099" name="Line 4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523" y="3572"/>
                    <a:ext cx="79" cy="216"/>
                  </a:xfrm>
                  <a:prstGeom prst="line">
                    <a:avLst/>
                  </a:prstGeom>
                  <a:noFill/>
                  <a:ln w="317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100" name="Line 4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580" y="3572"/>
                    <a:ext cx="79" cy="216"/>
                  </a:xfrm>
                  <a:prstGeom prst="line">
                    <a:avLst/>
                  </a:prstGeom>
                  <a:noFill/>
                  <a:ln w="317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101" name="Line 4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637" y="3572"/>
                    <a:ext cx="79" cy="216"/>
                  </a:xfrm>
                  <a:prstGeom prst="line">
                    <a:avLst/>
                  </a:prstGeom>
                  <a:noFill/>
                  <a:ln w="317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102" name="Line 4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693" y="3572"/>
                    <a:ext cx="79" cy="216"/>
                  </a:xfrm>
                  <a:prstGeom prst="line">
                    <a:avLst/>
                  </a:prstGeom>
                  <a:noFill/>
                  <a:ln w="317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103" name="Line 4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750" y="3572"/>
                    <a:ext cx="79" cy="216"/>
                  </a:xfrm>
                  <a:prstGeom prst="line">
                    <a:avLst/>
                  </a:prstGeom>
                  <a:noFill/>
                  <a:ln w="317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104" name="Line 4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807" y="3572"/>
                    <a:ext cx="79" cy="216"/>
                  </a:xfrm>
                  <a:prstGeom prst="line">
                    <a:avLst/>
                  </a:prstGeom>
                  <a:noFill/>
                  <a:ln w="317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105" name="Line 4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863" y="3572"/>
                    <a:ext cx="79" cy="216"/>
                  </a:xfrm>
                  <a:prstGeom prst="line">
                    <a:avLst/>
                  </a:prstGeom>
                  <a:noFill/>
                  <a:ln w="317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106" name="Line 5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920" y="3572"/>
                    <a:ext cx="79" cy="216"/>
                  </a:xfrm>
                  <a:prstGeom prst="line">
                    <a:avLst/>
                  </a:prstGeom>
                  <a:noFill/>
                  <a:ln w="317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107" name="Line 5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033" y="3572"/>
                    <a:ext cx="79" cy="216"/>
                  </a:xfrm>
                  <a:prstGeom prst="line">
                    <a:avLst/>
                  </a:prstGeom>
                  <a:noFill/>
                  <a:ln w="317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108" name="Line 5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090" y="3572"/>
                    <a:ext cx="79" cy="216"/>
                  </a:xfrm>
                  <a:prstGeom prst="line">
                    <a:avLst/>
                  </a:prstGeom>
                  <a:noFill/>
                  <a:ln w="317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109" name="Line 5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147" y="3572"/>
                    <a:ext cx="79" cy="216"/>
                  </a:xfrm>
                  <a:prstGeom prst="line">
                    <a:avLst/>
                  </a:prstGeom>
                  <a:noFill/>
                  <a:ln w="317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110" name="Line 5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204" y="3572"/>
                    <a:ext cx="79" cy="216"/>
                  </a:xfrm>
                  <a:prstGeom prst="line">
                    <a:avLst/>
                  </a:prstGeom>
                  <a:noFill/>
                  <a:ln w="317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111" name="Line 5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260" y="3572"/>
                    <a:ext cx="79" cy="216"/>
                  </a:xfrm>
                  <a:prstGeom prst="line">
                    <a:avLst/>
                  </a:prstGeom>
                  <a:noFill/>
                  <a:ln w="317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112" name="Line 5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317" y="3572"/>
                    <a:ext cx="79" cy="216"/>
                  </a:xfrm>
                  <a:prstGeom prst="line">
                    <a:avLst/>
                  </a:prstGeom>
                  <a:noFill/>
                  <a:ln w="317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113" name="Line 5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374" y="3572"/>
                    <a:ext cx="79" cy="216"/>
                  </a:xfrm>
                  <a:prstGeom prst="line">
                    <a:avLst/>
                  </a:prstGeom>
                  <a:noFill/>
                  <a:ln w="317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114" name="Line 5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430" y="3572"/>
                    <a:ext cx="79" cy="216"/>
                  </a:xfrm>
                  <a:prstGeom prst="line">
                    <a:avLst/>
                  </a:prstGeom>
                  <a:noFill/>
                  <a:ln w="317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115" name="Line 5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487" y="3572"/>
                    <a:ext cx="79" cy="216"/>
                  </a:xfrm>
                  <a:prstGeom prst="line">
                    <a:avLst/>
                  </a:prstGeom>
                  <a:noFill/>
                  <a:ln w="317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116" name="Line 6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600" y="3572"/>
                    <a:ext cx="79" cy="216"/>
                  </a:xfrm>
                  <a:prstGeom prst="line">
                    <a:avLst/>
                  </a:prstGeom>
                  <a:noFill/>
                  <a:ln w="317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8" name="Group 61"/>
              <p:cNvGrpSpPr>
                <a:grpSpLocks/>
              </p:cNvGrpSpPr>
              <p:nvPr/>
            </p:nvGrpSpPr>
            <p:grpSpPr bwMode="auto">
              <a:xfrm flipH="1">
                <a:off x="6054" y="2325"/>
                <a:ext cx="1896" cy="216"/>
                <a:chOff x="5214" y="2187"/>
                <a:chExt cx="1896" cy="216"/>
              </a:xfrm>
            </p:grpSpPr>
            <p:grpSp>
              <p:nvGrpSpPr>
                <p:cNvPr id="9" name="Group 62"/>
                <p:cNvGrpSpPr>
                  <a:grpSpLocks/>
                </p:cNvGrpSpPr>
                <p:nvPr/>
              </p:nvGrpSpPr>
              <p:grpSpPr bwMode="auto">
                <a:xfrm>
                  <a:off x="6294" y="2187"/>
                  <a:ext cx="816" cy="216"/>
                  <a:chOff x="6174" y="4347"/>
                  <a:chExt cx="816" cy="216"/>
                </a:xfrm>
              </p:grpSpPr>
              <p:sp>
                <p:nvSpPr>
                  <p:cNvPr id="45119" name="Line 6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6628" y="4347"/>
                    <a:ext cx="79" cy="216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120" name="Line 6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6174" y="4347"/>
                    <a:ext cx="79" cy="216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121" name="Line 6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6231" y="4347"/>
                    <a:ext cx="79" cy="216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122" name="Line 6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6288" y="4347"/>
                    <a:ext cx="79" cy="216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123" name="Line 6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6344" y="4347"/>
                    <a:ext cx="79" cy="216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124" name="Line 6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6401" y="4347"/>
                    <a:ext cx="79" cy="216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125" name="Line 6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6458" y="4347"/>
                    <a:ext cx="79" cy="216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126" name="Line 7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6514" y="4347"/>
                    <a:ext cx="79" cy="216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127" name="Line 7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6571" y="4347"/>
                    <a:ext cx="79" cy="216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128" name="Line 7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6684" y="4347"/>
                    <a:ext cx="79" cy="216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129" name="Line 7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6741" y="4347"/>
                    <a:ext cx="79" cy="216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130" name="Line 7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6798" y="4347"/>
                    <a:ext cx="79" cy="216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131" name="Line 7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6855" y="4347"/>
                    <a:ext cx="79" cy="216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132" name="Line 7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6911" y="4347"/>
                    <a:ext cx="79" cy="216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" name="Group 77"/>
                <p:cNvGrpSpPr>
                  <a:grpSpLocks/>
                </p:cNvGrpSpPr>
                <p:nvPr/>
              </p:nvGrpSpPr>
              <p:grpSpPr bwMode="auto">
                <a:xfrm>
                  <a:off x="5214" y="2187"/>
                  <a:ext cx="1156" cy="216"/>
                  <a:chOff x="2523" y="3572"/>
                  <a:chExt cx="1156" cy="216"/>
                </a:xfrm>
              </p:grpSpPr>
              <p:sp>
                <p:nvSpPr>
                  <p:cNvPr id="45134" name="Line 7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977" y="3572"/>
                    <a:ext cx="79" cy="216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135" name="Line 7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544" y="3572"/>
                    <a:ext cx="79" cy="216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136" name="Line 8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523" y="3572"/>
                    <a:ext cx="79" cy="216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137" name="Line 8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580" y="3572"/>
                    <a:ext cx="79" cy="216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138" name="Line 8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637" y="3572"/>
                    <a:ext cx="79" cy="216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139" name="Line 8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693" y="3572"/>
                    <a:ext cx="79" cy="216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140" name="Line 8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750" y="3572"/>
                    <a:ext cx="79" cy="216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141" name="Line 8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807" y="3572"/>
                    <a:ext cx="79" cy="216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142" name="Line 8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863" y="3572"/>
                    <a:ext cx="79" cy="216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143" name="Line 8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920" y="3572"/>
                    <a:ext cx="79" cy="216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144" name="Line 8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033" y="3572"/>
                    <a:ext cx="79" cy="216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145" name="Line 8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090" y="3572"/>
                    <a:ext cx="79" cy="216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146" name="Line 9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147" y="3572"/>
                    <a:ext cx="79" cy="216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147" name="Line 9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204" y="3572"/>
                    <a:ext cx="79" cy="216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148" name="Line 9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260" y="3572"/>
                    <a:ext cx="79" cy="216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149" name="Line 9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317" y="3572"/>
                    <a:ext cx="79" cy="216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150" name="Line 9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374" y="3572"/>
                    <a:ext cx="79" cy="216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151" name="Line 9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430" y="3572"/>
                    <a:ext cx="79" cy="216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152" name="Line 9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487" y="3572"/>
                    <a:ext cx="79" cy="216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45153" name="Line 9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600" y="3572"/>
                    <a:ext cx="79" cy="216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</p:grpSp>
        <p:graphicFrame>
          <p:nvGraphicFramePr>
            <p:cNvPr id="45154" name="Object 98"/>
            <p:cNvGraphicFramePr>
              <a:graphicFrameLocks noChangeAspect="1"/>
            </p:cNvGraphicFramePr>
            <p:nvPr/>
          </p:nvGraphicFramePr>
          <p:xfrm>
            <a:off x="5814" y="2367"/>
            <a:ext cx="195" cy="255"/>
          </p:xfrm>
          <a:graphic>
            <a:graphicData uri="http://schemas.openxmlformats.org/presentationml/2006/ole">
              <p:oleObj spid="_x0000_s37897" name="Equation" r:id="rId6" imgW="126720" imgH="164880" progId="">
                <p:embed/>
              </p:oleObj>
            </a:graphicData>
          </a:graphic>
        </p:graphicFrame>
        <p:graphicFrame>
          <p:nvGraphicFramePr>
            <p:cNvPr id="45155" name="Object 99"/>
            <p:cNvGraphicFramePr>
              <a:graphicFrameLocks noChangeAspect="1"/>
            </p:cNvGraphicFramePr>
            <p:nvPr/>
          </p:nvGraphicFramePr>
          <p:xfrm>
            <a:off x="7134" y="2187"/>
            <a:ext cx="375" cy="615"/>
          </p:xfrm>
          <a:graphic>
            <a:graphicData uri="http://schemas.openxmlformats.org/presentationml/2006/ole">
              <p:oleObj spid="_x0000_s37898" name="Equation" r:id="rId7" imgW="241200" imgH="393480" progId="">
                <p:embed/>
              </p:oleObj>
            </a:graphicData>
          </a:graphic>
        </p:graphicFrame>
      </p:grpSp>
      <p:grpSp>
        <p:nvGrpSpPr>
          <p:cNvPr id="11" name="Group 100"/>
          <p:cNvGrpSpPr>
            <a:grpSpLocks/>
          </p:cNvGrpSpPr>
          <p:nvPr/>
        </p:nvGrpSpPr>
        <p:grpSpPr bwMode="auto">
          <a:xfrm>
            <a:off x="5508625" y="4076700"/>
            <a:ext cx="3024188" cy="1174750"/>
            <a:chOff x="5214" y="3480"/>
            <a:chExt cx="2818" cy="942"/>
          </a:xfrm>
        </p:grpSpPr>
        <p:grpSp>
          <p:nvGrpSpPr>
            <p:cNvPr id="12" name="Group 101"/>
            <p:cNvGrpSpPr>
              <a:grpSpLocks/>
            </p:cNvGrpSpPr>
            <p:nvPr/>
          </p:nvGrpSpPr>
          <p:grpSpPr bwMode="auto">
            <a:xfrm>
              <a:off x="5214" y="3627"/>
              <a:ext cx="2818" cy="795"/>
              <a:chOff x="5214" y="2007"/>
              <a:chExt cx="2818" cy="795"/>
            </a:xfrm>
          </p:grpSpPr>
          <p:grpSp>
            <p:nvGrpSpPr>
              <p:cNvPr id="13" name="Group 102"/>
              <p:cNvGrpSpPr>
                <a:grpSpLocks/>
              </p:cNvGrpSpPr>
              <p:nvPr/>
            </p:nvGrpSpPr>
            <p:grpSpPr bwMode="auto">
              <a:xfrm>
                <a:off x="5214" y="2007"/>
                <a:ext cx="2818" cy="534"/>
                <a:chOff x="5214" y="2007"/>
                <a:chExt cx="2818" cy="534"/>
              </a:xfrm>
            </p:grpSpPr>
            <p:grpSp>
              <p:nvGrpSpPr>
                <p:cNvPr id="14" name="Group 103"/>
                <p:cNvGrpSpPr>
                  <a:grpSpLocks/>
                </p:cNvGrpSpPr>
                <p:nvPr/>
              </p:nvGrpSpPr>
              <p:grpSpPr bwMode="auto">
                <a:xfrm>
                  <a:off x="5214" y="2007"/>
                  <a:ext cx="2818" cy="316"/>
                  <a:chOff x="5814" y="9747"/>
                  <a:chExt cx="2475" cy="316"/>
                </a:xfrm>
              </p:grpSpPr>
              <p:sp>
                <p:nvSpPr>
                  <p:cNvPr id="45160" name="Line 104"/>
                  <p:cNvSpPr>
                    <a:spLocks noChangeShapeType="1"/>
                  </p:cNvSpPr>
                  <p:nvPr/>
                </p:nvSpPr>
                <p:spPr bwMode="auto">
                  <a:xfrm>
                    <a:off x="5814" y="10063"/>
                    <a:ext cx="2400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aphicFrame>
                <p:nvGraphicFramePr>
                  <p:cNvPr id="45161" name="Object 105"/>
                  <p:cNvGraphicFramePr>
                    <a:graphicFrameLocks noChangeAspect="1"/>
                  </p:cNvGraphicFramePr>
                  <p:nvPr/>
                </p:nvGraphicFramePr>
                <p:xfrm>
                  <a:off x="8094" y="9747"/>
                  <a:ext cx="195" cy="225"/>
                </p:xfrm>
                <a:graphic>
                  <a:graphicData uri="http://schemas.openxmlformats.org/presentationml/2006/ole">
                    <p:oleObj spid="_x0000_s37896" name="Equation" r:id="rId8" imgW="126720" imgH="139680" progId="">
                      <p:embed/>
                    </p:oleObj>
                  </a:graphicData>
                </a:graphic>
              </p:graphicFrame>
            </p:grpSp>
            <p:sp>
              <p:nvSpPr>
                <p:cNvPr id="45162" name="Oval 106"/>
                <p:cNvSpPr>
                  <a:spLocks noChangeArrowheads="1"/>
                </p:cNvSpPr>
                <p:nvPr/>
              </p:nvSpPr>
              <p:spPr bwMode="auto">
                <a:xfrm>
                  <a:off x="7059" y="2268"/>
                  <a:ext cx="113" cy="113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5163" name="Oval 107"/>
                <p:cNvSpPr>
                  <a:spLocks noChangeArrowheads="1"/>
                </p:cNvSpPr>
                <p:nvPr/>
              </p:nvSpPr>
              <p:spPr bwMode="auto">
                <a:xfrm>
                  <a:off x="5936" y="2268"/>
                  <a:ext cx="113" cy="113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15" name="Group 108"/>
                <p:cNvGrpSpPr>
                  <a:grpSpLocks/>
                </p:cNvGrpSpPr>
                <p:nvPr/>
              </p:nvGrpSpPr>
              <p:grpSpPr bwMode="auto">
                <a:xfrm>
                  <a:off x="5216" y="2098"/>
                  <a:ext cx="1896" cy="216"/>
                  <a:chOff x="5214" y="2187"/>
                  <a:chExt cx="1896" cy="216"/>
                </a:xfrm>
              </p:grpSpPr>
              <p:grpSp>
                <p:nvGrpSpPr>
                  <p:cNvPr id="16" name="Group 109"/>
                  <p:cNvGrpSpPr>
                    <a:grpSpLocks/>
                  </p:cNvGrpSpPr>
                  <p:nvPr/>
                </p:nvGrpSpPr>
                <p:grpSpPr bwMode="auto">
                  <a:xfrm>
                    <a:off x="6294" y="2187"/>
                    <a:ext cx="816" cy="216"/>
                    <a:chOff x="6174" y="4347"/>
                    <a:chExt cx="816" cy="216"/>
                  </a:xfrm>
                </p:grpSpPr>
                <p:sp>
                  <p:nvSpPr>
                    <p:cNvPr id="45166" name="Line 11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6628" y="4347"/>
                      <a:ext cx="79" cy="216"/>
                    </a:xfrm>
                    <a:prstGeom prst="line">
                      <a:avLst/>
                    </a:prstGeom>
                    <a:noFill/>
                    <a:ln w="317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167" name="Line 111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6174" y="4347"/>
                      <a:ext cx="79" cy="216"/>
                    </a:xfrm>
                    <a:prstGeom prst="line">
                      <a:avLst/>
                    </a:prstGeom>
                    <a:noFill/>
                    <a:ln w="317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168" name="Line 11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6231" y="4347"/>
                      <a:ext cx="79" cy="216"/>
                    </a:xfrm>
                    <a:prstGeom prst="line">
                      <a:avLst/>
                    </a:prstGeom>
                    <a:noFill/>
                    <a:ln w="317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169" name="Line 11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6288" y="4347"/>
                      <a:ext cx="79" cy="216"/>
                    </a:xfrm>
                    <a:prstGeom prst="line">
                      <a:avLst/>
                    </a:prstGeom>
                    <a:noFill/>
                    <a:ln w="317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170" name="Line 11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6344" y="4347"/>
                      <a:ext cx="79" cy="216"/>
                    </a:xfrm>
                    <a:prstGeom prst="line">
                      <a:avLst/>
                    </a:prstGeom>
                    <a:noFill/>
                    <a:ln w="317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171" name="Line 11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6401" y="4347"/>
                      <a:ext cx="79" cy="216"/>
                    </a:xfrm>
                    <a:prstGeom prst="line">
                      <a:avLst/>
                    </a:prstGeom>
                    <a:noFill/>
                    <a:ln w="317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172" name="Line 116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6458" y="4347"/>
                      <a:ext cx="79" cy="216"/>
                    </a:xfrm>
                    <a:prstGeom prst="line">
                      <a:avLst/>
                    </a:prstGeom>
                    <a:noFill/>
                    <a:ln w="317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173" name="Line 11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6514" y="4347"/>
                      <a:ext cx="79" cy="216"/>
                    </a:xfrm>
                    <a:prstGeom prst="line">
                      <a:avLst/>
                    </a:prstGeom>
                    <a:noFill/>
                    <a:ln w="317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174" name="Line 11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6571" y="4347"/>
                      <a:ext cx="79" cy="216"/>
                    </a:xfrm>
                    <a:prstGeom prst="line">
                      <a:avLst/>
                    </a:prstGeom>
                    <a:noFill/>
                    <a:ln w="317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175" name="Line 119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6684" y="4347"/>
                      <a:ext cx="79" cy="216"/>
                    </a:xfrm>
                    <a:prstGeom prst="line">
                      <a:avLst/>
                    </a:prstGeom>
                    <a:noFill/>
                    <a:ln w="317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176" name="Line 12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6741" y="4347"/>
                      <a:ext cx="79" cy="216"/>
                    </a:xfrm>
                    <a:prstGeom prst="line">
                      <a:avLst/>
                    </a:prstGeom>
                    <a:noFill/>
                    <a:ln w="317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177" name="Line 121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6798" y="4347"/>
                      <a:ext cx="79" cy="216"/>
                    </a:xfrm>
                    <a:prstGeom prst="line">
                      <a:avLst/>
                    </a:prstGeom>
                    <a:noFill/>
                    <a:ln w="317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178" name="Line 12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6855" y="4347"/>
                      <a:ext cx="79" cy="216"/>
                    </a:xfrm>
                    <a:prstGeom prst="line">
                      <a:avLst/>
                    </a:prstGeom>
                    <a:noFill/>
                    <a:ln w="317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179" name="Line 12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6911" y="4347"/>
                      <a:ext cx="79" cy="216"/>
                    </a:xfrm>
                    <a:prstGeom prst="line">
                      <a:avLst/>
                    </a:prstGeom>
                    <a:noFill/>
                    <a:ln w="317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7" name="Group 124"/>
                  <p:cNvGrpSpPr>
                    <a:grpSpLocks/>
                  </p:cNvGrpSpPr>
                  <p:nvPr/>
                </p:nvGrpSpPr>
                <p:grpSpPr bwMode="auto">
                  <a:xfrm>
                    <a:off x="5214" y="2187"/>
                    <a:ext cx="1156" cy="216"/>
                    <a:chOff x="2523" y="3572"/>
                    <a:chExt cx="1156" cy="216"/>
                  </a:xfrm>
                </p:grpSpPr>
                <p:sp>
                  <p:nvSpPr>
                    <p:cNvPr id="45181" name="Line 12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977" y="3572"/>
                      <a:ext cx="79" cy="216"/>
                    </a:xfrm>
                    <a:prstGeom prst="line">
                      <a:avLst/>
                    </a:prstGeom>
                    <a:noFill/>
                    <a:ln w="317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182" name="Line 126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544" y="3572"/>
                      <a:ext cx="79" cy="216"/>
                    </a:xfrm>
                    <a:prstGeom prst="line">
                      <a:avLst/>
                    </a:prstGeom>
                    <a:noFill/>
                    <a:ln w="317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183" name="Line 12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523" y="3572"/>
                      <a:ext cx="79" cy="216"/>
                    </a:xfrm>
                    <a:prstGeom prst="line">
                      <a:avLst/>
                    </a:prstGeom>
                    <a:noFill/>
                    <a:ln w="317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184" name="Line 12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580" y="3572"/>
                      <a:ext cx="79" cy="216"/>
                    </a:xfrm>
                    <a:prstGeom prst="line">
                      <a:avLst/>
                    </a:prstGeom>
                    <a:noFill/>
                    <a:ln w="317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185" name="Line 129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637" y="3572"/>
                      <a:ext cx="79" cy="216"/>
                    </a:xfrm>
                    <a:prstGeom prst="line">
                      <a:avLst/>
                    </a:prstGeom>
                    <a:noFill/>
                    <a:ln w="317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186" name="Line 13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693" y="3572"/>
                      <a:ext cx="79" cy="216"/>
                    </a:xfrm>
                    <a:prstGeom prst="line">
                      <a:avLst/>
                    </a:prstGeom>
                    <a:noFill/>
                    <a:ln w="317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187" name="Line 131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750" y="3572"/>
                      <a:ext cx="79" cy="216"/>
                    </a:xfrm>
                    <a:prstGeom prst="line">
                      <a:avLst/>
                    </a:prstGeom>
                    <a:noFill/>
                    <a:ln w="317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188" name="Line 13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807" y="3572"/>
                      <a:ext cx="79" cy="216"/>
                    </a:xfrm>
                    <a:prstGeom prst="line">
                      <a:avLst/>
                    </a:prstGeom>
                    <a:noFill/>
                    <a:ln w="317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189" name="Line 13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863" y="3572"/>
                      <a:ext cx="79" cy="216"/>
                    </a:xfrm>
                    <a:prstGeom prst="line">
                      <a:avLst/>
                    </a:prstGeom>
                    <a:noFill/>
                    <a:ln w="317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190" name="Line 13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920" y="3572"/>
                      <a:ext cx="79" cy="216"/>
                    </a:xfrm>
                    <a:prstGeom prst="line">
                      <a:avLst/>
                    </a:prstGeom>
                    <a:noFill/>
                    <a:ln w="317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191" name="Line 13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033" y="3572"/>
                      <a:ext cx="79" cy="216"/>
                    </a:xfrm>
                    <a:prstGeom prst="line">
                      <a:avLst/>
                    </a:prstGeom>
                    <a:noFill/>
                    <a:ln w="317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192" name="Line 136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090" y="3572"/>
                      <a:ext cx="79" cy="216"/>
                    </a:xfrm>
                    <a:prstGeom prst="line">
                      <a:avLst/>
                    </a:prstGeom>
                    <a:noFill/>
                    <a:ln w="317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193" name="Line 13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147" y="3572"/>
                      <a:ext cx="79" cy="216"/>
                    </a:xfrm>
                    <a:prstGeom prst="line">
                      <a:avLst/>
                    </a:prstGeom>
                    <a:noFill/>
                    <a:ln w="317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194" name="Line 13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204" y="3572"/>
                      <a:ext cx="79" cy="216"/>
                    </a:xfrm>
                    <a:prstGeom prst="line">
                      <a:avLst/>
                    </a:prstGeom>
                    <a:noFill/>
                    <a:ln w="317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195" name="Line 139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260" y="3572"/>
                      <a:ext cx="79" cy="216"/>
                    </a:xfrm>
                    <a:prstGeom prst="line">
                      <a:avLst/>
                    </a:prstGeom>
                    <a:noFill/>
                    <a:ln w="317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196" name="Line 14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317" y="3572"/>
                      <a:ext cx="79" cy="216"/>
                    </a:xfrm>
                    <a:prstGeom prst="line">
                      <a:avLst/>
                    </a:prstGeom>
                    <a:noFill/>
                    <a:ln w="317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197" name="Line 141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374" y="3572"/>
                      <a:ext cx="79" cy="216"/>
                    </a:xfrm>
                    <a:prstGeom prst="line">
                      <a:avLst/>
                    </a:prstGeom>
                    <a:noFill/>
                    <a:ln w="317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198" name="Line 14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430" y="3572"/>
                      <a:ext cx="79" cy="216"/>
                    </a:xfrm>
                    <a:prstGeom prst="line">
                      <a:avLst/>
                    </a:prstGeom>
                    <a:noFill/>
                    <a:ln w="317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199" name="Line 14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487" y="3572"/>
                      <a:ext cx="79" cy="216"/>
                    </a:xfrm>
                    <a:prstGeom prst="line">
                      <a:avLst/>
                    </a:prstGeom>
                    <a:noFill/>
                    <a:ln w="317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200" name="Line 14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600" y="3572"/>
                      <a:ext cx="79" cy="216"/>
                    </a:xfrm>
                    <a:prstGeom prst="line">
                      <a:avLst/>
                    </a:prstGeom>
                    <a:noFill/>
                    <a:ln w="317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8" name="Group 145"/>
                <p:cNvGrpSpPr>
                  <a:grpSpLocks/>
                </p:cNvGrpSpPr>
                <p:nvPr/>
              </p:nvGrpSpPr>
              <p:grpSpPr bwMode="auto">
                <a:xfrm flipH="1">
                  <a:off x="6054" y="2325"/>
                  <a:ext cx="1896" cy="216"/>
                  <a:chOff x="5214" y="2187"/>
                  <a:chExt cx="1896" cy="216"/>
                </a:xfrm>
              </p:grpSpPr>
              <p:grpSp>
                <p:nvGrpSpPr>
                  <p:cNvPr id="19" name="Group 146"/>
                  <p:cNvGrpSpPr>
                    <a:grpSpLocks/>
                  </p:cNvGrpSpPr>
                  <p:nvPr/>
                </p:nvGrpSpPr>
                <p:grpSpPr bwMode="auto">
                  <a:xfrm>
                    <a:off x="6294" y="2187"/>
                    <a:ext cx="816" cy="216"/>
                    <a:chOff x="6174" y="4347"/>
                    <a:chExt cx="816" cy="216"/>
                  </a:xfrm>
                </p:grpSpPr>
                <p:sp>
                  <p:nvSpPr>
                    <p:cNvPr id="45203" name="Line 14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6628" y="4347"/>
                      <a:ext cx="79" cy="216"/>
                    </a:xfrm>
                    <a:prstGeom prst="lin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204" name="Line 14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6174" y="4347"/>
                      <a:ext cx="79" cy="216"/>
                    </a:xfrm>
                    <a:prstGeom prst="lin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205" name="Line 149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6231" y="4347"/>
                      <a:ext cx="79" cy="216"/>
                    </a:xfrm>
                    <a:prstGeom prst="lin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206" name="Line 15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6288" y="4347"/>
                      <a:ext cx="79" cy="216"/>
                    </a:xfrm>
                    <a:prstGeom prst="lin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207" name="Line 151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6344" y="4347"/>
                      <a:ext cx="79" cy="216"/>
                    </a:xfrm>
                    <a:prstGeom prst="lin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208" name="Line 15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6401" y="4347"/>
                      <a:ext cx="79" cy="216"/>
                    </a:xfrm>
                    <a:prstGeom prst="lin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209" name="Line 15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6458" y="4347"/>
                      <a:ext cx="79" cy="216"/>
                    </a:xfrm>
                    <a:prstGeom prst="lin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210" name="Line 15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6514" y="4347"/>
                      <a:ext cx="79" cy="216"/>
                    </a:xfrm>
                    <a:prstGeom prst="lin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211" name="Line 15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6571" y="4347"/>
                      <a:ext cx="79" cy="216"/>
                    </a:xfrm>
                    <a:prstGeom prst="lin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212" name="Line 156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6684" y="4347"/>
                      <a:ext cx="79" cy="216"/>
                    </a:xfrm>
                    <a:prstGeom prst="lin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213" name="Line 15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6741" y="4347"/>
                      <a:ext cx="79" cy="216"/>
                    </a:xfrm>
                    <a:prstGeom prst="lin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214" name="Line 15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6798" y="4347"/>
                      <a:ext cx="79" cy="216"/>
                    </a:xfrm>
                    <a:prstGeom prst="lin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215" name="Line 159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6855" y="4347"/>
                      <a:ext cx="79" cy="216"/>
                    </a:xfrm>
                    <a:prstGeom prst="lin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216" name="Line 16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6911" y="4347"/>
                      <a:ext cx="79" cy="216"/>
                    </a:xfrm>
                    <a:prstGeom prst="lin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20" name="Group 161"/>
                  <p:cNvGrpSpPr>
                    <a:grpSpLocks/>
                  </p:cNvGrpSpPr>
                  <p:nvPr/>
                </p:nvGrpSpPr>
                <p:grpSpPr bwMode="auto">
                  <a:xfrm>
                    <a:off x="5214" y="2187"/>
                    <a:ext cx="1156" cy="216"/>
                    <a:chOff x="2523" y="3572"/>
                    <a:chExt cx="1156" cy="216"/>
                  </a:xfrm>
                </p:grpSpPr>
                <p:sp>
                  <p:nvSpPr>
                    <p:cNvPr id="45218" name="Line 16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977" y="3572"/>
                      <a:ext cx="79" cy="216"/>
                    </a:xfrm>
                    <a:prstGeom prst="lin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219" name="Line 16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544" y="3572"/>
                      <a:ext cx="79" cy="216"/>
                    </a:xfrm>
                    <a:prstGeom prst="lin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220" name="Line 16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523" y="3572"/>
                      <a:ext cx="79" cy="216"/>
                    </a:xfrm>
                    <a:prstGeom prst="lin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221" name="Line 16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580" y="3572"/>
                      <a:ext cx="79" cy="216"/>
                    </a:xfrm>
                    <a:prstGeom prst="lin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222" name="Line 166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637" y="3572"/>
                      <a:ext cx="79" cy="216"/>
                    </a:xfrm>
                    <a:prstGeom prst="lin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223" name="Line 16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693" y="3572"/>
                      <a:ext cx="79" cy="216"/>
                    </a:xfrm>
                    <a:prstGeom prst="lin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224" name="Line 16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750" y="3572"/>
                      <a:ext cx="79" cy="216"/>
                    </a:xfrm>
                    <a:prstGeom prst="lin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225" name="Line 169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807" y="3572"/>
                      <a:ext cx="79" cy="216"/>
                    </a:xfrm>
                    <a:prstGeom prst="lin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226" name="Line 17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863" y="3572"/>
                      <a:ext cx="79" cy="216"/>
                    </a:xfrm>
                    <a:prstGeom prst="lin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227" name="Line 171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920" y="3572"/>
                      <a:ext cx="79" cy="216"/>
                    </a:xfrm>
                    <a:prstGeom prst="lin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228" name="Line 17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033" y="3572"/>
                      <a:ext cx="79" cy="216"/>
                    </a:xfrm>
                    <a:prstGeom prst="lin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229" name="Line 17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090" y="3572"/>
                      <a:ext cx="79" cy="216"/>
                    </a:xfrm>
                    <a:prstGeom prst="lin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230" name="Line 17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147" y="3572"/>
                      <a:ext cx="79" cy="216"/>
                    </a:xfrm>
                    <a:prstGeom prst="lin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231" name="Line 17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204" y="3572"/>
                      <a:ext cx="79" cy="216"/>
                    </a:xfrm>
                    <a:prstGeom prst="lin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232" name="Line 176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260" y="3572"/>
                      <a:ext cx="79" cy="216"/>
                    </a:xfrm>
                    <a:prstGeom prst="lin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233" name="Line 17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317" y="3572"/>
                      <a:ext cx="79" cy="216"/>
                    </a:xfrm>
                    <a:prstGeom prst="lin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234" name="Line 17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374" y="3572"/>
                      <a:ext cx="79" cy="216"/>
                    </a:xfrm>
                    <a:prstGeom prst="lin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235" name="Line 179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430" y="3572"/>
                      <a:ext cx="79" cy="216"/>
                    </a:xfrm>
                    <a:prstGeom prst="lin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236" name="Line 18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487" y="3572"/>
                      <a:ext cx="79" cy="216"/>
                    </a:xfrm>
                    <a:prstGeom prst="lin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45237" name="Line 181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3600" y="3572"/>
                      <a:ext cx="79" cy="216"/>
                    </a:xfrm>
                    <a:prstGeom prst="lin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</p:grpSp>
          <p:graphicFrame>
            <p:nvGraphicFramePr>
              <p:cNvPr id="45238" name="Object 182"/>
              <p:cNvGraphicFramePr>
                <a:graphicFrameLocks noChangeAspect="1"/>
              </p:cNvGraphicFramePr>
              <p:nvPr/>
            </p:nvGraphicFramePr>
            <p:xfrm>
              <a:off x="5814" y="2367"/>
              <a:ext cx="195" cy="255"/>
            </p:xfrm>
            <a:graphic>
              <a:graphicData uri="http://schemas.openxmlformats.org/presentationml/2006/ole">
                <p:oleObj spid="_x0000_s37894" name="Equation" r:id="rId9" imgW="126720" imgH="164880" progId="">
                  <p:embed/>
                </p:oleObj>
              </a:graphicData>
            </a:graphic>
          </p:graphicFrame>
          <p:graphicFrame>
            <p:nvGraphicFramePr>
              <p:cNvPr id="45239" name="Object 183"/>
              <p:cNvGraphicFramePr>
                <a:graphicFrameLocks noChangeAspect="1"/>
              </p:cNvGraphicFramePr>
              <p:nvPr/>
            </p:nvGraphicFramePr>
            <p:xfrm>
              <a:off x="7134" y="2187"/>
              <a:ext cx="375" cy="615"/>
            </p:xfrm>
            <a:graphic>
              <a:graphicData uri="http://schemas.openxmlformats.org/presentationml/2006/ole">
                <p:oleObj spid="_x0000_s37895" name="Equation" r:id="rId10" imgW="241200" imgH="393480" progId="">
                  <p:embed/>
                </p:oleObj>
              </a:graphicData>
            </a:graphic>
          </p:graphicFrame>
        </p:grpSp>
        <p:sp>
          <p:nvSpPr>
            <p:cNvPr id="45240" name="Freeform 184"/>
            <p:cNvSpPr>
              <a:spLocks/>
            </p:cNvSpPr>
            <p:nvPr/>
          </p:nvSpPr>
          <p:spPr bwMode="auto">
            <a:xfrm>
              <a:off x="5970" y="3480"/>
              <a:ext cx="1155" cy="450"/>
            </a:xfrm>
            <a:custGeom>
              <a:avLst/>
              <a:gdLst/>
              <a:ahLst/>
              <a:cxnLst>
                <a:cxn ang="0">
                  <a:pos x="0" y="450"/>
                </a:cxn>
                <a:cxn ang="0">
                  <a:pos x="600" y="0"/>
                </a:cxn>
                <a:cxn ang="0">
                  <a:pos x="1155" y="450"/>
                </a:cxn>
              </a:cxnLst>
              <a:rect l="0" t="0" r="r" b="b"/>
              <a:pathLst>
                <a:path w="1155" h="450">
                  <a:moveTo>
                    <a:pt x="0" y="450"/>
                  </a:moveTo>
                  <a:cubicBezTo>
                    <a:pt x="100" y="375"/>
                    <a:pt x="408" y="0"/>
                    <a:pt x="600" y="0"/>
                  </a:cubicBezTo>
                  <a:cubicBezTo>
                    <a:pt x="792" y="0"/>
                    <a:pt x="1040" y="356"/>
                    <a:pt x="1155" y="45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aphicFrame>
        <p:nvGraphicFramePr>
          <p:cNvPr id="45241" name="Object 185"/>
          <p:cNvGraphicFramePr>
            <a:graphicFrameLocks noChangeAspect="1"/>
          </p:cNvGraphicFramePr>
          <p:nvPr/>
        </p:nvGraphicFramePr>
        <p:xfrm>
          <a:off x="6156325" y="5157788"/>
          <a:ext cx="1584325" cy="1187450"/>
        </p:xfrm>
        <a:graphic>
          <a:graphicData uri="http://schemas.openxmlformats.org/presentationml/2006/ole">
            <p:oleObj spid="_x0000_s37892" name="Equation" r:id="rId11" imgW="571320" imgH="431640" progId="">
              <p:embed/>
            </p:oleObj>
          </a:graphicData>
        </a:graphic>
      </p:graphicFrame>
      <p:graphicFrame>
        <p:nvGraphicFramePr>
          <p:cNvPr id="45242" name="Object 186"/>
          <p:cNvGraphicFramePr>
            <a:graphicFrameLocks noChangeAspect="1"/>
          </p:cNvGraphicFramePr>
          <p:nvPr/>
        </p:nvGraphicFramePr>
        <p:xfrm>
          <a:off x="2339975" y="1844675"/>
          <a:ext cx="2087563" cy="1143000"/>
        </p:xfrm>
        <a:graphic>
          <a:graphicData uri="http://schemas.openxmlformats.org/presentationml/2006/ole">
            <p:oleObj spid="_x0000_s37893" name="Equation" r:id="rId12" imgW="711000" imgH="4572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960"/>
                            </p:stCondLst>
                            <p:childTnLst>
                              <p:par>
                                <p:cTn id="11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5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5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5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5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1000"/>
                                        <p:tgtEl>
                                          <p:spTgt spid="45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1000"/>
                                        <p:tgtEl>
                                          <p:spTgt spid="45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1000"/>
                                        <p:tgtEl>
                                          <p:spTgt spid="45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50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450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450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50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50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450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450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450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450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450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450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450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4506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4506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4506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4506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4506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4506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4506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4506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4506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4506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4506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4506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6" dur="1000"/>
                                        <p:tgtEl>
                                          <p:spTgt spid="45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285720" y="857232"/>
            <a:ext cx="8429684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Пакет</a:t>
            </a:r>
            <a:r>
              <a:rPr kumimoji="0" lang="ru-RU" sz="3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документов, регламентирующих разработку</a:t>
            </a:r>
            <a:r>
              <a:rPr lang="ru-RU" sz="36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контрольно-измерительных материалов, имеет следующий состав: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спецификация,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кодификатор элементов содержания,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кодификатор требований к уровню подготовки выпускников,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демонстрационная версия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83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583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583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583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583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>
                <a:solidFill>
                  <a:srgbClr val="FF0000"/>
                </a:solidFill>
              </a:rPr>
              <a:t>Уметь решать системы линейных неравенств с одной переменной.</a:t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Выбор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Краткий ответ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+mj-lt"/>
              </a:rPr>
              <a:t>1</a:t>
            </a:r>
            <a:r>
              <a:rPr lang="ru-RU" dirty="0" smtClean="0"/>
              <a:t>) Решите систему неравенств 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marL="457200" indent="-457200">
              <a:buNone/>
            </a:pPr>
            <a:r>
              <a:rPr lang="ru-RU" dirty="0" smtClean="0">
                <a:latin typeface="+mj-lt"/>
              </a:rPr>
              <a:t>1) </a:t>
            </a:r>
            <a:r>
              <a:rPr lang="ru-RU" dirty="0" err="1" smtClean="0">
                <a:latin typeface="+mj-lt"/>
              </a:rPr>
              <a:t>х</a:t>
            </a:r>
            <a:r>
              <a:rPr lang="ru-RU" dirty="0" smtClean="0">
                <a:latin typeface="+mj-lt"/>
              </a:rPr>
              <a:t> &lt; - 0,5 </a:t>
            </a:r>
          </a:p>
          <a:p>
            <a:pPr marL="457200" indent="-457200">
              <a:buNone/>
            </a:pPr>
            <a:r>
              <a:rPr lang="ru-RU" dirty="0" smtClean="0">
                <a:latin typeface="+mj-lt"/>
              </a:rPr>
              <a:t>2) – 0,5 &lt; </a:t>
            </a:r>
            <a:r>
              <a:rPr lang="en-US" dirty="0" smtClean="0">
                <a:latin typeface="+mj-lt"/>
              </a:rPr>
              <a:t>x</a:t>
            </a:r>
            <a:r>
              <a:rPr lang="ru-RU" dirty="0" smtClean="0">
                <a:latin typeface="+mj-lt"/>
              </a:rPr>
              <a:t> &lt; 2     </a:t>
            </a:r>
          </a:p>
          <a:p>
            <a:pPr marL="457200" indent="-457200">
              <a:buNone/>
            </a:pPr>
            <a:r>
              <a:rPr lang="ru-RU" dirty="0" smtClean="0">
                <a:latin typeface="+mj-lt"/>
              </a:rPr>
              <a:t>3)  </a:t>
            </a:r>
            <a:r>
              <a:rPr lang="en-US" dirty="0" smtClean="0">
                <a:latin typeface="+mj-lt"/>
              </a:rPr>
              <a:t>x</a:t>
            </a:r>
            <a:r>
              <a:rPr lang="ru-RU" dirty="0" smtClean="0">
                <a:latin typeface="+mj-lt"/>
              </a:rPr>
              <a:t> &lt; 2 </a:t>
            </a:r>
          </a:p>
          <a:p>
            <a:pPr marL="457200" indent="-457200">
              <a:buNone/>
            </a:pPr>
            <a:r>
              <a:rPr lang="ru-RU" dirty="0" smtClean="0">
                <a:latin typeface="+mj-lt"/>
              </a:rPr>
              <a:t>4) </a:t>
            </a:r>
            <a:r>
              <a:rPr lang="ru-RU" dirty="0" smtClean="0">
                <a:latin typeface="+mj-lt"/>
              </a:rPr>
              <a:t> система не имеет решений</a:t>
            </a:r>
            <a:endParaRPr lang="ru-RU" dirty="0">
              <a:latin typeface="+mj-lt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457200" indent="-457200">
              <a:buNone/>
            </a:pPr>
            <a:r>
              <a:rPr lang="ru-RU" dirty="0" smtClean="0">
                <a:latin typeface="+mj-lt"/>
              </a:rPr>
              <a:t>1) </a:t>
            </a:r>
            <a:r>
              <a:rPr lang="ru-RU" dirty="0" smtClean="0"/>
              <a:t>Укажите </a:t>
            </a:r>
            <a:r>
              <a:rPr lang="ru-RU" dirty="0" smtClean="0"/>
              <a:t>количество </a:t>
            </a:r>
            <a:r>
              <a:rPr lang="ru-RU" dirty="0" smtClean="0"/>
              <a:t>целых решений системы неравенств</a:t>
            </a:r>
            <a:r>
              <a:rPr lang="ru-RU" dirty="0" smtClean="0"/>
              <a:t>: </a:t>
            </a:r>
          </a:p>
          <a:p>
            <a:r>
              <a:rPr lang="ru-RU" dirty="0" smtClean="0">
                <a:latin typeface="+mj-lt"/>
              </a:rPr>
              <a:t> 2</a:t>
            </a:r>
            <a:r>
              <a:rPr lang="en-US" dirty="0" smtClean="0">
                <a:latin typeface="+mj-lt"/>
              </a:rPr>
              <a:t>x</a:t>
            </a:r>
            <a:r>
              <a:rPr lang="ru-RU" dirty="0" smtClean="0">
                <a:latin typeface="+mj-lt"/>
              </a:rPr>
              <a:t> + 9 &lt; 6</a:t>
            </a:r>
          </a:p>
          <a:p>
            <a:r>
              <a:rPr lang="ru-RU" dirty="0" smtClean="0">
                <a:latin typeface="+mj-lt"/>
              </a:rPr>
              <a:t> 7 – </a:t>
            </a:r>
            <a:r>
              <a:rPr lang="en-US" dirty="0" smtClean="0">
                <a:latin typeface="+mj-lt"/>
              </a:rPr>
              <a:t>x</a:t>
            </a:r>
            <a:r>
              <a:rPr lang="ru-RU" dirty="0" smtClean="0">
                <a:latin typeface="+mj-lt"/>
              </a:rPr>
              <a:t> ≥ 1</a:t>
            </a:r>
          </a:p>
          <a:p>
            <a:pPr>
              <a:buNone/>
            </a:pPr>
            <a:r>
              <a:rPr lang="ru-RU" dirty="0" err="1" smtClean="0"/>
              <a:t>Ответ:_______________</a:t>
            </a:r>
            <a:endParaRPr lang="ru-RU" dirty="0" smtClean="0"/>
          </a:p>
          <a:p>
            <a:pPr>
              <a:buNone/>
            </a:pPr>
            <a:r>
              <a:rPr lang="ru-RU" dirty="0" smtClean="0">
                <a:latin typeface="+mj-lt"/>
              </a:rPr>
              <a:t>2) </a:t>
            </a:r>
            <a:r>
              <a:rPr lang="ru-RU" dirty="0" smtClean="0"/>
              <a:t>Решите систему неравенств:</a:t>
            </a:r>
          </a:p>
          <a:p>
            <a:r>
              <a:rPr lang="ru-RU" dirty="0" smtClean="0">
                <a:latin typeface="+mj-lt"/>
              </a:rPr>
              <a:t> 3 – </a:t>
            </a:r>
            <a:r>
              <a:rPr lang="ru-RU" dirty="0" err="1" smtClean="0">
                <a:latin typeface="+mj-lt"/>
              </a:rPr>
              <a:t>х</a:t>
            </a:r>
            <a:r>
              <a:rPr lang="ru-RU" dirty="0" smtClean="0">
                <a:latin typeface="+mj-lt"/>
              </a:rPr>
              <a:t> ≤ 5</a:t>
            </a:r>
          </a:p>
          <a:p>
            <a:r>
              <a:rPr lang="ru-RU" dirty="0" smtClean="0">
                <a:latin typeface="+mj-lt"/>
              </a:rPr>
              <a:t> 4х </a:t>
            </a:r>
            <a:r>
              <a:rPr lang="ru-RU" dirty="0" smtClean="0">
                <a:latin typeface="+mj-lt"/>
              </a:rPr>
              <a:t>– 2 &lt; 8</a:t>
            </a:r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860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60" y="2928934"/>
            <a:ext cx="1500198" cy="714380"/>
          </a:xfrm>
          <a:prstGeom prst="rect">
            <a:avLst/>
          </a:prstGeom>
          <a:noFill/>
        </p:spPr>
      </p:pic>
      <p:sp>
        <p:nvSpPr>
          <p:cNvPr id="68611" name="AutoShape 3"/>
          <p:cNvSpPr>
            <a:spLocks/>
          </p:cNvSpPr>
          <p:nvPr/>
        </p:nvSpPr>
        <p:spPr bwMode="auto">
          <a:xfrm>
            <a:off x="4929190" y="5500702"/>
            <a:ext cx="69852" cy="928694"/>
          </a:xfrm>
          <a:prstGeom prst="leftBrace">
            <a:avLst>
              <a:gd name="adj1" fmla="val 16667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8612" name="AutoShape 4"/>
          <p:cNvSpPr>
            <a:spLocks/>
          </p:cNvSpPr>
          <p:nvPr/>
        </p:nvSpPr>
        <p:spPr bwMode="auto">
          <a:xfrm>
            <a:off x="4929190" y="3571876"/>
            <a:ext cx="117157" cy="714380"/>
          </a:xfrm>
          <a:prstGeom prst="leftBrace">
            <a:avLst>
              <a:gd name="adj1" fmla="val 25000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ChangeArrowheads="1"/>
          </p:cNvSpPr>
          <p:nvPr/>
        </p:nvSpPr>
        <p:spPr bwMode="auto">
          <a:xfrm rot="10800000" flipV="1">
            <a:off x="785786" y="391693"/>
            <a:ext cx="6786610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Алгоритм решения неравенств второй степени с одной переменной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x</a:t>
            </a:r>
            <a:r>
              <a:rPr kumimoji="0" lang="en-U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+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x+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&gt;0                   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x</a:t>
            </a:r>
            <a:r>
              <a:rPr kumimoji="0" lang="en-U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+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x+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&lt;0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1. Если первый коэффициент отрицательный, то приведите неравенство к виду: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x</a:t>
            </a:r>
            <a:r>
              <a:rPr kumimoji="0" lang="ru-RU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+</a:t>
            </a: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x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+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&gt;0 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2. Рассмотрите функцию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y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=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x</a:t>
            </a:r>
            <a:r>
              <a:rPr kumimoji="0" lang="ru-RU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+</a:t>
            </a: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x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+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 Ветви параболы направлены всегда вверх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4. Найдите нули функции (точки пересечения параболы с осью абсцисс: 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y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=0)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5. Решите  уравнение 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x</a:t>
            </a:r>
            <a:r>
              <a:rPr kumimoji="0" lang="ru-RU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+</a:t>
            </a: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x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+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=0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6. Схематически постройте график функции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y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=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x</a:t>
            </a:r>
            <a:r>
              <a:rPr kumimoji="0" lang="ru-RU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+</a:t>
            </a: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x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+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7. Покажите штриховкой: МЕ -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МЕ или  БО – ЗА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8. Запишите ответ в виде промежутка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>
                <a:solidFill>
                  <a:srgbClr val="FF0000"/>
                </a:solidFill>
              </a:rPr>
              <a:t>Уметь решать квадратные неравенства с одной переменной, опираясь на графические соображения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00174"/>
            <a:ext cx="4040188" cy="785818"/>
          </a:xfrm>
        </p:spPr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Выбор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45025" y="1571613"/>
            <a:ext cx="4041775" cy="942988"/>
          </a:xfrm>
        </p:spPr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Краткий ответ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None/>
            </a:pPr>
            <a:r>
              <a:rPr lang="ru-RU" dirty="0" smtClean="0">
                <a:latin typeface="+mj-lt"/>
              </a:rPr>
              <a:t>1) Решите </a:t>
            </a:r>
            <a:r>
              <a:rPr lang="ru-RU" dirty="0" smtClean="0">
                <a:latin typeface="+mj-lt"/>
              </a:rPr>
              <a:t>неравенство</a:t>
            </a:r>
          </a:p>
          <a:p>
            <a:pPr marL="457200" indent="-457200">
              <a:buNone/>
            </a:pPr>
            <a:r>
              <a:rPr lang="ru-RU" dirty="0" smtClean="0">
                <a:latin typeface="+mj-lt"/>
              </a:rPr>
              <a:t> х</a:t>
            </a:r>
            <a:r>
              <a:rPr lang="ru-RU" baseline="30000" dirty="0" smtClean="0">
                <a:latin typeface="+mj-lt"/>
              </a:rPr>
              <a:t>2</a:t>
            </a:r>
            <a:r>
              <a:rPr lang="ru-RU" dirty="0" smtClean="0">
                <a:latin typeface="+mj-lt"/>
              </a:rPr>
              <a:t> – 11х &lt; 0.</a:t>
            </a:r>
          </a:p>
          <a:p>
            <a:pPr marL="457200" indent="-457200">
              <a:buNone/>
            </a:pPr>
            <a:r>
              <a:rPr lang="ru-RU" dirty="0" smtClean="0">
                <a:latin typeface="+mj-lt"/>
              </a:rPr>
              <a:t>1) (11</a:t>
            </a:r>
            <a:r>
              <a:rPr lang="ru-RU" dirty="0" smtClean="0">
                <a:latin typeface="+mj-lt"/>
              </a:rPr>
              <a:t>;</a:t>
            </a:r>
            <a:r>
              <a:rPr lang="ru-RU" baseline="-25000" dirty="0" smtClean="0">
                <a:latin typeface="+mj-lt"/>
              </a:rPr>
              <a:t> </a:t>
            </a:r>
            <a:r>
              <a:rPr lang="ru-RU" dirty="0" smtClean="0">
                <a:latin typeface="+mj-lt"/>
              </a:rPr>
              <a:t>+∞) ; 2) (0;11); </a:t>
            </a:r>
            <a:endParaRPr lang="ru-RU" dirty="0" smtClean="0">
              <a:latin typeface="+mj-lt"/>
            </a:endParaRPr>
          </a:p>
          <a:p>
            <a:pPr marL="457200" indent="-457200">
              <a:buNone/>
            </a:pPr>
            <a:r>
              <a:rPr lang="ru-RU" dirty="0" smtClean="0">
                <a:latin typeface="+mj-lt"/>
              </a:rPr>
              <a:t>3</a:t>
            </a:r>
            <a:r>
              <a:rPr lang="ru-RU" dirty="0" smtClean="0">
                <a:latin typeface="+mj-lt"/>
              </a:rPr>
              <a:t>)(0; +∞); </a:t>
            </a:r>
            <a:r>
              <a:rPr lang="ru-RU" dirty="0" smtClean="0">
                <a:latin typeface="+mj-lt"/>
              </a:rPr>
              <a:t>4) (-∞;0) (11;+∞)</a:t>
            </a:r>
          </a:p>
          <a:p>
            <a:pPr marL="457200" indent="-457200">
              <a:buNone/>
            </a:pPr>
            <a:endParaRPr lang="ru-RU" dirty="0" smtClean="0">
              <a:latin typeface="+mj-lt"/>
            </a:endParaRPr>
          </a:p>
          <a:p>
            <a:pPr>
              <a:buNone/>
            </a:pPr>
            <a:r>
              <a:rPr lang="ru-RU" dirty="0" smtClean="0">
                <a:latin typeface="+mj-lt"/>
              </a:rPr>
              <a:t>2</a:t>
            </a:r>
            <a:r>
              <a:rPr lang="ru-RU" dirty="0" smtClean="0">
                <a:latin typeface="+mj-lt"/>
              </a:rPr>
              <a:t>) Решите неравенство: </a:t>
            </a:r>
          </a:p>
          <a:p>
            <a:pPr>
              <a:buNone/>
            </a:pPr>
            <a:r>
              <a:rPr lang="ru-RU" dirty="0" smtClean="0">
                <a:latin typeface="+mj-lt"/>
              </a:rPr>
              <a:t>х</a:t>
            </a:r>
            <a:r>
              <a:rPr lang="ru-RU" baseline="30000" dirty="0" smtClean="0">
                <a:latin typeface="+mj-lt"/>
              </a:rPr>
              <a:t>2</a:t>
            </a:r>
            <a:r>
              <a:rPr lang="ru-RU" dirty="0" smtClean="0">
                <a:latin typeface="+mj-lt"/>
              </a:rPr>
              <a:t> – 36 ≤ 0.</a:t>
            </a:r>
          </a:p>
          <a:p>
            <a:pPr>
              <a:buNone/>
            </a:pPr>
            <a:r>
              <a:rPr lang="ru-RU" dirty="0" smtClean="0">
                <a:latin typeface="+mj-lt"/>
              </a:rPr>
              <a:t>В ответе укажите количество целочисленных решений.</a:t>
            </a:r>
          </a:p>
          <a:p>
            <a:pPr>
              <a:buNone/>
            </a:pPr>
            <a:r>
              <a:rPr lang="ru-RU" dirty="0" smtClean="0">
                <a:latin typeface="+mj-lt"/>
              </a:rPr>
              <a:t>1) 11               2) 13</a:t>
            </a:r>
          </a:p>
          <a:p>
            <a:pPr>
              <a:buNone/>
            </a:pPr>
            <a:r>
              <a:rPr lang="ru-RU" dirty="0" smtClean="0">
                <a:latin typeface="+mj-lt"/>
              </a:rPr>
              <a:t>3) 12              </a:t>
            </a:r>
            <a:r>
              <a:rPr lang="ru-RU" dirty="0" smtClean="0">
                <a:latin typeface="+mj-lt"/>
              </a:rPr>
              <a:t> 4</a:t>
            </a:r>
            <a:r>
              <a:rPr lang="ru-RU" dirty="0" smtClean="0">
                <a:latin typeface="+mj-lt"/>
              </a:rPr>
              <a:t>) 15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457200" indent="-457200">
              <a:buNone/>
            </a:pPr>
            <a:r>
              <a:rPr lang="ru-RU" dirty="0" smtClean="0">
                <a:latin typeface="+mj-lt"/>
              </a:rPr>
              <a:t>1)Решите </a:t>
            </a:r>
            <a:r>
              <a:rPr lang="ru-RU" dirty="0" smtClean="0">
                <a:latin typeface="+mj-lt"/>
              </a:rPr>
              <a:t>неравенство </a:t>
            </a:r>
          </a:p>
          <a:p>
            <a:pPr marL="457200" indent="-457200">
              <a:buNone/>
            </a:pPr>
            <a:r>
              <a:rPr lang="ru-RU" dirty="0" err="1" smtClean="0">
                <a:latin typeface="+mj-lt"/>
              </a:rPr>
              <a:t>х</a:t>
            </a:r>
            <a:r>
              <a:rPr lang="ru-RU" dirty="0" smtClean="0">
                <a:latin typeface="+mj-lt"/>
              </a:rPr>
              <a:t> </a:t>
            </a:r>
            <a:r>
              <a:rPr lang="ru-RU" baseline="30000" dirty="0" smtClean="0">
                <a:latin typeface="+mj-lt"/>
              </a:rPr>
              <a:t>2</a:t>
            </a:r>
            <a:r>
              <a:rPr lang="ru-RU" dirty="0" smtClean="0">
                <a:latin typeface="+mj-lt"/>
              </a:rPr>
              <a:t> + </a:t>
            </a:r>
            <a:r>
              <a:rPr lang="ru-RU" dirty="0" err="1" smtClean="0">
                <a:latin typeface="+mj-lt"/>
              </a:rPr>
              <a:t>х</a:t>
            </a:r>
            <a:r>
              <a:rPr lang="ru-RU" dirty="0" smtClean="0">
                <a:latin typeface="+mj-lt"/>
              </a:rPr>
              <a:t> – 2  0.</a:t>
            </a:r>
          </a:p>
          <a:p>
            <a:pPr>
              <a:buNone/>
            </a:pPr>
            <a:r>
              <a:rPr lang="ru-RU" dirty="0" err="1" smtClean="0">
                <a:latin typeface="+mj-lt"/>
              </a:rPr>
              <a:t>Ответ:__________________</a:t>
            </a:r>
            <a:endParaRPr lang="ru-RU" dirty="0" smtClean="0">
              <a:latin typeface="+mj-lt"/>
            </a:endParaRPr>
          </a:p>
          <a:p>
            <a:pPr>
              <a:buNone/>
            </a:pPr>
            <a:r>
              <a:rPr lang="ru-RU" dirty="0" smtClean="0">
                <a:latin typeface="+mj-lt"/>
              </a:rPr>
              <a:t>2)На рисунке изображён график, используя график решите неравенство:</a:t>
            </a:r>
          </a:p>
          <a:p>
            <a:pPr>
              <a:buNone/>
            </a:pPr>
            <a:r>
              <a:rPr lang="ru-RU" dirty="0" smtClean="0">
                <a:latin typeface="+mj-lt"/>
              </a:rPr>
              <a:t>х</a:t>
            </a:r>
            <a:r>
              <a:rPr lang="ru-RU" baseline="30000" dirty="0" smtClean="0">
                <a:latin typeface="+mj-lt"/>
              </a:rPr>
              <a:t>2</a:t>
            </a:r>
            <a:r>
              <a:rPr lang="ru-RU" dirty="0" smtClean="0">
                <a:latin typeface="+mj-lt"/>
              </a:rPr>
              <a:t>+х-12</a:t>
            </a:r>
            <a:r>
              <a:rPr lang="en-US" dirty="0" smtClean="0">
                <a:solidFill>
                  <a:srgbClr val="990000"/>
                </a:solidFill>
                <a:latin typeface="+mj-lt"/>
                <a:cs typeface="Arial" charset="0"/>
              </a:rPr>
              <a:t>&lt;0</a:t>
            </a:r>
            <a:endParaRPr lang="ru-RU" dirty="0">
              <a:latin typeface="+mj-lt"/>
            </a:endParaRPr>
          </a:p>
        </p:txBody>
      </p:sp>
      <p:pic>
        <p:nvPicPr>
          <p:cNvPr id="7" name="Picture 12" descr="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7884" y="5220480"/>
            <a:ext cx="2357454" cy="1637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52400"/>
            <a:ext cx="8229600" cy="64008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ru-RU" sz="2000" dirty="0" smtClean="0">
                <a:solidFill>
                  <a:srgbClr val="990000"/>
                </a:solidFill>
                <a:latin typeface="+mj-lt"/>
                <a:cs typeface="Arial" charset="0"/>
              </a:rPr>
              <a:t>             </a:t>
            </a:r>
            <a:r>
              <a:rPr lang="ru-RU" sz="2000" dirty="0" smtClean="0">
                <a:latin typeface="+mj-lt"/>
                <a:cs typeface="Arial" charset="0"/>
              </a:rPr>
              <a:t>  </a:t>
            </a:r>
            <a:r>
              <a:rPr lang="ru-RU" sz="2000" dirty="0">
                <a:latin typeface="+mj-lt"/>
              </a:rPr>
              <a:t>х</a:t>
            </a:r>
            <a:r>
              <a:rPr lang="ru-RU" sz="2000" baseline="30000" dirty="0">
                <a:latin typeface="+mj-lt"/>
              </a:rPr>
              <a:t>2</a:t>
            </a:r>
            <a:r>
              <a:rPr lang="ru-RU" sz="2000" dirty="0">
                <a:latin typeface="+mj-lt"/>
              </a:rPr>
              <a:t>+х-12</a:t>
            </a:r>
            <a:r>
              <a:rPr lang="en-US" sz="2000" dirty="0">
                <a:solidFill>
                  <a:srgbClr val="990000"/>
                </a:solidFill>
                <a:latin typeface="+mj-lt"/>
                <a:cs typeface="Arial" charset="0"/>
              </a:rPr>
              <a:t>&lt;0</a:t>
            </a:r>
            <a:r>
              <a:rPr lang="ru-RU" sz="2000" dirty="0">
                <a:solidFill>
                  <a:srgbClr val="990000"/>
                </a:solidFill>
                <a:latin typeface="+mj-lt"/>
                <a:cs typeface="Arial" charset="0"/>
              </a:rPr>
              <a:t>                              </a:t>
            </a:r>
            <a:r>
              <a:rPr lang="ru-RU" sz="2000" dirty="0" smtClean="0">
                <a:solidFill>
                  <a:srgbClr val="990000"/>
                </a:solidFill>
                <a:latin typeface="+mj-lt"/>
                <a:cs typeface="Arial" charset="0"/>
              </a:rPr>
              <a:t>                             </a:t>
            </a:r>
            <a:r>
              <a:rPr lang="ru-RU" sz="2000" dirty="0" smtClean="0">
                <a:latin typeface="+mj-lt"/>
                <a:cs typeface="Arial" charset="0"/>
              </a:rPr>
              <a:t>   </a:t>
            </a:r>
            <a:r>
              <a:rPr lang="ru-RU" sz="2000" dirty="0">
                <a:latin typeface="+mj-lt"/>
                <a:cs typeface="Arial" charset="0"/>
              </a:rPr>
              <a:t>х</a:t>
            </a:r>
            <a:r>
              <a:rPr lang="ru-RU" sz="2000" baseline="30000" dirty="0">
                <a:latin typeface="+mj-lt"/>
                <a:cs typeface="Arial" charset="0"/>
              </a:rPr>
              <a:t>2</a:t>
            </a:r>
            <a:r>
              <a:rPr lang="ru-RU" sz="2000" dirty="0">
                <a:latin typeface="+mj-lt"/>
                <a:cs typeface="Arial" charset="0"/>
              </a:rPr>
              <a:t>+6х+9</a:t>
            </a:r>
            <a:r>
              <a:rPr lang="en-US" sz="2000" dirty="0">
                <a:latin typeface="+mj-lt"/>
                <a:cs typeface="Arial" charset="0"/>
              </a:rPr>
              <a:t>&gt;0</a:t>
            </a:r>
          </a:p>
          <a:p>
            <a:pPr>
              <a:buFontTx/>
              <a:buNone/>
            </a:pPr>
            <a:endParaRPr lang="ru-RU" sz="2000" dirty="0">
              <a:latin typeface="+mj-lt"/>
              <a:cs typeface="Arial" charset="0"/>
            </a:endParaRPr>
          </a:p>
          <a:p>
            <a:pPr>
              <a:buFontTx/>
              <a:buNone/>
            </a:pPr>
            <a:endParaRPr lang="ru-RU" sz="2000" dirty="0">
              <a:latin typeface="+mj-lt"/>
              <a:cs typeface="Arial" charset="0"/>
            </a:endParaRPr>
          </a:p>
          <a:p>
            <a:pPr>
              <a:buFontTx/>
              <a:buNone/>
            </a:pPr>
            <a:endParaRPr lang="ru-RU" sz="2000" dirty="0">
              <a:latin typeface="+mj-lt"/>
              <a:cs typeface="Arial" charset="0"/>
            </a:endParaRPr>
          </a:p>
          <a:p>
            <a:pPr>
              <a:buFontTx/>
              <a:buNone/>
            </a:pPr>
            <a:endParaRPr lang="ru-RU" sz="2000" dirty="0">
              <a:latin typeface="+mj-lt"/>
              <a:cs typeface="Arial" charset="0"/>
            </a:endParaRPr>
          </a:p>
          <a:p>
            <a:pPr>
              <a:buFontTx/>
              <a:buNone/>
            </a:pPr>
            <a:endParaRPr lang="ru-RU" sz="2000" dirty="0">
              <a:latin typeface="+mj-lt"/>
              <a:cs typeface="Arial" charset="0"/>
            </a:endParaRPr>
          </a:p>
          <a:p>
            <a:pPr>
              <a:buFontTx/>
              <a:buNone/>
            </a:pPr>
            <a:endParaRPr lang="ru-RU" sz="2000" dirty="0">
              <a:latin typeface="+mj-lt"/>
              <a:cs typeface="Arial" charset="0"/>
            </a:endParaRPr>
          </a:p>
          <a:p>
            <a:pPr>
              <a:buFontTx/>
              <a:buNone/>
            </a:pPr>
            <a:r>
              <a:rPr lang="ru-RU" sz="2000" dirty="0" err="1">
                <a:latin typeface="+mj-lt"/>
                <a:cs typeface="Arial" charset="0"/>
              </a:rPr>
              <a:t>х</a:t>
            </a:r>
            <a:r>
              <a:rPr lang="ru-RU" sz="2000" dirty="0">
                <a:latin typeface="+mj-lt"/>
                <a:cs typeface="Arial" charset="0"/>
              </a:rPr>
              <a:t> Є (-4;3)                                                         </a:t>
            </a:r>
            <a:r>
              <a:rPr lang="ru-RU" sz="2000" dirty="0" err="1">
                <a:latin typeface="+mj-lt"/>
                <a:cs typeface="Arial" charset="0"/>
              </a:rPr>
              <a:t>х</a:t>
            </a:r>
            <a:r>
              <a:rPr lang="ru-RU" sz="2000" dirty="0">
                <a:latin typeface="+mj-lt"/>
                <a:cs typeface="Arial" charset="0"/>
              </a:rPr>
              <a:t> Є (-∞;-3)</a:t>
            </a:r>
            <a:r>
              <a:rPr lang="en-US" sz="2000" dirty="0">
                <a:latin typeface="+mj-lt"/>
                <a:cs typeface="Arial" charset="0"/>
              </a:rPr>
              <a:t>U</a:t>
            </a:r>
            <a:r>
              <a:rPr lang="ru-RU" sz="2000" dirty="0">
                <a:latin typeface="+mj-lt"/>
                <a:cs typeface="Arial" charset="0"/>
              </a:rPr>
              <a:t>(-3;+∞)</a:t>
            </a:r>
          </a:p>
          <a:p>
            <a:pPr>
              <a:buFontTx/>
              <a:buNone/>
            </a:pPr>
            <a:endParaRPr lang="ru-RU" sz="2000" dirty="0">
              <a:latin typeface="+mj-lt"/>
              <a:cs typeface="Arial" charset="0"/>
            </a:endParaRPr>
          </a:p>
          <a:p>
            <a:pPr>
              <a:buFontTx/>
              <a:buNone/>
            </a:pPr>
            <a:r>
              <a:rPr lang="ru-RU" sz="2000" dirty="0" smtClean="0">
                <a:solidFill>
                  <a:srgbClr val="990000"/>
                </a:solidFill>
                <a:latin typeface="+mj-lt"/>
                <a:cs typeface="Arial" charset="0"/>
              </a:rPr>
              <a:t>              </a:t>
            </a:r>
            <a:r>
              <a:rPr lang="ru-RU" sz="2000" dirty="0" smtClean="0">
                <a:latin typeface="+mj-lt"/>
                <a:cs typeface="Arial" charset="0"/>
              </a:rPr>
              <a:t> </a:t>
            </a:r>
            <a:r>
              <a:rPr lang="ru-RU" sz="2000" dirty="0">
                <a:latin typeface="+mj-lt"/>
                <a:cs typeface="Arial" charset="0"/>
              </a:rPr>
              <a:t>2х</a:t>
            </a:r>
            <a:r>
              <a:rPr lang="ru-RU" sz="2000" baseline="30000" dirty="0">
                <a:latin typeface="+mj-lt"/>
                <a:cs typeface="Arial" charset="0"/>
              </a:rPr>
              <a:t>2</a:t>
            </a:r>
            <a:r>
              <a:rPr lang="ru-RU" sz="2000" dirty="0">
                <a:latin typeface="+mj-lt"/>
                <a:cs typeface="Arial" charset="0"/>
              </a:rPr>
              <a:t>-7х+5</a:t>
            </a:r>
            <a:r>
              <a:rPr lang="en-US" sz="2000" dirty="0">
                <a:latin typeface="+mj-lt"/>
                <a:cs typeface="Arial" charset="0"/>
              </a:rPr>
              <a:t>&gt;0</a:t>
            </a:r>
            <a:r>
              <a:rPr lang="ru-RU" sz="2000" dirty="0">
                <a:latin typeface="+mj-lt"/>
                <a:cs typeface="Arial" charset="0"/>
              </a:rPr>
              <a:t>                           </a:t>
            </a:r>
            <a:r>
              <a:rPr lang="ru-RU" sz="2000" dirty="0" smtClean="0">
                <a:latin typeface="+mj-lt"/>
                <a:cs typeface="Arial" charset="0"/>
              </a:rPr>
              <a:t>                            </a:t>
            </a:r>
            <a:r>
              <a:rPr lang="ru-RU" sz="2000" dirty="0">
                <a:latin typeface="+mj-lt"/>
                <a:cs typeface="Arial" charset="0"/>
              </a:rPr>
              <a:t>4х</a:t>
            </a:r>
            <a:r>
              <a:rPr lang="ru-RU" sz="2000" baseline="30000" dirty="0">
                <a:latin typeface="+mj-lt"/>
                <a:cs typeface="Arial" charset="0"/>
              </a:rPr>
              <a:t>2</a:t>
            </a:r>
            <a:r>
              <a:rPr lang="ru-RU" sz="2000" dirty="0">
                <a:latin typeface="+mj-lt"/>
                <a:cs typeface="Arial" charset="0"/>
              </a:rPr>
              <a:t>-4х+1</a:t>
            </a:r>
            <a:r>
              <a:rPr lang="en-US" sz="2000" dirty="0">
                <a:latin typeface="+mj-lt"/>
                <a:cs typeface="Arial" charset="0"/>
              </a:rPr>
              <a:t>&lt;0</a:t>
            </a:r>
          </a:p>
          <a:p>
            <a:pPr>
              <a:buFontTx/>
              <a:buNone/>
            </a:pPr>
            <a:endParaRPr lang="ru-RU" sz="2000" dirty="0">
              <a:latin typeface="+mj-lt"/>
              <a:cs typeface="Arial" charset="0"/>
            </a:endParaRPr>
          </a:p>
          <a:p>
            <a:pPr>
              <a:buFontTx/>
              <a:buNone/>
            </a:pPr>
            <a:endParaRPr lang="ru-RU" sz="2000" dirty="0">
              <a:cs typeface="Arial" charset="0"/>
            </a:endParaRPr>
          </a:p>
          <a:p>
            <a:pPr>
              <a:buFontTx/>
              <a:buNone/>
            </a:pPr>
            <a:endParaRPr lang="ru-RU" sz="2000" dirty="0">
              <a:cs typeface="Arial" charset="0"/>
            </a:endParaRPr>
          </a:p>
          <a:p>
            <a:pPr>
              <a:buFontTx/>
              <a:buNone/>
            </a:pPr>
            <a:endParaRPr lang="ru-RU" sz="2000" dirty="0">
              <a:cs typeface="Arial" charset="0"/>
            </a:endParaRPr>
          </a:p>
          <a:p>
            <a:pPr>
              <a:buFontTx/>
              <a:buNone/>
            </a:pPr>
            <a:endParaRPr lang="ru-RU" sz="2000" dirty="0">
              <a:cs typeface="Arial" charset="0"/>
            </a:endParaRPr>
          </a:p>
          <a:p>
            <a:pPr>
              <a:buFontTx/>
              <a:buNone/>
            </a:pPr>
            <a:endParaRPr lang="ru-RU" sz="2000" dirty="0">
              <a:cs typeface="Arial" charset="0"/>
            </a:endParaRPr>
          </a:p>
          <a:p>
            <a:pPr>
              <a:buFontTx/>
              <a:buNone/>
            </a:pPr>
            <a:r>
              <a:rPr lang="ru-RU" sz="2000" dirty="0" err="1">
                <a:latin typeface="+mj-lt"/>
                <a:cs typeface="Arial" charset="0"/>
              </a:rPr>
              <a:t>хЄ</a:t>
            </a:r>
            <a:r>
              <a:rPr lang="ru-RU" sz="2000" dirty="0">
                <a:latin typeface="+mj-lt"/>
                <a:cs typeface="Arial" charset="0"/>
              </a:rPr>
              <a:t>(-∞;1)</a:t>
            </a:r>
            <a:r>
              <a:rPr lang="en-US" sz="2000" dirty="0">
                <a:latin typeface="+mj-lt"/>
                <a:cs typeface="Arial" charset="0"/>
              </a:rPr>
              <a:t>U</a:t>
            </a:r>
            <a:r>
              <a:rPr lang="ru-RU" sz="2000" dirty="0">
                <a:latin typeface="+mj-lt"/>
                <a:cs typeface="Arial" charset="0"/>
              </a:rPr>
              <a:t>(2,5;+∞)                                            нет решений</a:t>
            </a:r>
          </a:p>
          <a:p>
            <a:pPr>
              <a:buFontTx/>
              <a:buNone/>
            </a:pPr>
            <a:endParaRPr lang="ru-RU" sz="2000" dirty="0">
              <a:cs typeface="Arial" charset="0"/>
            </a:endParaRPr>
          </a:p>
          <a:p>
            <a:pPr>
              <a:buFontTx/>
              <a:buNone/>
            </a:pPr>
            <a:endParaRPr lang="ru-RU" sz="2000" dirty="0">
              <a:cs typeface="Arial" charset="0"/>
            </a:endParaRPr>
          </a:p>
          <a:p>
            <a:pPr>
              <a:buFontTx/>
              <a:buNone/>
            </a:pPr>
            <a:endParaRPr lang="ru-RU" sz="2000" dirty="0">
              <a:cs typeface="Arial" charset="0"/>
            </a:endParaRPr>
          </a:p>
          <a:p>
            <a:pPr>
              <a:buFontTx/>
              <a:buNone/>
            </a:pPr>
            <a:endParaRPr lang="ru-RU" sz="2000" dirty="0">
              <a:cs typeface="Arial" charset="0"/>
            </a:endParaRPr>
          </a:p>
          <a:p>
            <a:pPr>
              <a:buFontTx/>
              <a:buNone/>
            </a:pPr>
            <a:endParaRPr lang="ru-RU" sz="2000" dirty="0">
              <a:cs typeface="Arial" charset="0"/>
            </a:endParaRPr>
          </a:p>
          <a:p>
            <a:pPr>
              <a:buFontTx/>
              <a:buNone/>
            </a:pPr>
            <a:endParaRPr lang="ru-RU" sz="2000" dirty="0">
              <a:cs typeface="Arial" charset="0"/>
            </a:endParaRPr>
          </a:p>
          <a:p>
            <a:pPr>
              <a:buFontTx/>
              <a:buNone/>
            </a:pPr>
            <a:endParaRPr lang="en-US" sz="2000" dirty="0">
              <a:cs typeface="Arial" charset="0"/>
            </a:endParaRPr>
          </a:p>
        </p:txBody>
      </p:sp>
      <p:pic>
        <p:nvPicPr>
          <p:cNvPr id="145416" name="Picture 8" descr="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810000"/>
            <a:ext cx="3886200" cy="2133600"/>
          </a:xfrm>
          <a:prstGeom prst="rect">
            <a:avLst/>
          </a:prstGeom>
          <a:noFill/>
        </p:spPr>
      </p:pic>
      <p:pic>
        <p:nvPicPr>
          <p:cNvPr id="145417" name="Picture 9" descr="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533400"/>
            <a:ext cx="2743200" cy="2209800"/>
          </a:xfrm>
          <a:prstGeom prst="rect">
            <a:avLst/>
          </a:prstGeom>
          <a:noFill/>
        </p:spPr>
      </p:pic>
      <p:pic>
        <p:nvPicPr>
          <p:cNvPr id="145419" name="Picture 11" descr="15"/>
          <p:cNvPicPr>
            <a:picLocks noChangeAspect="1" noChangeArrowheads="1"/>
          </p:cNvPicPr>
          <p:nvPr/>
        </p:nvPicPr>
        <p:blipFill>
          <a:blip r:embed="rId4" cstate="print"/>
          <a:srcRect l="36182" b="23372"/>
          <a:stretch>
            <a:fillRect/>
          </a:stretch>
        </p:blipFill>
        <p:spPr bwMode="auto">
          <a:xfrm>
            <a:off x="5181600" y="3810000"/>
            <a:ext cx="2667000" cy="2101850"/>
          </a:xfrm>
          <a:prstGeom prst="rect">
            <a:avLst/>
          </a:prstGeom>
          <a:noFill/>
        </p:spPr>
      </p:pic>
      <p:pic>
        <p:nvPicPr>
          <p:cNvPr id="145420" name="Picture 12" descr="1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533400"/>
            <a:ext cx="3124200" cy="21701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 rot="10800000" flipV="1">
            <a:off x="0" y="-27547"/>
            <a:ext cx="9144000" cy="6140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Алгоритм выполнения метода интервалов  при решении квадратного неравенства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1. Разложить на множители квадратный трехчлен, используя формулу:</a:t>
            </a:r>
            <a:r>
              <a:rPr lang="ru-RU" sz="24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ах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+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х+с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= а(х-х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)(х-х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),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где х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,х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 корни квадратного уравнения ах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+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х+с=0.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2. Отметить на числовой прямой корни х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и х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 Определить знак выражения а(х-х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)(х-х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 на каждом из получившихся промежутков, начиная с КРАЙНЕГО ПРАВОГО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4. Записать ответ, выбрав промежутки с соответствующим знаку неравенства знаком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(если знак неравенства &lt;,то выбираем промежутки со знаком «-»,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если знак неравенства &gt;, то выбираем промежутки со знаком «+»).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428604"/>
            <a:ext cx="800105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Решение неравенств методом интервалов </a:t>
            </a:r>
            <a:endParaRPr lang="ru-RU" sz="3200" b="1" dirty="0" smtClean="0">
              <a:solidFill>
                <a:srgbClr val="FF0000"/>
              </a:solidFill>
            </a:endParaRPr>
          </a:p>
          <a:p>
            <a:pPr algn="ctr"/>
            <a:endParaRPr lang="ru-RU" sz="3200" b="1" dirty="0" smtClean="0">
              <a:solidFill>
                <a:srgbClr val="FF0000"/>
              </a:solidFill>
            </a:endParaRPr>
          </a:p>
          <a:p>
            <a:r>
              <a:rPr lang="ru-RU" sz="2000" dirty="0" smtClean="0">
                <a:latin typeface="+mj-lt"/>
              </a:rPr>
              <a:t>1. Приравнять каждый множитель к нулю(найти нули функции)</a:t>
            </a:r>
          </a:p>
          <a:p>
            <a:endParaRPr lang="ru-RU" sz="2000" dirty="0" smtClean="0">
              <a:latin typeface="+mj-lt"/>
            </a:endParaRPr>
          </a:p>
          <a:p>
            <a:r>
              <a:rPr lang="ru-RU" sz="2000" dirty="0" smtClean="0">
                <a:latin typeface="+mj-lt"/>
              </a:rPr>
              <a:t>2. Найти корень каждого множителя и нанести все корни на числовую ось.</a:t>
            </a:r>
          </a:p>
          <a:p>
            <a:endParaRPr lang="ru-RU" sz="2000" dirty="0" smtClean="0">
              <a:latin typeface="+mj-lt"/>
            </a:endParaRPr>
          </a:p>
          <a:p>
            <a:r>
              <a:rPr lang="ru-RU" sz="2000" dirty="0" smtClean="0">
                <a:latin typeface="+mj-lt"/>
              </a:rPr>
              <a:t>3. Определить знак неравенства справа от большего корня.</a:t>
            </a:r>
          </a:p>
          <a:p>
            <a:endParaRPr lang="ru-RU" sz="2000" dirty="0" smtClean="0">
              <a:latin typeface="+mj-lt"/>
            </a:endParaRPr>
          </a:p>
          <a:p>
            <a:r>
              <a:rPr lang="ru-RU" sz="2000" dirty="0" smtClean="0">
                <a:latin typeface="+mj-lt"/>
              </a:rPr>
              <a:t>4. Расставить знаки на интервалах, начиная от крайнего правого.</a:t>
            </a:r>
          </a:p>
          <a:p>
            <a:endParaRPr lang="ru-RU" sz="2000" dirty="0" smtClean="0">
              <a:latin typeface="+mj-lt"/>
            </a:endParaRPr>
          </a:p>
          <a:p>
            <a:r>
              <a:rPr lang="ru-RU" sz="2000" dirty="0" smtClean="0">
                <a:latin typeface="+mj-lt"/>
              </a:rPr>
              <a:t>5. Проставить знаки в остальных интервалах, чередуя плюс и минус.</a:t>
            </a:r>
          </a:p>
          <a:p>
            <a:endParaRPr lang="ru-RU" sz="2000" dirty="0" smtClean="0">
              <a:latin typeface="+mj-lt"/>
            </a:endParaRPr>
          </a:p>
          <a:p>
            <a:r>
              <a:rPr lang="ru-RU" sz="2000" dirty="0" smtClean="0">
                <a:latin typeface="+mj-lt"/>
              </a:rPr>
              <a:t>6. Выписать ответы неравенства в виде интервалов.</a:t>
            </a:r>
            <a:endParaRPr lang="ru-RU" sz="2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 smtClean="0">
                <a:solidFill>
                  <a:srgbClr val="FF0000"/>
                </a:solidFill>
              </a:rPr>
              <a:t>Уметь решать квадратные неравенства с одной переменной </a:t>
            </a:r>
            <a:br>
              <a:rPr lang="ru-RU" sz="3100" dirty="0" smtClean="0">
                <a:solidFill>
                  <a:srgbClr val="FF0000"/>
                </a:solidFill>
              </a:rPr>
            </a:br>
            <a:r>
              <a:rPr lang="ru-RU" sz="3100" dirty="0" smtClean="0">
                <a:solidFill>
                  <a:srgbClr val="FF0000"/>
                </a:solidFill>
              </a:rPr>
              <a:t>алгебраическим способом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00174"/>
            <a:ext cx="4040188" cy="857256"/>
          </a:xfrm>
        </p:spPr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Выбор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45025" y="1428737"/>
            <a:ext cx="4041775" cy="928694"/>
          </a:xfrm>
        </p:spPr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Краткий ответ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+mj-lt"/>
              </a:rPr>
              <a:t>1)Решите неравенство методом интервалов</a:t>
            </a:r>
          </a:p>
          <a:p>
            <a:pPr>
              <a:buNone/>
            </a:pPr>
            <a:r>
              <a:rPr lang="ru-RU" dirty="0" smtClean="0">
                <a:latin typeface="+mj-lt"/>
              </a:rPr>
              <a:t> (х-3)(х+4)&gt;0. Выберите верный ответ.</a:t>
            </a:r>
          </a:p>
          <a:p>
            <a:pPr>
              <a:buNone/>
            </a:pPr>
            <a:r>
              <a:rPr lang="ru-RU" dirty="0" smtClean="0">
                <a:latin typeface="+mj-lt"/>
              </a:rPr>
              <a:t>1) (-∞;-4)(3;+∞);  </a:t>
            </a:r>
          </a:p>
          <a:p>
            <a:pPr>
              <a:buNone/>
            </a:pPr>
            <a:r>
              <a:rPr lang="ru-RU" dirty="0" smtClean="0">
                <a:latin typeface="+mj-lt"/>
              </a:rPr>
              <a:t>2) (-∞;-4);   3)(-4;3);  4) (3;+∞).</a:t>
            </a:r>
          </a:p>
          <a:p>
            <a:pPr>
              <a:buNone/>
            </a:pPr>
            <a:r>
              <a:rPr lang="ru-RU" dirty="0" smtClean="0">
                <a:latin typeface="+mj-lt"/>
              </a:rPr>
              <a:t>2) Решите неравенство методом интервалов: х</a:t>
            </a:r>
            <a:r>
              <a:rPr lang="ru-RU" baseline="30000" dirty="0" smtClean="0">
                <a:latin typeface="+mj-lt"/>
              </a:rPr>
              <a:t>2</a:t>
            </a:r>
            <a:r>
              <a:rPr lang="ru-RU" dirty="0" smtClean="0">
                <a:latin typeface="+mj-lt"/>
              </a:rPr>
              <a:t>+2х-3</a:t>
            </a:r>
            <a:r>
              <a:rPr lang="en-US" dirty="0" smtClean="0">
                <a:latin typeface="+mj-lt"/>
              </a:rPr>
              <a:t>&gt;0</a:t>
            </a:r>
            <a:endParaRPr lang="ru-RU" dirty="0">
              <a:latin typeface="+mj-lt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+mj-lt"/>
              </a:rPr>
              <a:t>1) Решите неравенство:</a:t>
            </a:r>
          </a:p>
          <a:p>
            <a:pPr>
              <a:buNone/>
            </a:pPr>
            <a:r>
              <a:rPr lang="ru-RU" dirty="0" smtClean="0">
                <a:latin typeface="+mj-lt"/>
              </a:rPr>
              <a:t>а) (х-6)(х+9) &lt; 0;</a:t>
            </a:r>
          </a:p>
          <a:p>
            <a:pPr>
              <a:buNone/>
            </a:pPr>
            <a:r>
              <a:rPr lang="ru-RU" dirty="0" smtClean="0">
                <a:latin typeface="+mj-lt"/>
              </a:rPr>
              <a:t>б) (9-х)(х-3) ≤ 0;</a:t>
            </a:r>
          </a:p>
          <a:p>
            <a:pPr>
              <a:buNone/>
            </a:pPr>
            <a:r>
              <a:rPr lang="ru-RU" dirty="0" smtClean="0">
                <a:latin typeface="+mj-lt"/>
              </a:rPr>
              <a:t>в) (х+5)(2х-4)  ≥ 0.</a:t>
            </a:r>
          </a:p>
          <a:p>
            <a:pPr>
              <a:buNone/>
            </a:pPr>
            <a:r>
              <a:rPr lang="ru-RU" dirty="0" smtClean="0">
                <a:latin typeface="+mj-lt"/>
              </a:rPr>
              <a:t>2) Укажите неравенство,</a:t>
            </a:r>
          </a:p>
          <a:p>
            <a:pPr>
              <a:buNone/>
            </a:pPr>
            <a:r>
              <a:rPr lang="ru-RU" dirty="0" smtClean="0">
                <a:latin typeface="+mj-lt"/>
              </a:rPr>
              <a:t>решением которого</a:t>
            </a:r>
          </a:p>
          <a:p>
            <a:pPr>
              <a:buNone/>
            </a:pPr>
            <a:r>
              <a:rPr lang="ru-RU" dirty="0" smtClean="0">
                <a:latin typeface="+mj-lt"/>
              </a:rPr>
              <a:t>Является любое число.</a:t>
            </a:r>
          </a:p>
          <a:p>
            <a:pPr>
              <a:buNone/>
            </a:pPr>
            <a:r>
              <a:rPr lang="ru-RU" dirty="0" smtClean="0">
                <a:latin typeface="+mj-lt"/>
              </a:rPr>
              <a:t>1) </a:t>
            </a:r>
            <a:r>
              <a:rPr lang="en-US" i="1" dirty="0" smtClean="0">
                <a:latin typeface="+mj-lt"/>
              </a:rPr>
              <a:t>x</a:t>
            </a:r>
            <a:r>
              <a:rPr lang="ru-RU" baseline="30000" dirty="0" smtClean="0">
                <a:latin typeface="+mj-lt"/>
              </a:rPr>
              <a:t>2</a:t>
            </a:r>
            <a:r>
              <a:rPr lang="ru-RU" dirty="0" smtClean="0">
                <a:latin typeface="+mj-lt"/>
              </a:rPr>
              <a:t> + 9 &lt; 0        2) </a:t>
            </a:r>
            <a:r>
              <a:rPr lang="en-US" i="1" dirty="0" smtClean="0">
                <a:latin typeface="+mj-lt"/>
              </a:rPr>
              <a:t>x</a:t>
            </a:r>
            <a:r>
              <a:rPr lang="ru-RU" baseline="30000" dirty="0" smtClean="0">
                <a:latin typeface="+mj-lt"/>
              </a:rPr>
              <a:t>2</a:t>
            </a:r>
            <a:r>
              <a:rPr lang="ru-RU" dirty="0" smtClean="0">
                <a:latin typeface="+mj-lt"/>
              </a:rPr>
              <a:t> – 9 &lt; 0</a:t>
            </a:r>
          </a:p>
          <a:p>
            <a:pPr>
              <a:buNone/>
            </a:pPr>
            <a:r>
              <a:rPr lang="ru-RU" dirty="0" smtClean="0">
                <a:latin typeface="+mj-lt"/>
              </a:rPr>
              <a:t>3) </a:t>
            </a:r>
            <a:r>
              <a:rPr lang="en-US" i="1" dirty="0" smtClean="0">
                <a:latin typeface="+mj-lt"/>
              </a:rPr>
              <a:t>x</a:t>
            </a:r>
            <a:r>
              <a:rPr lang="ru-RU" baseline="30000" dirty="0" smtClean="0">
                <a:latin typeface="+mj-lt"/>
              </a:rPr>
              <a:t>2 </a:t>
            </a:r>
            <a:r>
              <a:rPr lang="ru-RU" dirty="0" smtClean="0">
                <a:latin typeface="+mj-lt"/>
              </a:rPr>
              <a:t> + 9 &gt; 0        3) </a:t>
            </a:r>
            <a:r>
              <a:rPr lang="en-US" i="1" dirty="0" smtClean="0">
                <a:latin typeface="+mj-lt"/>
              </a:rPr>
              <a:t>x</a:t>
            </a:r>
            <a:r>
              <a:rPr lang="ru-RU" baseline="30000" dirty="0" smtClean="0">
                <a:latin typeface="+mj-lt"/>
              </a:rPr>
              <a:t>2</a:t>
            </a:r>
            <a:r>
              <a:rPr lang="ru-RU" dirty="0" smtClean="0">
                <a:latin typeface="+mj-lt"/>
              </a:rPr>
              <a:t> – 9 &gt; 0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000100" y="1857364"/>
          <a:ext cx="1571636" cy="857256"/>
        </p:xfrm>
        <a:graphic>
          <a:graphicData uri="http://schemas.openxmlformats.org/drawingml/2006/table">
            <a:tbl>
              <a:tblPr/>
              <a:tblGrid>
                <a:gridCol w="525723"/>
                <a:gridCol w="527568"/>
                <a:gridCol w="518345"/>
              </a:tblGrid>
              <a:tr h="49079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45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4753" name="Rectangle 1"/>
          <p:cNvSpPr>
            <a:spLocks noChangeArrowheads="1"/>
          </p:cNvSpPr>
          <p:nvPr/>
        </p:nvSpPr>
        <p:spPr bwMode="auto">
          <a:xfrm>
            <a:off x="0" y="0"/>
            <a:ext cx="91440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Для каждого неравенства укажите множество его решений.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А) х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– 4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&gt; 0,       Б)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x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+ 4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x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≤0,         В) 4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x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–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x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&gt; 0.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1) (- ∞; + ∞)             2) (- ∞; 0)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U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(4; + ∞)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3) [- 4; 0]                 4) (0; 4)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Ответ: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74755" name="Rectangle 3"/>
          <p:cNvSpPr>
            <a:spLocks noChangeArrowheads="1"/>
          </p:cNvSpPr>
          <p:nvPr/>
        </p:nvSpPr>
        <p:spPr bwMode="auto">
          <a:xfrm>
            <a:off x="0" y="3200872"/>
            <a:ext cx="9144000" cy="153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Для каждого из приведенных неравенств укажите номер рисунка, на котором изображено множество его решений.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А) х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–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4x ≥ 0;     Б) х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–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4 ≥ 0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,       В) 4 –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≥ 0.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4754" name="Рисунок 28"/>
          <p:cNvPicPr>
            <a:picLocks noChangeAspect="1" noChangeArrowheads="1"/>
          </p:cNvPicPr>
          <p:nvPr/>
        </p:nvPicPr>
        <p:blipFill>
          <a:blip r:embed="rId2"/>
          <a:srcRect t="25189" b="22418"/>
          <a:stretch>
            <a:fillRect/>
          </a:stretch>
        </p:blipFill>
        <p:spPr bwMode="auto">
          <a:xfrm>
            <a:off x="0" y="4643447"/>
            <a:ext cx="7358082" cy="2214554"/>
          </a:xfrm>
          <a:prstGeom prst="rect">
            <a:avLst/>
          </a:prstGeom>
          <a:noFill/>
        </p:spPr>
      </p:pic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0" y="1781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620713"/>
            <a:ext cx="8229600" cy="936625"/>
          </a:xfrm>
        </p:spPr>
        <p:txBody>
          <a:bodyPr/>
          <a:lstStyle/>
          <a:p>
            <a:pPr eaLnBrk="1" hangingPunct="1">
              <a:defRPr/>
            </a:pPr>
            <a:r>
              <a:rPr lang="ru-RU" sz="4800" b="1" smtClean="0"/>
              <a:t>(х+4)(х-2)(х-3)</a:t>
            </a:r>
            <a:r>
              <a:rPr lang="en-US" sz="4800" b="1" smtClean="0"/>
              <a:t>&lt;0</a:t>
            </a:r>
            <a:endParaRPr lang="ru-RU" sz="4800" b="1" smtClean="0"/>
          </a:p>
        </p:txBody>
      </p:sp>
      <p:sp>
        <p:nvSpPr>
          <p:cNvPr id="21507" name="Line 3"/>
          <p:cNvSpPr>
            <a:spLocks noChangeShapeType="1"/>
          </p:cNvSpPr>
          <p:nvPr/>
        </p:nvSpPr>
        <p:spPr bwMode="auto">
          <a:xfrm>
            <a:off x="5651500" y="3573463"/>
            <a:ext cx="2305050" cy="0"/>
          </a:xfrm>
          <a:prstGeom prst="line">
            <a:avLst/>
          </a:prstGeom>
          <a:noFill/>
          <a:ln w="38100">
            <a:solidFill>
              <a:srgbClr val="0E0E14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08" name="Oval 4"/>
          <p:cNvSpPr>
            <a:spLocks noChangeArrowheads="1"/>
          </p:cNvSpPr>
          <p:nvPr/>
        </p:nvSpPr>
        <p:spPr bwMode="auto">
          <a:xfrm>
            <a:off x="2411413" y="3500438"/>
            <a:ext cx="73025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09" name="Oval 5"/>
          <p:cNvSpPr>
            <a:spLocks noChangeArrowheads="1"/>
          </p:cNvSpPr>
          <p:nvPr/>
        </p:nvSpPr>
        <p:spPr bwMode="auto">
          <a:xfrm>
            <a:off x="3924300" y="3500438"/>
            <a:ext cx="71438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10" name="Oval 6"/>
          <p:cNvSpPr>
            <a:spLocks noChangeArrowheads="1"/>
          </p:cNvSpPr>
          <p:nvPr/>
        </p:nvSpPr>
        <p:spPr bwMode="auto">
          <a:xfrm>
            <a:off x="5651500" y="3500438"/>
            <a:ext cx="73025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9991" name="Freeform 7"/>
          <p:cNvSpPr>
            <a:spLocks/>
          </p:cNvSpPr>
          <p:nvPr/>
        </p:nvSpPr>
        <p:spPr bwMode="auto">
          <a:xfrm>
            <a:off x="2411413" y="2984500"/>
            <a:ext cx="1584325" cy="588963"/>
          </a:xfrm>
          <a:custGeom>
            <a:avLst/>
            <a:gdLst>
              <a:gd name="T0" fmla="*/ 0 w 998"/>
              <a:gd name="T1" fmla="*/ 325 h 371"/>
              <a:gd name="T2" fmla="*/ 499 w 998"/>
              <a:gd name="T3" fmla="*/ 8 h 371"/>
              <a:gd name="T4" fmla="*/ 998 w 998"/>
              <a:gd name="T5" fmla="*/ 371 h 371"/>
              <a:gd name="T6" fmla="*/ 0 60000 65536"/>
              <a:gd name="T7" fmla="*/ 0 60000 65536"/>
              <a:gd name="T8" fmla="*/ 0 60000 65536"/>
              <a:gd name="T9" fmla="*/ 0 w 998"/>
              <a:gd name="T10" fmla="*/ 0 h 371"/>
              <a:gd name="T11" fmla="*/ 998 w 998"/>
              <a:gd name="T12" fmla="*/ 371 h 37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98" h="371">
                <a:moveTo>
                  <a:pt x="0" y="325"/>
                </a:moveTo>
                <a:cubicBezTo>
                  <a:pt x="166" y="162"/>
                  <a:pt x="333" y="0"/>
                  <a:pt x="499" y="8"/>
                </a:cubicBezTo>
                <a:cubicBezTo>
                  <a:pt x="665" y="16"/>
                  <a:pt x="915" y="311"/>
                  <a:pt x="998" y="371"/>
                </a:cubicBezTo>
              </a:path>
            </a:pathLst>
          </a:custGeom>
          <a:noFill/>
          <a:ln w="57150">
            <a:solidFill>
              <a:srgbClr val="0E0E14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9992" name="Freeform 8"/>
          <p:cNvSpPr>
            <a:spLocks/>
          </p:cNvSpPr>
          <p:nvPr/>
        </p:nvSpPr>
        <p:spPr bwMode="auto">
          <a:xfrm>
            <a:off x="3995738" y="2924175"/>
            <a:ext cx="1728787" cy="576263"/>
          </a:xfrm>
          <a:custGeom>
            <a:avLst/>
            <a:gdLst>
              <a:gd name="T0" fmla="*/ 0 w 1089"/>
              <a:gd name="T1" fmla="*/ 363 h 363"/>
              <a:gd name="T2" fmla="*/ 499 w 1089"/>
              <a:gd name="T3" fmla="*/ 0 h 363"/>
              <a:gd name="T4" fmla="*/ 1089 w 1089"/>
              <a:gd name="T5" fmla="*/ 363 h 363"/>
              <a:gd name="T6" fmla="*/ 0 60000 65536"/>
              <a:gd name="T7" fmla="*/ 0 60000 65536"/>
              <a:gd name="T8" fmla="*/ 0 60000 65536"/>
              <a:gd name="T9" fmla="*/ 0 w 1089"/>
              <a:gd name="T10" fmla="*/ 0 h 363"/>
              <a:gd name="T11" fmla="*/ 1089 w 1089"/>
              <a:gd name="T12" fmla="*/ 363 h 36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89" h="363">
                <a:moveTo>
                  <a:pt x="0" y="363"/>
                </a:moveTo>
                <a:cubicBezTo>
                  <a:pt x="159" y="181"/>
                  <a:pt x="318" y="0"/>
                  <a:pt x="499" y="0"/>
                </a:cubicBezTo>
                <a:cubicBezTo>
                  <a:pt x="680" y="0"/>
                  <a:pt x="991" y="303"/>
                  <a:pt x="1089" y="363"/>
                </a:cubicBezTo>
              </a:path>
            </a:pathLst>
          </a:custGeom>
          <a:noFill/>
          <a:ln w="57150">
            <a:solidFill>
              <a:srgbClr val="0E0E14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9993" name="Freeform 9"/>
          <p:cNvSpPr>
            <a:spLocks/>
          </p:cNvSpPr>
          <p:nvPr/>
        </p:nvSpPr>
        <p:spPr bwMode="auto">
          <a:xfrm>
            <a:off x="179388" y="2913063"/>
            <a:ext cx="2232025" cy="587375"/>
          </a:xfrm>
          <a:custGeom>
            <a:avLst/>
            <a:gdLst>
              <a:gd name="T0" fmla="*/ 1406 w 1406"/>
              <a:gd name="T1" fmla="*/ 370 h 370"/>
              <a:gd name="T2" fmla="*/ 1043 w 1406"/>
              <a:gd name="T3" fmla="*/ 53 h 370"/>
              <a:gd name="T4" fmla="*/ 0 w 1406"/>
              <a:gd name="T5" fmla="*/ 53 h 370"/>
              <a:gd name="T6" fmla="*/ 0 60000 65536"/>
              <a:gd name="T7" fmla="*/ 0 60000 65536"/>
              <a:gd name="T8" fmla="*/ 0 60000 65536"/>
              <a:gd name="T9" fmla="*/ 0 w 1406"/>
              <a:gd name="T10" fmla="*/ 0 h 370"/>
              <a:gd name="T11" fmla="*/ 1406 w 1406"/>
              <a:gd name="T12" fmla="*/ 370 h 37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06" h="370">
                <a:moveTo>
                  <a:pt x="1406" y="370"/>
                </a:moveTo>
                <a:cubicBezTo>
                  <a:pt x="1341" y="238"/>
                  <a:pt x="1277" y="106"/>
                  <a:pt x="1043" y="53"/>
                </a:cubicBezTo>
                <a:cubicBezTo>
                  <a:pt x="809" y="0"/>
                  <a:pt x="174" y="53"/>
                  <a:pt x="0" y="53"/>
                </a:cubicBezTo>
              </a:path>
            </a:pathLst>
          </a:custGeom>
          <a:noFill/>
          <a:ln w="57150">
            <a:solidFill>
              <a:srgbClr val="0E0E14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9994" name="Freeform 10"/>
          <p:cNvSpPr>
            <a:spLocks/>
          </p:cNvSpPr>
          <p:nvPr/>
        </p:nvSpPr>
        <p:spPr bwMode="auto">
          <a:xfrm>
            <a:off x="5724525" y="2781300"/>
            <a:ext cx="2519363" cy="792163"/>
          </a:xfrm>
          <a:custGeom>
            <a:avLst/>
            <a:gdLst>
              <a:gd name="T0" fmla="*/ 0 w 1587"/>
              <a:gd name="T1" fmla="*/ 499 h 499"/>
              <a:gd name="T2" fmla="*/ 408 w 1587"/>
              <a:gd name="T3" fmla="*/ 90 h 499"/>
              <a:gd name="T4" fmla="*/ 1587 w 1587"/>
              <a:gd name="T5" fmla="*/ 0 h 499"/>
              <a:gd name="T6" fmla="*/ 0 60000 65536"/>
              <a:gd name="T7" fmla="*/ 0 60000 65536"/>
              <a:gd name="T8" fmla="*/ 0 60000 65536"/>
              <a:gd name="T9" fmla="*/ 0 w 1587"/>
              <a:gd name="T10" fmla="*/ 0 h 499"/>
              <a:gd name="T11" fmla="*/ 1587 w 1587"/>
              <a:gd name="T12" fmla="*/ 499 h 4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87" h="499">
                <a:moveTo>
                  <a:pt x="0" y="499"/>
                </a:moveTo>
                <a:cubicBezTo>
                  <a:pt x="71" y="336"/>
                  <a:pt x="143" y="173"/>
                  <a:pt x="408" y="90"/>
                </a:cubicBezTo>
                <a:cubicBezTo>
                  <a:pt x="673" y="7"/>
                  <a:pt x="1390" y="23"/>
                  <a:pt x="1587" y="0"/>
                </a:cubicBezTo>
              </a:path>
            </a:pathLst>
          </a:custGeom>
          <a:noFill/>
          <a:ln w="57150">
            <a:solidFill>
              <a:srgbClr val="0E0E14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9995" name="Text Box 11"/>
          <p:cNvSpPr txBox="1">
            <a:spLocks noChangeArrowheads="1"/>
          </p:cNvSpPr>
          <p:nvPr/>
        </p:nvSpPr>
        <p:spPr bwMode="auto">
          <a:xfrm>
            <a:off x="6856413" y="2943225"/>
            <a:ext cx="361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+</a:t>
            </a:r>
            <a:endParaRPr lang="ru-RU" sz="2400" b="1"/>
          </a:p>
        </p:txBody>
      </p:sp>
      <p:sp>
        <p:nvSpPr>
          <p:cNvPr id="169996" name="Text Box 12"/>
          <p:cNvSpPr txBox="1">
            <a:spLocks noChangeArrowheads="1"/>
          </p:cNvSpPr>
          <p:nvPr/>
        </p:nvSpPr>
        <p:spPr bwMode="auto">
          <a:xfrm>
            <a:off x="4572000" y="2873375"/>
            <a:ext cx="3032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-</a:t>
            </a:r>
            <a:endParaRPr lang="ru-RU" sz="2800" b="1"/>
          </a:p>
        </p:txBody>
      </p:sp>
      <p:sp>
        <p:nvSpPr>
          <p:cNvPr id="169997" name="Text Box 13"/>
          <p:cNvSpPr txBox="1">
            <a:spLocks noChangeArrowheads="1"/>
          </p:cNvSpPr>
          <p:nvPr/>
        </p:nvSpPr>
        <p:spPr bwMode="auto">
          <a:xfrm>
            <a:off x="1527175" y="2892425"/>
            <a:ext cx="3032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-</a:t>
            </a:r>
            <a:endParaRPr lang="ru-RU" sz="2800" b="1"/>
          </a:p>
        </p:txBody>
      </p:sp>
      <p:sp>
        <p:nvSpPr>
          <p:cNvPr id="169998" name="Text Box 14"/>
          <p:cNvSpPr txBox="1">
            <a:spLocks noChangeArrowheads="1"/>
          </p:cNvSpPr>
          <p:nvPr/>
        </p:nvSpPr>
        <p:spPr bwMode="auto">
          <a:xfrm>
            <a:off x="2967038" y="3016250"/>
            <a:ext cx="361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+</a:t>
            </a:r>
            <a:endParaRPr lang="ru-RU" sz="2400" b="1"/>
          </a:p>
        </p:txBody>
      </p:sp>
      <p:sp>
        <p:nvSpPr>
          <p:cNvPr id="169999" name="Text Box 15"/>
          <p:cNvSpPr txBox="1">
            <a:spLocks noChangeArrowheads="1"/>
          </p:cNvSpPr>
          <p:nvPr/>
        </p:nvSpPr>
        <p:spPr bwMode="auto">
          <a:xfrm>
            <a:off x="3779838" y="35734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</a:t>
            </a:r>
            <a:endParaRPr lang="ru-RU"/>
          </a:p>
        </p:txBody>
      </p:sp>
      <p:sp>
        <p:nvSpPr>
          <p:cNvPr id="170000" name="Text Box 16"/>
          <p:cNvSpPr txBox="1">
            <a:spLocks noChangeArrowheads="1"/>
          </p:cNvSpPr>
          <p:nvPr/>
        </p:nvSpPr>
        <p:spPr bwMode="auto">
          <a:xfrm>
            <a:off x="5487988" y="35210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</a:t>
            </a:r>
            <a:endParaRPr lang="ru-RU"/>
          </a:p>
        </p:txBody>
      </p:sp>
      <p:sp>
        <p:nvSpPr>
          <p:cNvPr id="170001" name="Text Box 17"/>
          <p:cNvSpPr txBox="1">
            <a:spLocks noChangeArrowheads="1"/>
          </p:cNvSpPr>
          <p:nvPr/>
        </p:nvSpPr>
        <p:spPr bwMode="auto">
          <a:xfrm>
            <a:off x="2392363" y="3521075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-4</a:t>
            </a:r>
            <a:endParaRPr lang="ru-RU"/>
          </a:p>
        </p:txBody>
      </p:sp>
      <p:sp>
        <p:nvSpPr>
          <p:cNvPr id="170002" name="Line 18"/>
          <p:cNvSpPr>
            <a:spLocks noChangeShapeType="1"/>
          </p:cNvSpPr>
          <p:nvPr/>
        </p:nvSpPr>
        <p:spPr bwMode="auto">
          <a:xfrm flipH="1">
            <a:off x="3995738" y="3573463"/>
            <a:ext cx="1728787" cy="0"/>
          </a:xfrm>
          <a:prstGeom prst="line">
            <a:avLst/>
          </a:prstGeom>
          <a:noFill/>
          <a:ln w="38100">
            <a:solidFill>
              <a:srgbClr val="0E0E14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 flipH="1">
            <a:off x="2411413" y="3573463"/>
            <a:ext cx="1512887" cy="0"/>
          </a:xfrm>
          <a:prstGeom prst="line">
            <a:avLst/>
          </a:prstGeom>
          <a:noFill/>
          <a:ln w="38100">
            <a:solidFill>
              <a:srgbClr val="0E0E14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0004" name="Line 20"/>
          <p:cNvSpPr>
            <a:spLocks noChangeShapeType="1"/>
          </p:cNvSpPr>
          <p:nvPr/>
        </p:nvSpPr>
        <p:spPr bwMode="auto">
          <a:xfrm flipH="1">
            <a:off x="323850" y="3573463"/>
            <a:ext cx="2087563" cy="0"/>
          </a:xfrm>
          <a:prstGeom prst="line">
            <a:avLst/>
          </a:prstGeom>
          <a:noFill/>
          <a:ln w="38100">
            <a:solidFill>
              <a:srgbClr val="0E0E14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25" name="Oval 21"/>
          <p:cNvSpPr>
            <a:spLocks noChangeArrowheads="1"/>
          </p:cNvSpPr>
          <p:nvPr/>
        </p:nvSpPr>
        <p:spPr bwMode="auto">
          <a:xfrm>
            <a:off x="2339975" y="3500438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26" name="Oval 22"/>
          <p:cNvSpPr>
            <a:spLocks noChangeArrowheads="1"/>
          </p:cNvSpPr>
          <p:nvPr/>
        </p:nvSpPr>
        <p:spPr bwMode="auto">
          <a:xfrm>
            <a:off x="3924300" y="35004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27" name="Oval 23"/>
          <p:cNvSpPr>
            <a:spLocks noChangeArrowheads="1"/>
          </p:cNvSpPr>
          <p:nvPr/>
        </p:nvSpPr>
        <p:spPr bwMode="auto">
          <a:xfrm>
            <a:off x="5651500" y="3500438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0008" name="Text Box 24"/>
          <p:cNvSpPr txBox="1">
            <a:spLocks noChangeArrowheads="1"/>
          </p:cNvSpPr>
          <p:nvPr/>
        </p:nvSpPr>
        <p:spPr bwMode="auto">
          <a:xfrm>
            <a:off x="755650" y="4784725"/>
            <a:ext cx="5078413" cy="64135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/>
              <a:t>Ответ:      (-∞;-4) </a:t>
            </a:r>
            <a:r>
              <a:rPr lang="ru-RU" sz="3600">
                <a:sym typeface="Symbol" pitchFamily="18" charset="2"/>
              </a:rPr>
              <a:t>(2;3)</a:t>
            </a:r>
            <a:endParaRPr lang="ru-RU" sz="3600"/>
          </a:p>
        </p:txBody>
      </p:sp>
      <p:sp>
        <p:nvSpPr>
          <p:cNvPr id="170009" name="Text Box 25"/>
          <p:cNvSpPr txBox="1">
            <a:spLocks noChangeArrowheads="1"/>
          </p:cNvSpPr>
          <p:nvPr/>
        </p:nvSpPr>
        <p:spPr bwMode="auto">
          <a:xfrm>
            <a:off x="1042988" y="1484313"/>
            <a:ext cx="7416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/>
              <a:t>          </a:t>
            </a:r>
            <a:r>
              <a:rPr lang="en-US" sz="3600" b="1"/>
              <a:t>f</a:t>
            </a:r>
            <a:r>
              <a:rPr lang="ru-RU" sz="3600" b="1"/>
              <a:t>(х)=(х+4)(х-2)(х-3)</a:t>
            </a:r>
          </a:p>
        </p:txBody>
      </p:sp>
      <p:sp>
        <p:nvSpPr>
          <p:cNvPr id="170010" name="Text Box 26"/>
          <p:cNvSpPr txBox="1">
            <a:spLocks noChangeArrowheads="1"/>
          </p:cNvSpPr>
          <p:nvPr/>
        </p:nvSpPr>
        <p:spPr bwMode="auto">
          <a:xfrm>
            <a:off x="1671638" y="2133600"/>
            <a:ext cx="6356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/>
              <a:t>           х=-4 х=2  х=3</a:t>
            </a:r>
          </a:p>
        </p:txBody>
      </p:sp>
      <p:sp>
        <p:nvSpPr>
          <p:cNvPr id="21531" name="Text Box 27"/>
          <p:cNvSpPr txBox="1">
            <a:spLocks noChangeArrowheads="1"/>
          </p:cNvSpPr>
          <p:nvPr/>
        </p:nvSpPr>
        <p:spPr bwMode="auto">
          <a:xfrm>
            <a:off x="468313" y="188913"/>
            <a:ext cx="86756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/>
              <a:t>Решить неравенство: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0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0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169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1000" fill="hold"/>
                                        <p:tgtEl>
                                          <p:spTgt spid="170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1000" fill="hold"/>
                                        <p:tgtEl>
                                          <p:spTgt spid="170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9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9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9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9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9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9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9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9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9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9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9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69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69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69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69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69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5" presetClass="emph" presetSubtype="0" repeatCount="2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6" dur="1000" fill="hold"/>
                                        <p:tgtEl>
                                          <p:spTgt spid="169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5" presetClass="emph" presetSubtype="0" repeatCount="2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0" dur="1000" fill="hold"/>
                                        <p:tgtEl>
                                          <p:spTgt spid="169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4" dur="2000" fill="hold"/>
                                        <p:tgtEl>
                                          <p:spTgt spid="17000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17000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9" dur="2000" fill="hold"/>
                                        <p:tgtEl>
                                          <p:spTgt spid="17000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90" dur="2000" fill="hold"/>
                                        <p:tgtEl>
                                          <p:spTgt spid="17000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70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91" grpId="0" animBg="1"/>
      <p:bldP spid="169992" grpId="0" animBg="1"/>
      <p:bldP spid="169993" grpId="0" animBg="1"/>
      <p:bldP spid="169994" grpId="0" animBg="1"/>
      <p:bldP spid="169995" grpId="0"/>
      <p:bldP spid="169996" grpId="0"/>
      <p:bldP spid="169996" grpId="1"/>
      <p:bldP spid="169997" grpId="0"/>
      <p:bldP spid="169997" grpId="1"/>
      <p:bldP spid="169998" grpId="0"/>
      <p:bldP spid="169999" grpId="0"/>
      <p:bldP spid="170000" grpId="0"/>
      <p:bldP spid="170001" grpId="0"/>
      <p:bldP spid="170008" grpId="0" animBg="1"/>
      <p:bldP spid="170009" grpId="0"/>
      <p:bldP spid="17001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23850" y="404813"/>
            <a:ext cx="6454775" cy="5753100"/>
            <a:chOff x="204" y="255"/>
            <a:chExt cx="4066" cy="3624"/>
          </a:xfrm>
        </p:grpSpPr>
        <p:graphicFrame>
          <p:nvGraphicFramePr>
            <p:cNvPr id="6146" name="Object 5"/>
            <p:cNvGraphicFramePr>
              <a:graphicFrameLocks noChangeAspect="1"/>
            </p:cNvGraphicFramePr>
            <p:nvPr/>
          </p:nvGraphicFramePr>
          <p:xfrm>
            <a:off x="818" y="255"/>
            <a:ext cx="2672" cy="662"/>
          </p:xfrm>
          <a:graphic>
            <a:graphicData uri="http://schemas.openxmlformats.org/presentationml/2006/ole">
              <p:oleObj spid="_x0000_s50178" name="Формула" r:id="rId3" imgW="1371600" imgH="253800" progId="Equation.3">
                <p:embed/>
              </p:oleObj>
            </a:graphicData>
          </a:graphic>
        </p:graphicFrame>
        <p:graphicFrame>
          <p:nvGraphicFramePr>
            <p:cNvPr id="6147" name="Object 4"/>
            <p:cNvGraphicFramePr>
              <a:graphicFrameLocks noChangeAspect="1"/>
            </p:cNvGraphicFramePr>
            <p:nvPr/>
          </p:nvGraphicFramePr>
          <p:xfrm>
            <a:off x="884" y="1752"/>
            <a:ext cx="2268" cy="998"/>
          </p:xfrm>
          <a:graphic>
            <a:graphicData uri="http://schemas.openxmlformats.org/presentationml/2006/ole">
              <p:oleObj spid="_x0000_s50179" name="Рисунок Paintbrush" r:id="rId4" imgW="2362530" imgH="1190476" progId="PBrush">
                <p:embed/>
              </p:oleObj>
            </a:graphicData>
          </a:graphic>
        </p:graphicFrame>
        <p:sp>
          <p:nvSpPr>
            <p:cNvPr id="6149" name="Rectangle 6"/>
            <p:cNvSpPr>
              <a:spLocks noChangeArrowheads="1"/>
            </p:cNvSpPr>
            <p:nvPr/>
          </p:nvSpPr>
          <p:spPr bwMode="auto">
            <a:xfrm>
              <a:off x="204" y="398"/>
              <a:ext cx="907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ru-RU" sz="4000">
                  <a:solidFill>
                    <a:srgbClr val="000000"/>
                  </a:solidFill>
                  <a:cs typeface="Times New Roman" pitchFamily="18" charset="0"/>
                </a:rPr>
                <a:t>У</a:t>
              </a:r>
              <a:r>
                <a:rPr lang="ru-RU" sz="4000">
                  <a:solidFill>
                    <a:srgbClr val="000000"/>
                  </a:solidFill>
                </a:rPr>
                <a:t> </a:t>
              </a:r>
              <a:r>
                <a:rPr lang="ru-RU" sz="4000">
                  <a:solidFill>
                    <a:srgbClr val="000000"/>
                  </a:solidFill>
                  <a:cs typeface="Times New Roman" pitchFamily="18" charset="0"/>
                </a:rPr>
                <a:t>=</a:t>
              </a:r>
              <a:endParaRPr lang="ru-RU" sz="4000">
                <a:solidFill>
                  <a:srgbClr val="000000"/>
                </a:solidFill>
              </a:endParaRPr>
            </a:p>
          </p:txBody>
        </p:sp>
        <p:sp>
          <p:nvSpPr>
            <p:cNvPr id="6150" name="Rectangle 7"/>
            <p:cNvSpPr>
              <a:spLocks noChangeArrowheads="1"/>
            </p:cNvSpPr>
            <p:nvPr/>
          </p:nvSpPr>
          <p:spPr bwMode="auto">
            <a:xfrm>
              <a:off x="657" y="1047"/>
              <a:ext cx="3176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ru-RU" sz="3600" b="1">
                  <a:solidFill>
                    <a:srgbClr val="000000"/>
                  </a:solidFill>
                  <a:cs typeface="Times New Roman" pitchFamily="18" charset="0"/>
                </a:rPr>
                <a:t> (х+12)(х-1)(х-9)≥0</a:t>
              </a:r>
              <a:r>
                <a:rPr lang="ru-RU" sz="3600" b="1">
                  <a:cs typeface="Times New Roman" pitchFamily="18" charset="0"/>
                </a:rPr>
                <a:t> </a:t>
              </a:r>
              <a:endParaRPr lang="ru-RU" sz="3600" b="1"/>
            </a:p>
            <a:p>
              <a:pPr eaLnBrk="0" hangingPunct="0"/>
              <a:r>
                <a:rPr lang="ru-RU" sz="3600" b="1">
                  <a:cs typeface="Times New Roman" pitchFamily="18" charset="0"/>
                </a:rPr>
                <a:t>                                     </a:t>
              </a:r>
              <a:endParaRPr lang="ru-RU" sz="3600" b="1"/>
            </a:p>
          </p:txBody>
        </p:sp>
        <p:sp>
          <p:nvSpPr>
            <p:cNvPr id="6151" name="Rectangle 8"/>
            <p:cNvSpPr>
              <a:spLocks noChangeArrowheads="1"/>
            </p:cNvSpPr>
            <p:nvPr/>
          </p:nvSpPr>
          <p:spPr bwMode="auto">
            <a:xfrm>
              <a:off x="1202" y="3360"/>
              <a:ext cx="3068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ru-RU" sz="3600" b="1">
                  <a:solidFill>
                    <a:srgbClr val="000000"/>
                  </a:solidFill>
                  <a:cs typeface="Times New Roman" pitchFamily="18" charset="0"/>
                </a:rPr>
                <a:t>Ответ: [-12;1]</a:t>
              </a:r>
              <a:r>
                <a:rPr lang="en-US" sz="3600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</a:t>
              </a:r>
              <a:r>
                <a:rPr lang="ru-RU" sz="3600" b="1">
                  <a:solidFill>
                    <a:srgbClr val="000000"/>
                  </a:solidFill>
                  <a:cs typeface="Times New Roman" pitchFamily="18" charset="0"/>
                </a:rPr>
                <a:t>[9;+</a:t>
              </a:r>
              <a:r>
                <a:rPr lang="en-US" sz="3600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</a:t>
              </a:r>
              <a:r>
                <a:rPr lang="ru-RU" sz="3600" b="1">
                  <a:solidFill>
                    <a:srgbClr val="000000"/>
                  </a:solidFill>
                  <a:cs typeface="Times New Roman" pitchFamily="18" charset="0"/>
                </a:rPr>
                <a:t>).</a:t>
              </a:r>
              <a:endParaRPr lang="ru-RU" sz="36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endParaRPr>
            </a:p>
            <a:p>
              <a:pPr eaLnBrk="0" hangingPunct="0"/>
              <a:r>
                <a:rPr lang="ru-RU" sz="120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  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928661" y="714356"/>
            <a:ext cx="7358115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-BoldMT"/>
              </a:rPr>
              <a:t>Кодификатор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/>
              </a:rPr>
              <a:t>элементов содержания для проведения в 2013 году государственной (итоговой) аттестации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/>
              </a:rPr>
              <a:t>(в новой форме) по МАТЕМАТИКЕ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/>
              </a:rPr>
              <a:t>Неравенства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/>
              </a:rPr>
              <a:t>3.2.1 Числовые неравенства и их свойства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/>
              </a:rPr>
              <a:t>3.2.2 Неравенство с одной переменной. Решение неравенства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/>
              </a:rPr>
              <a:t>3.2.3 Линейные неравенства с одной переменной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/>
              </a:rPr>
              <a:t>3.2.4 Системы линейных неравенств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/>
              </a:rPr>
              <a:t>3.2.5 Квадратные неравенства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9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9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9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9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9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9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91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91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91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91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91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91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91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91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91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91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91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8000"/>
                            </p:stCondLst>
                            <p:childTnLst>
                              <p:par>
                                <p:cTn id="36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491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491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491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491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0"/>
                            </p:stCondLst>
                            <p:childTnLst>
                              <p:par>
                                <p:cTn id="43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491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491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491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491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2000"/>
                            </p:stCondLst>
                            <p:childTnLst>
                              <p:par>
                                <p:cTn id="50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491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491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491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491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4000"/>
                            </p:stCondLst>
                            <p:childTnLst>
                              <p:par>
                                <p:cTn id="57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491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491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491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491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>
            <a:spLocks noChangeArrowheads="1"/>
          </p:cNvSpPr>
          <p:nvPr/>
        </p:nvSpPr>
        <p:spPr bwMode="auto">
          <a:xfrm rot="10800000" flipV="1">
            <a:off x="642910" y="518986"/>
            <a:ext cx="8215370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TimesNewRomanPSMT"/>
              </a:rPr>
              <a:t>При проверке базовой математической компетентности учащиеся должны продемонстрировать: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NewRomanPSMT"/>
              </a:rPr>
              <a:t>владение основными алгоритмами,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NewRomanPSMT"/>
              </a:rPr>
              <a:t>знание и</a:t>
            </a:r>
            <a:r>
              <a:rPr lang="ru-RU" sz="2000" dirty="0" smtClean="0">
                <a:ea typeface="Calibri" pitchFamily="34" charset="0"/>
                <a:cs typeface="Arial" pitchFamily="34" charset="0"/>
              </a:rPr>
              <a:t>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NewRomanPSMT"/>
              </a:rPr>
              <a:t>понимание ключевых элементов содержания (математических понятий, их  свойств, приемов решения задач и пр.),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NewRomanPSMT"/>
              </a:rPr>
              <a:t> умение пользоваться математической записью,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NewRomanPSMT"/>
              </a:rPr>
              <a:t>применять знания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/>
              </a:rPr>
              <a:t>к решению математических задач, не сводящихся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/>
              </a:rPr>
              <a:t>к прямому применению алгоритма,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/>
              </a:rPr>
              <a:t>а также применять математические знания в простейших практических ситуациях.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Calibri" pitchFamily="34" charset="0"/>
                <a:cs typeface="TimesNewRomanPSMT"/>
              </a:rPr>
              <a:t>Предусмотрены следующие формы ответа: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NewRomanPSMT"/>
              </a:rPr>
              <a:t>с выбором ответа из четырех предложенных вариантов,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NewRomanPSMT"/>
              </a:rPr>
              <a:t> с кратким ответом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NewRomanPSMT"/>
              </a:rPr>
              <a:t>и на соотнесение.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593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93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93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93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93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93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93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93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93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93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000"/>
                            </p:stCondLst>
                            <p:childTnLst>
                              <p:par>
                                <p:cTn id="2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93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93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93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0"/>
                            </p:stCondLst>
                            <p:childTnLst>
                              <p:par>
                                <p:cTn id="3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593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593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593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2000"/>
                            </p:stCondLst>
                            <p:childTnLst>
                              <p:par>
                                <p:cTn id="3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593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593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593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4000"/>
                            </p:stCondLst>
                            <p:childTnLst>
                              <p:par>
                                <p:cTn id="4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593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593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593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6000"/>
                            </p:stCondLst>
                            <p:childTnLst>
                              <p:par>
                                <p:cTn id="51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3" dur="2000"/>
                                        <p:tgtEl>
                                          <p:spTgt spid="5939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8000"/>
                            </p:stCondLst>
                            <p:childTnLst>
                              <p:par>
                                <p:cTn id="5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7" dur="2000"/>
                                        <p:tgtEl>
                                          <p:spTgt spid="5939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0"/>
                            </p:stCondLst>
                            <p:childTnLst>
                              <p:par>
                                <p:cTn id="5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1" dur="2000"/>
                                        <p:tgtEl>
                                          <p:spTgt spid="5939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>
            <a:spLocks noChangeArrowheads="1"/>
          </p:cNvSpPr>
          <p:nvPr/>
        </p:nvSpPr>
        <p:spPr bwMode="auto">
          <a:xfrm rot="10800000" flipV="1">
            <a:off x="428596" y="535780"/>
            <a:ext cx="828680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Для блока «Неравенства»  по 1 части работы выставляются следующие требования:</a:t>
            </a:r>
            <a:endParaRPr kumimoji="0" lang="ru-RU" sz="2000" i="0" u="none" strike="noStrike" cap="none" normalizeH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1.1. Знать и понимать алгебраическую трактовку отношений «больше» и «меньше» между числами.</a:t>
            </a:r>
            <a:endParaRPr kumimoji="0" lang="ru-RU" sz="2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1.2. Знать и понимать термины: «Решение неравенства с одной переменной», «Решение системы неравенств с одной переменной»</a:t>
            </a:r>
            <a:endParaRPr kumimoji="0" lang="ru-RU" sz="2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2.1. Знать свойства числовых неравенств.</a:t>
            </a:r>
            <a:endParaRPr kumimoji="0" lang="ru-RU" sz="2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2.2. Уметь применять свойства числовых неравенств.</a:t>
            </a:r>
            <a:endParaRPr kumimoji="0" lang="ru-RU" sz="2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3.1. Уметь решать линейные неравенства с одной переменной.</a:t>
            </a:r>
            <a:endParaRPr kumimoji="0" lang="ru-RU" sz="2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3.2. Уметь решать системы линейных неравенств с одной переменной.</a:t>
            </a:r>
            <a:endParaRPr kumimoji="0" lang="ru-RU" sz="2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3.3. Уметь решать квадратные неравенства с одной переменной, опираясь на графические соображения.</a:t>
            </a:r>
            <a:endParaRPr kumimoji="0" lang="ru-RU" sz="2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3.4. Уметь решать квадратные неравенства с одной переменной алгебраическим способом.</a:t>
            </a:r>
            <a:endParaRPr kumimoji="0" lang="ru-RU" sz="2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4. 1. Интерпретировать полученный результат, исходя из формулировки задачи.</a:t>
            </a:r>
            <a:endParaRPr kumimoji="0" lang="ru-RU" sz="2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4.2. Проводить отбор решений, исходя из формулировки задачи.</a:t>
            </a:r>
            <a:endParaRPr kumimoji="0" lang="ru-RU" sz="2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592138" y="2195513"/>
            <a:ext cx="6716712" cy="581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00330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b="1" u="sng">
                <a:solidFill>
                  <a:srgbClr val="003300"/>
                </a:solidFill>
              </a:rPr>
              <a:t>Начало отсчета – число 0(нуль).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563938" y="260350"/>
            <a:ext cx="1963737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3333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b="1" u="sng" dirty="0" err="1">
                <a:solidFill>
                  <a:srgbClr val="3333FF"/>
                </a:solidFill>
              </a:rPr>
              <a:t>Начало</a:t>
            </a:r>
            <a:r>
              <a:rPr lang="en-GB" b="1" u="sng" dirty="0">
                <a:solidFill>
                  <a:srgbClr val="3333FF"/>
                </a:solidFill>
              </a:rPr>
              <a:t> </a:t>
            </a:r>
            <a:r>
              <a:rPr lang="en-GB" b="1" u="sng" dirty="0" err="1">
                <a:solidFill>
                  <a:srgbClr val="3333FF"/>
                </a:solidFill>
              </a:rPr>
              <a:t>отсчета</a:t>
            </a:r>
            <a:endParaRPr lang="en-GB" b="1" u="sng" dirty="0">
              <a:solidFill>
                <a:srgbClr val="3333FF"/>
              </a:solidFill>
            </a:endParaRP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0" y="2757488"/>
            <a:ext cx="8736013" cy="581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Clr>
                <a:srgbClr val="FF330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u="sng">
                <a:solidFill>
                  <a:srgbClr val="FF3300"/>
                </a:solidFill>
              </a:rPr>
              <a:t>Отрицательное оно или положительное ?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5003800" y="2708275"/>
            <a:ext cx="666750" cy="36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2" name="Text Box 5"/>
          <p:cNvSpPr txBox="1">
            <a:spLocks noChangeArrowheads="1"/>
          </p:cNvSpPr>
          <p:nvPr/>
        </p:nvSpPr>
        <p:spPr bwMode="auto">
          <a:xfrm>
            <a:off x="5292725" y="2420938"/>
            <a:ext cx="574675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0" y="3394075"/>
            <a:ext cx="8964613" cy="2532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Clr>
                <a:srgbClr val="0000FF"/>
              </a:buClr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000" dirty="0" err="1">
                <a:solidFill>
                  <a:srgbClr val="0000FF"/>
                </a:solidFill>
                <a:latin typeface="Times New Roman" pitchFamily="18" charset="0"/>
              </a:rPr>
              <a:t>Само</a:t>
            </a:r>
            <a:r>
              <a:rPr lang="en-GB" sz="40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4000" dirty="0" err="1">
                <a:solidFill>
                  <a:srgbClr val="0000FF"/>
                </a:solidFill>
                <a:latin typeface="Times New Roman" pitchFamily="18" charset="0"/>
              </a:rPr>
              <a:t>число</a:t>
            </a:r>
            <a:r>
              <a:rPr lang="en-GB" sz="4000" dirty="0">
                <a:solidFill>
                  <a:srgbClr val="0000FF"/>
                </a:solidFill>
                <a:latin typeface="Times New Roman" pitchFamily="18" charset="0"/>
              </a:rPr>
              <a:t> 0(</a:t>
            </a:r>
            <a:r>
              <a:rPr lang="en-GB" sz="4000" dirty="0" err="1">
                <a:solidFill>
                  <a:srgbClr val="0000FF"/>
                </a:solidFill>
                <a:latin typeface="Times New Roman" pitchFamily="18" charset="0"/>
              </a:rPr>
              <a:t>нуль</a:t>
            </a:r>
            <a:r>
              <a:rPr lang="en-GB" sz="4000" dirty="0">
                <a:solidFill>
                  <a:srgbClr val="0000FF"/>
                </a:solidFill>
                <a:latin typeface="Times New Roman" pitchFamily="18" charset="0"/>
              </a:rPr>
              <a:t>) </a:t>
            </a:r>
            <a:r>
              <a:rPr lang="en-GB" sz="4000" dirty="0" err="1">
                <a:solidFill>
                  <a:srgbClr val="0000FF"/>
                </a:solidFill>
                <a:latin typeface="Times New Roman" pitchFamily="18" charset="0"/>
              </a:rPr>
              <a:t>не</a:t>
            </a:r>
            <a:r>
              <a:rPr lang="en-GB" sz="40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4000" dirty="0" err="1">
                <a:solidFill>
                  <a:srgbClr val="0000FF"/>
                </a:solidFill>
                <a:latin typeface="Times New Roman" pitchFamily="18" charset="0"/>
              </a:rPr>
              <a:t>является</a:t>
            </a:r>
            <a:r>
              <a:rPr lang="en-GB" sz="40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4000" dirty="0" err="1">
                <a:solidFill>
                  <a:srgbClr val="0000FF"/>
                </a:solidFill>
                <a:latin typeface="Times New Roman" pitchFamily="18" charset="0"/>
              </a:rPr>
              <a:t>ни</a:t>
            </a:r>
            <a:r>
              <a:rPr lang="en-GB" sz="40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4000" dirty="0" err="1">
                <a:solidFill>
                  <a:srgbClr val="0000FF"/>
                </a:solidFill>
                <a:latin typeface="Times New Roman" pitchFamily="18" charset="0"/>
              </a:rPr>
              <a:t>положительным</a:t>
            </a:r>
            <a:r>
              <a:rPr lang="en-GB" sz="4000" dirty="0">
                <a:solidFill>
                  <a:srgbClr val="0000FF"/>
                </a:solidFill>
                <a:latin typeface="Times New Roman" pitchFamily="18" charset="0"/>
              </a:rPr>
              <a:t>, </a:t>
            </a:r>
            <a:r>
              <a:rPr lang="en-GB" sz="4000" dirty="0" err="1">
                <a:solidFill>
                  <a:srgbClr val="0000FF"/>
                </a:solidFill>
                <a:latin typeface="Times New Roman" pitchFamily="18" charset="0"/>
              </a:rPr>
              <a:t>ни</a:t>
            </a:r>
            <a:r>
              <a:rPr lang="en-GB" sz="40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4000" dirty="0" err="1">
                <a:solidFill>
                  <a:srgbClr val="0000FF"/>
                </a:solidFill>
                <a:latin typeface="Times New Roman" pitchFamily="18" charset="0"/>
              </a:rPr>
              <a:t>отрицательным</a:t>
            </a:r>
            <a:r>
              <a:rPr lang="en-GB" sz="4000" dirty="0">
                <a:solidFill>
                  <a:srgbClr val="0000FF"/>
                </a:solidFill>
                <a:latin typeface="Times New Roman" pitchFamily="18" charset="0"/>
              </a:rPr>
              <a:t>. </a:t>
            </a:r>
          </a:p>
          <a:p>
            <a:pPr algn="ctr">
              <a:lnSpc>
                <a:spcPct val="100000"/>
              </a:lnSpc>
              <a:buClr>
                <a:srgbClr val="0000FF"/>
              </a:buClr>
              <a:buFont typeface="Times New Roman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000" dirty="0" err="1">
                <a:solidFill>
                  <a:srgbClr val="0000FF"/>
                </a:solidFill>
                <a:latin typeface="Times New Roman" pitchFamily="18" charset="0"/>
              </a:rPr>
              <a:t>Оно</a:t>
            </a:r>
            <a:r>
              <a:rPr lang="en-GB" sz="40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4000" dirty="0" err="1">
                <a:solidFill>
                  <a:srgbClr val="0000FF"/>
                </a:solidFill>
                <a:latin typeface="Times New Roman" pitchFamily="18" charset="0"/>
              </a:rPr>
              <a:t>отделяет</a:t>
            </a:r>
            <a:r>
              <a:rPr lang="en-GB" sz="40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4000" dirty="0" err="1">
                <a:solidFill>
                  <a:srgbClr val="0000FF"/>
                </a:solidFill>
                <a:latin typeface="Times New Roman" pitchFamily="18" charset="0"/>
              </a:rPr>
              <a:t>положительные</a:t>
            </a:r>
            <a:r>
              <a:rPr lang="en-GB" sz="40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4000" dirty="0" err="1">
                <a:solidFill>
                  <a:srgbClr val="0000FF"/>
                </a:solidFill>
                <a:latin typeface="Times New Roman" pitchFamily="18" charset="0"/>
              </a:rPr>
              <a:t>числа</a:t>
            </a:r>
            <a:r>
              <a:rPr lang="en-GB" sz="40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4000" dirty="0" err="1">
                <a:solidFill>
                  <a:srgbClr val="0000FF"/>
                </a:solidFill>
                <a:latin typeface="Times New Roman" pitchFamily="18" charset="0"/>
              </a:rPr>
              <a:t>от</a:t>
            </a:r>
            <a:r>
              <a:rPr lang="en-GB" sz="40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4000" dirty="0" err="1">
                <a:solidFill>
                  <a:srgbClr val="0000FF"/>
                </a:solidFill>
                <a:latin typeface="Times New Roman" pitchFamily="18" charset="0"/>
              </a:rPr>
              <a:t>отрицательных</a:t>
            </a:r>
            <a:r>
              <a:rPr lang="en-GB" sz="4000" dirty="0">
                <a:solidFill>
                  <a:srgbClr val="0000FF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>
            <a:off x="971550" y="1700213"/>
            <a:ext cx="7345363" cy="1587"/>
          </a:xfrm>
          <a:prstGeom prst="line">
            <a:avLst/>
          </a:prstGeom>
          <a:noFill/>
          <a:ln w="63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24" name="Oval 8"/>
          <p:cNvSpPr>
            <a:spLocks noChangeArrowheads="1"/>
          </p:cNvSpPr>
          <p:nvPr/>
        </p:nvSpPr>
        <p:spPr bwMode="auto">
          <a:xfrm>
            <a:off x="1620838" y="1627188"/>
            <a:ext cx="144462" cy="144462"/>
          </a:xfrm>
          <a:prstGeom prst="ellipse">
            <a:avLst/>
          </a:prstGeom>
          <a:solidFill>
            <a:srgbClr val="B2B2B2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5" name="Oval 9"/>
          <p:cNvSpPr>
            <a:spLocks noChangeArrowheads="1"/>
          </p:cNvSpPr>
          <p:nvPr/>
        </p:nvSpPr>
        <p:spPr bwMode="auto">
          <a:xfrm>
            <a:off x="6732588" y="1627188"/>
            <a:ext cx="144462" cy="144462"/>
          </a:xfrm>
          <a:prstGeom prst="ellipse">
            <a:avLst/>
          </a:prstGeom>
          <a:solidFill>
            <a:srgbClr val="B2B2B2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6" name="Oval 10"/>
          <p:cNvSpPr>
            <a:spLocks noChangeArrowheads="1"/>
          </p:cNvSpPr>
          <p:nvPr/>
        </p:nvSpPr>
        <p:spPr bwMode="auto">
          <a:xfrm>
            <a:off x="4572000" y="1628775"/>
            <a:ext cx="142875" cy="144463"/>
          </a:xfrm>
          <a:prstGeom prst="ellipse">
            <a:avLst/>
          </a:prstGeom>
          <a:solidFill>
            <a:srgbClr val="B2B2B2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>
            <a:off x="5364163" y="1557338"/>
            <a:ext cx="1587" cy="215900"/>
          </a:xfrm>
          <a:prstGeom prst="line">
            <a:avLst/>
          </a:prstGeom>
          <a:noFill/>
          <a:ln w="44280">
            <a:solidFill>
              <a:srgbClr val="5F5F5F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>
            <a:off x="6084888" y="1557338"/>
            <a:ext cx="1587" cy="215900"/>
          </a:xfrm>
          <a:prstGeom prst="line">
            <a:avLst/>
          </a:prstGeom>
          <a:noFill/>
          <a:ln w="44280">
            <a:solidFill>
              <a:srgbClr val="5F5F5F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>
            <a:off x="6805613" y="1557338"/>
            <a:ext cx="1587" cy="215900"/>
          </a:xfrm>
          <a:prstGeom prst="line">
            <a:avLst/>
          </a:prstGeom>
          <a:noFill/>
          <a:ln w="44280">
            <a:solidFill>
              <a:srgbClr val="5F5F5F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>
            <a:off x="7524750" y="1557338"/>
            <a:ext cx="1588" cy="215900"/>
          </a:xfrm>
          <a:prstGeom prst="line">
            <a:avLst/>
          </a:prstGeom>
          <a:noFill/>
          <a:ln w="44280">
            <a:solidFill>
              <a:srgbClr val="5F5F5F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>
            <a:off x="3924300" y="1557338"/>
            <a:ext cx="1588" cy="215900"/>
          </a:xfrm>
          <a:prstGeom prst="line">
            <a:avLst/>
          </a:prstGeom>
          <a:noFill/>
          <a:ln w="44280">
            <a:solidFill>
              <a:srgbClr val="5F5F5F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>
            <a:off x="3205163" y="1557338"/>
            <a:ext cx="1587" cy="215900"/>
          </a:xfrm>
          <a:prstGeom prst="line">
            <a:avLst/>
          </a:prstGeom>
          <a:noFill/>
          <a:ln w="44280">
            <a:solidFill>
              <a:srgbClr val="5F5F5F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>
            <a:off x="2484438" y="1557338"/>
            <a:ext cx="1587" cy="215900"/>
          </a:xfrm>
          <a:prstGeom prst="line">
            <a:avLst/>
          </a:prstGeom>
          <a:noFill/>
          <a:ln w="44280">
            <a:solidFill>
              <a:srgbClr val="5F5F5F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>
            <a:off x="1692275" y="1557338"/>
            <a:ext cx="1588" cy="215900"/>
          </a:xfrm>
          <a:prstGeom prst="line">
            <a:avLst/>
          </a:prstGeom>
          <a:noFill/>
          <a:ln w="44280">
            <a:solidFill>
              <a:srgbClr val="5F5F5F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36" name="Text Box 19"/>
          <p:cNvSpPr txBox="1">
            <a:spLocks noChangeArrowheads="1"/>
          </p:cNvSpPr>
          <p:nvPr/>
        </p:nvSpPr>
        <p:spPr bwMode="auto">
          <a:xfrm>
            <a:off x="7380288" y="1125538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" name="Text Box 20"/>
          <p:cNvSpPr txBox="1">
            <a:spLocks noChangeArrowheads="1"/>
          </p:cNvSpPr>
          <p:nvPr/>
        </p:nvSpPr>
        <p:spPr bwMode="auto">
          <a:xfrm>
            <a:off x="5272088" y="1144588"/>
            <a:ext cx="3079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5992813" y="1144588"/>
            <a:ext cx="3079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9238" name="Text Box 22"/>
          <p:cNvSpPr txBox="1">
            <a:spLocks noChangeArrowheads="1"/>
          </p:cNvSpPr>
          <p:nvPr/>
        </p:nvSpPr>
        <p:spPr bwMode="auto">
          <a:xfrm>
            <a:off x="6713538" y="1144588"/>
            <a:ext cx="3079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9240" name="Text Box 23"/>
          <p:cNvSpPr txBox="1">
            <a:spLocks noChangeArrowheads="1"/>
          </p:cNvSpPr>
          <p:nvPr/>
        </p:nvSpPr>
        <p:spPr bwMode="auto">
          <a:xfrm>
            <a:off x="7380288" y="1125538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" name="Text Box 24"/>
          <p:cNvSpPr txBox="1">
            <a:spLocks noChangeArrowheads="1"/>
          </p:cNvSpPr>
          <p:nvPr/>
        </p:nvSpPr>
        <p:spPr bwMode="auto">
          <a:xfrm>
            <a:off x="7432675" y="1144588"/>
            <a:ext cx="3079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9241" name="Text Box 25"/>
          <p:cNvSpPr txBox="1">
            <a:spLocks noChangeArrowheads="1"/>
          </p:cNvSpPr>
          <p:nvPr/>
        </p:nvSpPr>
        <p:spPr bwMode="auto">
          <a:xfrm>
            <a:off x="3832225" y="1144588"/>
            <a:ext cx="3079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3113088" y="1144588"/>
            <a:ext cx="3079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2392363" y="1144588"/>
            <a:ext cx="3079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1547813" y="1123950"/>
            <a:ext cx="3079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9245" name="Text Box 29"/>
          <p:cNvSpPr txBox="1">
            <a:spLocks noChangeArrowheads="1"/>
          </p:cNvSpPr>
          <p:nvPr/>
        </p:nvSpPr>
        <p:spPr bwMode="auto">
          <a:xfrm>
            <a:off x="4429125" y="1196975"/>
            <a:ext cx="3714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000000"/>
                </a:solidFill>
              </a:rPr>
              <a:t> 0</a:t>
            </a:r>
          </a:p>
        </p:txBody>
      </p:sp>
      <p:sp>
        <p:nvSpPr>
          <p:cNvPr id="9247" name="Text Box 30"/>
          <p:cNvSpPr txBox="1">
            <a:spLocks noChangeArrowheads="1"/>
          </p:cNvSpPr>
          <p:nvPr/>
        </p:nvSpPr>
        <p:spPr bwMode="auto">
          <a:xfrm>
            <a:off x="6588125" y="1123950"/>
            <a:ext cx="184150" cy="36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Text Box 31"/>
          <p:cNvSpPr txBox="1">
            <a:spLocks noChangeArrowheads="1"/>
          </p:cNvSpPr>
          <p:nvPr/>
        </p:nvSpPr>
        <p:spPr bwMode="auto">
          <a:xfrm>
            <a:off x="3687763" y="1143000"/>
            <a:ext cx="2571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000000"/>
                </a:solidFill>
              </a:rPr>
              <a:t>-</a:t>
            </a: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2987675" y="1123950"/>
            <a:ext cx="2571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000000"/>
                </a:solidFill>
              </a:rPr>
              <a:t>-</a:t>
            </a:r>
          </a:p>
        </p:txBody>
      </p:sp>
      <p:sp>
        <p:nvSpPr>
          <p:cNvPr id="9249" name="Text Box 33"/>
          <p:cNvSpPr txBox="1">
            <a:spLocks noChangeArrowheads="1"/>
          </p:cNvSpPr>
          <p:nvPr/>
        </p:nvSpPr>
        <p:spPr bwMode="auto">
          <a:xfrm>
            <a:off x="2268538" y="1123950"/>
            <a:ext cx="239712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000000"/>
                </a:solidFill>
              </a:rPr>
              <a:t>-</a:t>
            </a:r>
          </a:p>
        </p:txBody>
      </p:sp>
      <p:sp>
        <p:nvSpPr>
          <p:cNvPr id="9250" name="Text Box 34"/>
          <p:cNvSpPr txBox="1">
            <a:spLocks noChangeArrowheads="1"/>
          </p:cNvSpPr>
          <p:nvPr/>
        </p:nvSpPr>
        <p:spPr bwMode="auto">
          <a:xfrm>
            <a:off x="1404938" y="1123950"/>
            <a:ext cx="2571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000000"/>
                </a:solidFill>
              </a:rPr>
              <a:t>-</a:t>
            </a:r>
          </a:p>
        </p:txBody>
      </p:sp>
      <p:sp>
        <p:nvSpPr>
          <p:cNvPr id="9251" name="Text Box 35"/>
          <p:cNvSpPr txBox="1">
            <a:spLocks noChangeArrowheads="1"/>
          </p:cNvSpPr>
          <p:nvPr/>
        </p:nvSpPr>
        <p:spPr bwMode="auto">
          <a:xfrm>
            <a:off x="5364163" y="476250"/>
            <a:ext cx="2439987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3333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>
                <a:solidFill>
                  <a:srgbClr val="3333FF"/>
                </a:solidFill>
              </a:rPr>
              <a:t>положительные</a:t>
            </a:r>
          </a:p>
        </p:txBody>
      </p:sp>
      <p:sp>
        <p:nvSpPr>
          <p:cNvPr id="9252" name="Text Box 36"/>
          <p:cNvSpPr txBox="1">
            <a:spLocks noChangeArrowheads="1"/>
          </p:cNvSpPr>
          <p:nvPr/>
        </p:nvSpPr>
        <p:spPr bwMode="auto">
          <a:xfrm>
            <a:off x="1692275" y="549275"/>
            <a:ext cx="2376488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3333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>
                <a:solidFill>
                  <a:srgbClr val="3333FF"/>
                </a:solidFill>
              </a:rPr>
              <a:t>отрицательные</a:t>
            </a:r>
          </a:p>
        </p:txBody>
      </p:sp>
      <p:sp>
        <p:nvSpPr>
          <p:cNvPr id="9253" name="Line 37"/>
          <p:cNvSpPr>
            <a:spLocks noChangeShapeType="1"/>
          </p:cNvSpPr>
          <p:nvPr/>
        </p:nvSpPr>
        <p:spPr bwMode="auto">
          <a:xfrm flipH="1">
            <a:off x="5353050" y="765175"/>
            <a:ext cx="165100" cy="36036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254" name="Line 38"/>
          <p:cNvSpPr>
            <a:spLocks noChangeShapeType="1"/>
          </p:cNvSpPr>
          <p:nvPr/>
        </p:nvSpPr>
        <p:spPr bwMode="auto">
          <a:xfrm flipH="1">
            <a:off x="5927725" y="836613"/>
            <a:ext cx="95250" cy="360362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255" name="Line 39"/>
          <p:cNvSpPr>
            <a:spLocks noChangeShapeType="1"/>
          </p:cNvSpPr>
          <p:nvPr/>
        </p:nvSpPr>
        <p:spPr bwMode="auto">
          <a:xfrm>
            <a:off x="6659563" y="836613"/>
            <a:ext cx="71437" cy="360362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256" name="Line 40"/>
          <p:cNvSpPr>
            <a:spLocks noChangeShapeType="1"/>
          </p:cNvSpPr>
          <p:nvPr/>
        </p:nvSpPr>
        <p:spPr bwMode="auto">
          <a:xfrm>
            <a:off x="7380288" y="765175"/>
            <a:ext cx="71437" cy="431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257" name="Line 41"/>
          <p:cNvSpPr>
            <a:spLocks noChangeShapeType="1"/>
          </p:cNvSpPr>
          <p:nvPr/>
        </p:nvSpPr>
        <p:spPr bwMode="auto">
          <a:xfrm flipH="1">
            <a:off x="1608138" y="909638"/>
            <a:ext cx="309562" cy="28733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258" name="Line 42"/>
          <p:cNvSpPr>
            <a:spLocks noChangeShapeType="1"/>
          </p:cNvSpPr>
          <p:nvPr/>
        </p:nvSpPr>
        <p:spPr bwMode="auto">
          <a:xfrm>
            <a:off x="2482850" y="909638"/>
            <a:ext cx="1588" cy="28733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259" name="Line 43"/>
          <p:cNvSpPr>
            <a:spLocks noChangeShapeType="1"/>
          </p:cNvSpPr>
          <p:nvPr/>
        </p:nvSpPr>
        <p:spPr bwMode="auto">
          <a:xfrm>
            <a:off x="3203575" y="909638"/>
            <a:ext cx="1588" cy="28733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260" name="Line 44"/>
          <p:cNvSpPr>
            <a:spLocks noChangeShapeType="1"/>
          </p:cNvSpPr>
          <p:nvPr/>
        </p:nvSpPr>
        <p:spPr bwMode="auto">
          <a:xfrm>
            <a:off x="3779838" y="836613"/>
            <a:ext cx="142875" cy="431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262" name="Text Box 45"/>
          <p:cNvSpPr txBox="1">
            <a:spLocks noChangeArrowheads="1"/>
          </p:cNvSpPr>
          <p:nvPr/>
        </p:nvSpPr>
        <p:spPr bwMode="auto">
          <a:xfrm>
            <a:off x="1600200" y="1719263"/>
            <a:ext cx="38417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FF000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6" name="Line 46"/>
          <p:cNvSpPr>
            <a:spLocks noChangeShapeType="1"/>
          </p:cNvSpPr>
          <p:nvPr/>
        </p:nvSpPr>
        <p:spPr bwMode="auto">
          <a:xfrm>
            <a:off x="4643438" y="692150"/>
            <a:ext cx="1587" cy="5048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264" name="Text Box 47"/>
          <p:cNvSpPr txBox="1">
            <a:spLocks noChangeArrowheads="1"/>
          </p:cNvSpPr>
          <p:nvPr/>
        </p:nvSpPr>
        <p:spPr bwMode="auto">
          <a:xfrm>
            <a:off x="6711950" y="1719263"/>
            <a:ext cx="38417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FF000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9265" name="Text Box 48"/>
          <p:cNvSpPr txBox="1">
            <a:spLocks noChangeArrowheads="1"/>
          </p:cNvSpPr>
          <p:nvPr/>
        </p:nvSpPr>
        <p:spPr bwMode="auto">
          <a:xfrm>
            <a:off x="4551363" y="1719263"/>
            <a:ext cx="4191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FF330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400">
                <a:solidFill>
                  <a:srgbClr val="FF3300"/>
                </a:solidFill>
              </a:rPr>
              <a:t>О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92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2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9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9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9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9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9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9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9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9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9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9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9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9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9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9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9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9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5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7" dur="2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8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  <p:cond evt="begin" delay="0">
                                      <p:tn val="13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0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" presetClass="entr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animBg="1"/>
      <p:bldP spid="9223" grpId="0" animBg="1"/>
      <p:bldP spid="9224" grpId="0" animBg="1"/>
      <p:bldP spid="9225" grpId="0" animBg="1"/>
      <p:bldP spid="9226" grpId="0" animBg="1"/>
      <p:bldP spid="9227" grpId="0" animBg="1"/>
      <p:bldP spid="9228" grpId="0" animBg="1"/>
      <p:bldP spid="9229" grpId="0" animBg="1"/>
      <p:bldP spid="9230" grpId="0" animBg="1"/>
      <p:bldP spid="9231" grpId="0" animBg="1"/>
      <p:bldP spid="9232" grpId="0" animBg="1"/>
      <p:bldP spid="9233" grpId="0" animBg="1"/>
      <p:bldP spid="9234" grpId="0" animBg="1"/>
      <p:bldP spid="9253" grpId="0" animBg="1"/>
      <p:bldP spid="9254" grpId="0" animBg="1"/>
      <p:bldP spid="9255" grpId="0" animBg="1"/>
      <p:bldP spid="9256" grpId="0" animBg="1"/>
      <p:bldP spid="9257" grpId="0" animBg="1"/>
      <p:bldP spid="9258" grpId="0" animBg="1"/>
      <p:bldP spid="9259" grpId="0" animBg="1"/>
      <p:bldP spid="9260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714356"/>
            <a:ext cx="7572428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1.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Запишите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все целые числа, которые лежат между числами -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;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Запишите число, противоположное числу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( -2,5)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3.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Между какими целыми числами лежит число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( -6,3) 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4.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Найдите значение выражения 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, если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=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- 4,2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5.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Отметьте на координатной прямой числа:    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– 2;   2,5;   3;   – 4.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Запишите:    а) наибольшее число;    б) наименьшее число;    в) число</a:t>
            </a:r>
            <a:r>
              <a:rPr lang="ru-RU" dirty="0" smtClean="0"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имеющее наибольший модуль;</a:t>
            </a:r>
            <a:r>
              <a:rPr lang="ru-RU" sz="1600" dirty="0" smtClean="0">
                <a:ea typeface="Calibri" pitchFamily="34" charset="0"/>
                <a:cs typeface="Arial" pitchFamily="34" charset="0"/>
              </a:rPr>
              <a:t>  г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)число,  имеющее наименьший модуль.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2928934"/>
            <a:ext cx="685804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dirty="0" smtClean="0">
                <a:latin typeface="+mj-lt"/>
              </a:rPr>
              <a:t>6</a:t>
            </a:r>
            <a:r>
              <a:rPr lang="ru-RU" dirty="0" smtClean="0">
                <a:latin typeface="+mj-lt"/>
              </a:rPr>
              <a:t>. </a:t>
            </a:r>
            <a:r>
              <a:rPr lang="ru-RU" dirty="0"/>
              <a:t>Записать числа в порядке убывания (</a:t>
            </a:r>
            <a:r>
              <a:rPr lang="ru-RU" dirty="0" smtClean="0"/>
              <a:t>или возрастания</a:t>
            </a:r>
            <a:r>
              <a:rPr lang="ru-RU" dirty="0" smtClean="0"/>
              <a:t>):</a:t>
            </a:r>
          </a:p>
          <a:p>
            <a:r>
              <a:rPr lang="ru-RU" dirty="0" smtClean="0"/>
              <a:t> </a:t>
            </a:r>
            <a:endParaRPr lang="ru-RU" dirty="0"/>
          </a:p>
          <a:p>
            <a:r>
              <a:rPr lang="ru-RU" dirty="0"/>
              <a:t> 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>
              <a:latin typeface="+mj-lt"/>
            </a:endParaRPr>
          </a:p>
          <a:p>
            <a:r>
              <a:rPr lang="ru-RU" dirty="0" smtClean="0">
                <a:latin typeface="+mj-lt"/>
              </a:rPr>
              <a:t>9,7;   </a:t>
            </a:r>
            <a:r>
              <a:rPr lang="ru-RU" dirty="0">
                <a:latin typeface="+mj-lt"/>
              </a:rPr>
              <a:t>-3,125; </a:t>
            </a:r>
            <a:r>
              <a:rPr lang="ru-RU" dirty="0" smtClean="0">
                <a:latin typeface="+mj-lt"/>
              </a:rPr>
              <a:t>   -</a:t>
            </a:r>
            <a:r>
              <a:rPr lang="ru-RU" dirty="0">
                <a:latin typeface="+mj-lt"/>
              </a:rPr>
              <a:t>333, 5,1; </a:t>
            </a:r>
            <a:r>
              <a:rPr lang="ru-RU" dirty="0" smtClean="0">
                <a:latin typeface="+mj-lt"/>
              </a:rPr>
              <a:t>   523,7</a:t>
            </a:r>
            <a:r>
              <a:rPr lang="ru-RU" dirty="0">
                <a:latin typeface="+mj-lt"/>
              </a:rPr>
              <a:t>; </a:t>
            </a:r>
            <a:r>
              <a:rPr lang="ru-RU" dirty="0" smtClean="0">
                <a:latin typeface="+mj-lt"/>
              </a:rPr>
              <a:t>     -</a:t>
            </a:r>
            <a:r>
              <a:rPr lang="ru-RU" dirty="0">
                <a:latin typeface="+mj-lt"/>
              </a:rPr>
              <a:t>216,7</a:t>
            </a:r>
            <a:r>
              <a:rPr lang="ru-RU" dirty="0" smtClean="0">
                <a:latin typeface="+mj-lt"/>
              </a:rPr>
              <a:t>.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481" name="Object 1"/>
          <p:cNvGraphicFramePr>
            <a:graphicFrameLocks noChangeAspect="1"/>
          </p:cNvGraphicFramePr>
          <p:nvPr/>
        </p:nvGraphicFramePr>
        <p:xfrm>
          <a:off x="571472" y="285728"/>
          <a:ext cx="7858180" cy="6008412"/>
        </p:xfrm>
        <a:graphic>
          <a:graphicData uri="http://schemas.openxmlformats.org/presentationml/2006/ole">
            <p:oleObj spid="_x0000_s20481" name="Слайд" r:id="rId3" imgW="4542878" imgH="3405984" progId="PowerPoint.Slide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323" name="Group 147"/>
          <p:cNvGraphicFramePr>
            <a:graphicFrameLocks noGrp="1"/>
          </p:cNvGraphicFramePr>
          <p:nvPr/>
        </p:nvGraphicFramePr>
        <p:xfrm>
          <a:off x="0" y="334963"/>
          <a:ext cx="9144000" cy="6523612"/>
        </p:xfrm>
        <a:graphic>
          <a:graphicData uri="http://schemas.openxmlformats.org/drawingml/2006/table">
            <a:tbl>
              <a:tblPr/>
              <a:tblGrid>
                <a:gridCol w="2987675"/>
                <a:gridCol w="1728788"/>
                <a:gridCol w="2141537"/>
                <a:gridCol w="2286000"/>
              </a:tblGrid>
              <a:tr h="70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Геометрическая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модель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Обозначение 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Название числового промежутка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Аналитическая модель(неравенство)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(- </a:t>
                      </a:r>
                      <a:r>
                        <a:rPr kumimoji="0" 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∞; </a:t>
                      </a: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b]</a:t>
                      </a:r>
                      <a:endParaRPr kumimoji="0" lang="ru-RU" sz="28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Интервал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х</a:t>
                      </a: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≥</a:t>
                      </a: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а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; </a:t>
                      </a: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b]</a:t>
                      </a:r>
                      <a:endParaRPr kumimoji="0" lang="ru-RU" sz="28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Полуинтервал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a </a:t>
                      </a: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≤ x ≤ b</a:t>
                      </a:r>
                      <a:endParaRPr kumimoji="0" lang="ru-RU" sz="2800" b="0" i="1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(- </a:t>
                      </a:r>
                      <a:r>
                        <a:rPr kumimoji="0" 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∞; </a:t>
                      </a: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  <a:r>
                        <a:rPr kumimoji="0" 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Открытый луч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х</a:t>
                      </a: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 &lt; b</a:t>
                      </a:r>
                      <a:endParaRPr kumimoji="0" lang="ru-RU" sz="2800" b="0" i="1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(а; +</a:t>
                      </a:r>
                      <a:r>
                        <a:rPr kumimoji="0" 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∞)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Полуинтервал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a &lt; x &lt; b</a:t>
                      </a:r>
                      <a:endParaRPr kumimoji="0" lang="ru-RU" sz="2800" b="0" i="1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[a</a:t>
                      </a:r>
                      <a:r>
                        <a:rPr kumimoji="0" 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; </a:t>
                      </a: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b</a:t>
                      </a:r>
                      <a:r>
                        <a:rPr kumimoji="0" 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Открытый луч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x </a:t>
                      </a: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≤ b</a:t>
                      </a:r>
                      <a:endParaRPr kumimoji="0" lang="ru-RU" sz="2800" b="0" i="1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[a</a:t>
                      </a:r>
                      <a:r>
                        <a:rPr kumimoji="0" 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; </a:t>
                      </a: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b]</a:t>
                      </a:r>
                      <a:endParaRPr kumimoji="0" lang="ru-RU" sz="28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Отрезок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a </a:t>
                      </a: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≤ </a:t>
                      </a: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x &lt; b</a:t>
                      </a:r>
                      <a:endParaRPr kumimoji="0" lang="ru-RU" sz="2800" b="0" i="1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(а; </a:t>
                      </a: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b)</a:t>
                      </a:r>
                      <a:endParaRPr kumimoji="0" lang="ru-RU" sz="28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Луч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х</a:t>
                      </a: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 &gt; a</a:t>
                      </a:r>
                      <a:endParaRPr kumimoji="0" lang="ru-RU" sz="2800" b="0" i="1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[a</a:t>
                      </a:r>
                      <a:r>
                        <a:rPr kumimoji="0" 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; + </a:t>
                      </a:r>
                      <a:r>
                        <a:rPr kumimoji="0" lang="ru-RU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∞)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Луч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a &lt; x </a:t>
                      </a: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≤ </a:t>
                      </a: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ru-RU" sz="2800" b="0" i="1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54"/>
          <p:cNvGrpSpPr>
            <a:grpSpLocks/>
          </p:cNvGrpSpPr>
          <p:nvPr/>
        </p:nvGrpSpPr>
        <p:grpSpPr bwMode="auto">
          <a:xfrm>
            <a:off x="179388" y="5011738"/>
            <a:ext cx="2808287" cy="366712"/>
            <a:chOff x="113" y="935"/>
            <a:chExt cx="1769" cy="231"/>
          </a:xfrm>
        </p:grpSpPr>
        <p:sp>
          <p:nvSpPr>
            <p:cNvPr id="30861" name="Line 55"/>
            <p:cNvSpPr>
              <a:spLocks noChangeShapeType="1"/>
            </p:cNvSpPr>
            <p:nvPr/>
          </p:nvSpPr>
          <p:spPr bwMode="auto">
            <a:xfrm>
              <a:off x="113" y="981"/>
              <a:ext cx="15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862" name="Text Box 56"/>
            <p:cNvSpPr txBox="1">
              <a:spLocks noChangeArrowheads="1"/>
            </p:cNvSpPr>
            <p:nvPr/>
          </p:nvSpPr>
          <p:spPr bwMode="auto">
            <a:xfrm>
              <a:off x="1610" y="935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/>
                <a:t>x</a:t>
              </a:r>
              <a:endParaRPr lang="ru-RU" b="1" i="1"/>
            </a:p>
          </p:txBody>
        </p:sp>
      </p:grpSp>
      <p:grpSp>
        <p:nvGrpSpPr>
          <p:cNvPr id="3" name="Group 57"/>
          <p:cNvGrpSpPr>
            <a:grpSpLocks/>
          </p:cNvGrpSpPr>
          <p:nvPr/>
        </p:nvGrpSpPr>
        <p:grpSpPr bwMode="auto">
          <a:xfrm>
            <a:off x="180975" y="2905125"/>
            <a:ext cx="2808288" cy="366713"/>
            <a:chOff x="113" y="935"/>
            <a:chExt cx="1769" cy="211"/>
          </a:xfrm>
        </p:grpSpPr>
        <p:sp>
          <p:nvSpPr>
            <p:cNvPr id="30859" name="Line 58"/>
            <p:cNvSpPr>
              <a:spLocks noChangeShapeType="1"/>
            </p:cNvSpPr>
            <p:nvPr/>
          </p:nvSpPr>
          <p:spPr bwMode="auto">
            <a:xfrm>
              <a:off x="113" y="981"/>
              <a:ext cx="15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860" name="Text Box 59"/>
            <p:cNvSpPr txBox="1">
              <a:spLocks noChangeArrowheads="1"/>
            </p:cNvSpPr>
            <p:nvPr/>
          </p:nvSpPr>
          <p:spPr bwMode="auto">
            <a:xfrm>
              <a:off x="1610" y="935"/>
              <a:ext cx="272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/>
                <a:t>x</a:t>
              </a:r>
              <a:endParaRPr lang="ru-RU" b="1" i="1"/>
            </a:p>
          </p:txBody>
        </p:sp>
      </p:grpSp>
      <p:grpSp>
        <p:nvGrpSpPr>
          <p:cNvPr id="4" name="Group 60"/>
          <p:cNvGrpSpPr>
            <a:grpSpLocks/>
          </p:cNvGrpSpPr>
          <p:nvPr/>
        </p:nvGrpSpPr>
        <p:grpSpPr bwMode="auto">
          <a:xfrm>
            <a:off x="107950" y="5661025"/>
            <a:ext cx="2808288" cy="366713"/>
            <a:chOff x="113" y="935"/>
            <a:chExt cx="1769" cy="231"/>
          </a:xfrm>
        </p:grpSpPr>
        <p:sp>
          <p:nvSpPr>
            <p:cNvPr id="30857" name="Line 61"/>
            <p:cNvSpPr>
              <a:spLocks noChangeShapeType="1"/>
            </p:cNvSpPr>
            <p:nvPr/>
          </p:nvSpPr>
          <p:spPr bwMode="auto">
            <a:xfrm>
              <a:off x="113" y="981"/>
              <a:ext cx="15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858" name="Text Box 62"/>
            <p:cNvSpPr txBox="1">
              <a:spLocks noChangeArrowheads="1"/>
            </p:cNvSpPr>
            <p:nvPr/>
          </p:nvSpPr>
          <p:spPr bwMode="auto">
            <a:xfrm>
              <a:off x="1610" y="935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/>
                <a:t>x</a:t>
              </a:r>
              <a:endParaRPr lang="ru-RU" b="1" i="1"/>
            </a:p>
          </p:txBody>
        </p:sp>
      </p:grpSp>
      <p:grpSp>
        <p:nvGrpSpPr>
          <p:cNvPr id="5" name="Group 63"/>
          <p:cNvGrpSpPr>
            <a:grpSpLocks/>
          </p:cNvGrpSpPr>
          <p:nvPr/>
        </p:nvGrpSpPr>
        <p:grpSpPr bwMode="auto">
          <a:xfrm>
            <a:off x="179388" y="1484313"/>
            <a:ext cx="2808287" cy="366712"/>
            <a:chOff x="113" y="935"/>
            <a:chExt cx="1769" cy="231"/>
          </a:xfrm>
        </p:grpSpPr>
        <p:sp>
          <p:nvSpPr>
            <p:cNvPr id="30855" name="Line 64"/>
            <p:cNvSpPr>
              <a:spLocks noChangeShapeType="1"/>
            </p:cNvSpPr>
            <p:nvPr/>
          </p:nvSpPr>
          <p:spPr bwMode="auto">
            <a:xfrm>
              <a:off x="113" y="981"/>
              <a:ext cx="15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856" name="Text Box 65"/>
            <p:cNvSpPr txBox="1">
              <a:spLocks noChangeArrowheads="1"/>
            </p:cNvSpPr>
            <p:nvPr/>
          </p:nvSpPr>
          <p:spPr bwMode="auto">
            <a:xfrm>
              <a:off x="1610" y="935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/>
                <a:t>x</a:t>
              </a:r>
              <a:endParaRPr lang="ru-RU" b="1" i="1"/>
            </a:p>
          </p:txBody>
        </p:sp>
      </p:grpSp>
      <p:grpSp>
        <p:nvGrpSpPr>
          <p:cNvPr id="6" name="Group 66"/>
          <p:cNvGrpSpPr>
            <a:grpSpLocks/>
          </p:cNvGrpSpPr>
          <p:nvPr/>
        </p:nvGrpSpPr>
        <p:grpSpPr bwMode="auto">
          <a:xfrm>
            <a:off x="179388" y="4292600"/>
            <a:ext cx="2808287" cy="366713"/>
            <a:chOff x="113" y="935"/>
            <a:chExt cx="1769" cy="231"/>
          </a:xfrm>
        </p:grpSpPr>
        <p:sp>
          <p:nvSpPr>
            <p:cNvPr id="30853" name="Line 67"/>
            <p:cNvSpPr>
              <a:spLocks noChangeShapeType="1"/>
            </p:cNvSpPr>
            <p:nvPr/>
          </p:nvSpPr>
          <p:spPr bwMode="auto">
            <a:xfrm>
              <a:off x="113" y="981"/>
              <a:ext cx="15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854" name="Text Box 68"/>
            <p:cNvSpPr txBox="1">
              <a:spLocks noChangeArrowheads="1"/>
            </p:cNvSpPr>
            <p:nvPr/>
          </p:nvSpPr>
          <p:spPr bwMode="auto">
            <a:xfrm>
              <a:off x="1610" y="935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/>
                <a:t>x</a:t>
              </a:r>
              <a:endParaRPr lang="ru-RU" b="1" i="1"/>
            </a:p>
          </p:txBody>
        </p:sp>
      </p:grpSp>
      <p:grpSp>
        <p:nvGrpSpPr>
          <p:cNvPr id="7" name="Group 69"/>
          <p:cNvGrpSpPr>
            <a:grpSpLocks/>
          </p:cNvGrpSpPr>
          <p:nvPr/>
        </p:nvGrpSpPr>
        <p:grpSpPr bwMode="auto">
          <a:xfrm>
            <a:off x="179388" y="2278063"/>
            <a:ext cx="2808287" cy="366712"/>
            <a:chOff x="113" y="935"/>
            <a:chExt cx="1769" cy="231"/>
          </a:xfrm>
        </p:grpSpPr>
        <p:sp>
          <p:nvSpPr>
            <p:cNvPr id="30851" name="Line 70"/>
            <p:cNvSpPr>
              <a:spLocks noChangeShapeType="1"/>
            </p:cNvSpPr>
            <p:nvPr/>
          </p:nvSpPr>
          <p:spPr bwMode="auto">
            <a:xfrm>
              <a:off x="113" y="981"/>
              <a:ext cx="15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852" name="Text Box 71"/>
            <p:cNvSpPr txBox="1">
              <a:spLocks noChangeArrowheads="1"/>
            </p:cNvSpPr>
            <p:nvPr/>
          </p:nvSpPr>
          <p:spPr bwMode="auto">
            <a:xfrm>
              <a:off x="1610" y="935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/>
                <a:t>x</a:t>
              </a:r>
              <a:endParaRPr lang="ru-RU" b="1" i="1"/>
            </a:p>
          </p:txBody>
        </p:sp>
      </p:grpSp>
      <p:grpSp>
        <p:nvGrpSpPr>
          <p:cNvPr id="8" name="Group 72"/>
          <p:cNvGrpSpPr>
            <a:grpSpLocks/>
          </p:cNvGrpSpPr>
          <p:nvPr/>
        </p:nvGrpSpPr>
        <p:grpSpPr bwMode="auto">
          <a:xfrm>
            <a:off x="395288" y="6400800"/>
            <a:ext cx="2808287" cy="366713"/>
            <a:chOff x="113" y="935"/>
            <a:chExt cx="1769" cy="231"/>
          </a:xfrm>
        </p:grpSpPr>
        <p:sp>
          <p:nvSpPr>
            <p:cNvPr id="30849" name="Line 73"/>
            <p:cNvSpPr>
              <a:spLocks noChangeShapeType="1"/>
            </p:cNvSpPr>
            <p:nvPr/>
          </p:nvSpPr>
          <p:spPr bwMode="auto">
            <a:xfrm>
              <a:off x="113" y="981"/>
              <a:ext cx="15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850" name="Text Box 74"/>
            <p:cNvSpPr txBox="1">
              <a:spLocks noChangeArrowheads="1"/>
            </p:cNvSpPr>
            <p:nvPr/>
          </p:nvSpPr>
          <p:spPr bwMode="auto">
            <a:xfrm>
              <a:off x="1610" y="935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/>
                <a:t>x</a:t>
              </a:r>
              <a:endParaRPr lang="ru-RU" b="1" i="1"/>
            </a:p>
          </p:txBody>
        </p:sp>
      </p:grpSp>
      <p:grpSp>
        <p:nvGrpSpPr>
          <p:cNvPr id="9" name="Group 75"/>
          <p:cNvGrpSpPr>
            <a:grpSpLocks/>
          </p:cNvGrpSpPr>
          <p:nvPr/>
        </p:nvGrpSpPr>
        <p:grpSpPr bwMode="auto">
          <a:xfrm>
            <a:off x="358775" y="3644900"/>
            <a:ext cx="2808288" cy="366713"/>
            <a:chOff x="113" y="935"/>
            <a:chExt cx="1769" cy="231"/>
          </a:xfrm>
        </p:grpSpPr>
        <p:sp>
          <p:nvSpPr>
            <p:cNvPr id="30847" name="Line 76"/>
            <p:cNvSpPr>
              <a:spLocks noChangeShapeType="1"/>
            </p:cNvSpPr>
            <p:nvPr/>
          </p:nvSpPr>
          <p:spPr bwMode="auto">
            <a:xfrm>
              <a:off x="113" y="981"/>
              <a:ext cx="15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848" name="Text Box 77"/>
            <p:cNvSpPr txBox="1">
              <a:spLocks noChangeArrowheads="1"/>
            </p:cNvSpPr>
            <p:nvPr/>
          </p:nvSpPr>
          <p:spPr bwMode="auto">
            <a:xfrm>
              <a:off x="1610" y="935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/>
                <a:t>x</a:t>
              </a:r>
              <a:endParaRPr lang="ru-RU" b="1" i="1"/>
            </a:p>
          </p:txBody>
        </p:sp>
      </p:grpSp>
      <p:sp>
        <p:nvSpPr>
          <p:cNvPr id="30782" name="Oval 78"/>
          <p:cNvSpPr>
            <a:spLocks noChangeArrowheads="1"/>
          </p:cNvSpPr>
          <p:nvPr/>
        </p:nvSpPr>
        <p:spPr bwMode="auto">
          <a:xfrm>
            <a:off x="395288" y="5011738"/>
            <a:ext cx="144462" cy="14446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83" name="Oval 79"/>
          <p:cNvSpPr>
            <a:spLocks noChangeArrowheads="1"/>
          </p:cNvSpPr>
          <p:nvPr/>
        </p:nvSpPr>
        <p:spPr bwMode="auto">
          <a:xfrm>
            <a:off x="1763713" y="4292600"/>
            <a:ext cx="144462" cy="144463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84" name="Oval 80"/>
          <p:cNvSpPr>
            <a:spLocks noChangeArrowheads="1"/>
          </p:cNvSpPr>
          <p:nvPr/>
        </p:nvSpPr>
        <p:spPr bwMode="auto">
          <a:xfrm>
            <a:off x="611188" y="4292600"/>
            <a:ext cx="144462" cy="144463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85" name="Oval 81"/>
          <p:cNvSpPr>
            <a:spLocks noChangeArrowheads="1"/>
          </p:cNvSpPr>
          <p:nvPr/>
        </p:nvSpPr>
        <p:spPr bwMode="auto">
          <a:xfrm>
            <a:off x="1619250" y="5661025"/>
            <a:ext cx="144463" cy="144463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86" name="Oval 82"/>
          <p:cNvSpPr>
            <a:spLocks noChangeArrowheads="1"/>
          </p:cNvSpPr>
          <p:nvPr/>
        </p:nvSpPr>
        <p:spPr bwMode="auto">
          <a:xfrm>
            <a:off x="612775" y="2905125"/>
            <a:ext cx="144463" cy="15875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87" name="Oval 83"/>
          <p:cNvSpPr>
            <a:spLocks noChangeArrowheads="1"/>
          </p:cNvSpPr>
          <p:nvPr/>
        </p:nvSpPr>
        <p:spPr bwMode="auto">
          <a:xfrm>
            <a:off x="395288" y="2278063"/>
            <a:ext cx="144462" cy="14446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88" name="Oval 84"/>
          <p:cNvSpPr>
            <a:spLocks noChangeArrowheads="1"/>
          </p:cNvSpPr>
          <p:nvPr/>
        </p:nvSpPr>
        <p:spPr bwMode="auto">
          <a:xfrm>
            <a:off x="1474788" y="6400800"/>
            <a:ext cx="144462" cy="144463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89" name="Oval 85"/>
          <p:cNvSpPr>
            <a:spLocks noChangeArrowheads="1"/>
          </p:cNvSpPr>
          <p:nvPr/>
        </p:nvSpPr>
        <p:spPr bwMode="auto">
          <a:xfrm>
            <a:off x="1763713" y="1484313"/>
            <a:ext cx="144462" cy="14446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90" name="Oval 86"/>
          <p:cNvSpPr>
            <a:spLocks noChangeArrowheads="1"/>
          </p:cNvSpPr>
          <p:nvPr/>
        </p:nvSpPr>
        <p:spPr bwMode="auto">
          <a:xfrm>
            <a:off x="611188" y="1484313"/>
            <a:ext cx="144462" cy="14446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91" name="Oval 87"/>
          <p:cNvSpPr>
            <a:spLocks noChangeArrowheads="1"/>
          </p:cNvSpPr>
          <p:nvPr/>
        </p:nvSpPr>
        <p:spPr bwMode="auto">
          <a:xfrm>
            <a:off x="539750" y="5661025"/>
            <a:ext cx="144463" cy="14446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92" name="Oval 88"/>
          <p:cNvSpPr>
            <a:spLocks noChangeArrowheads="1"/>
          </p:cNvSpPr>
          <p:nvPr/>
        </p:nvSpPr>
        <p:spPr bwMode="auto">
          <a:xfrm>
            <a:off x="1692275" y="2905125"/>
            <a:ext cx="144463" cy="15875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93" name="Oval 89"/>
          <p:cNvSpPr>
            <a:spLocks noChangeArrowheads="1"/>
          </p:cNvSpPr>
          <p:nvPr/>
        </p:nvSpPr>
        <p:spPr bwMode="auto">
          <a:xfrm>
            <a:off x="1438275" y="3644900"/>
            <a:ext cx="144463" cy="14446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94" name="Text Box 90"/>
          <p:cNvSpPr txBox="1">
            <a:spLocks noChangeArrowheads="1"/>
          </p:cNvSpPr>
          <p:nvPr/>
        </p:nvSpPr>
        <p:spPr bwMode="auto">
          <a:xfrm>
            <a:off x="179388" y="5013325"/>
            <a:ext cx="503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/>
              <a:t>a</a:t>
            </a:r>
            <a:endParaRPr lang="ru-RU" sz="2400" b="1" i="1"/>
          </a:p>
        </p:txBody>
      </p:sp>
      <p:sp>
        <p:nvSpPr>
          <p:cNvPr id="50267" name="Text Box 91"/>
          <p:cNvSpPr txBox="1">
            <a:spLocks noChangeArrowheads="1"/>
          </p:cNvSpPr>
          <p:nvPr/>
        </p:nvSpPr>
        <p:spPr bwMode="auto">
          <a:xfrm>
            <a:off x="179388" y="0"/>
            <a:ext cx="87852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i="1"/>
              <a:t>Самостоятельная работа    Установите соответствия, соединив ячейки числами</a:t>
            </a:r>
          </a:p>
        </p:txBody>
      </p:sp>
      <p:sp>
        <p:nvSpPr>
          <p:cNvPr id="30796" name="Text Box 92"/>
          <p:cNvSpPr txBox="1">
            <a:spLocks noChangeArrowheads="1"/>
          </p:cNvSpPr>
          <p:nvPr/>
        </p:nvSpPr>
        <p:spPr bwMode="auto">
          <a:xfrm>
            <a:off x="323850" y="2276475"/>
            <a:ext cx="503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/>
              <a:t>a</a:t>
            </a:r>
            <a:endParaRPr lang="ru-RU" sz="2400" b="1" i="1"/>
          </a:p>
        </p:txBody>
      </p:sp>
      <p:sp>
        <p:nvSpPr>
          <p:cNvPr id="30797" name="Text Box 93"/>
          <p:cNvSpPr txBox="1">
            <a:spLocks noChangeArrowheads="1"/>
          </p:cNvSpPr>
          <p:nvPr/>
        </p:nvSpPr>
        <p:spPr bwMode="auto">
          <a:xfrm>
            <a:off x="468313" y="4292600"/>
            <a:ext cx="503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/>
              <a:t>a</a:t>
            </a:r>
            <a:endParaRPr lang="ru-RU" sz="2400" b="1" i="1"/>
          </a:p>
        </p:txBody>
      </p:sp>
      <p:sp>
        <p:nvSpPr>
          <p:cNvPr id="30798" name="Text Box 94"/>
          <p:cNvSpPr txBox="1">
            <a:spLocks noChangeArrowheads="1"/>
          </p:cNvSpPr>
          <p:nvPr/>
        </p:nvSpPr>
        <p:spPr bwMode="auto">
          <a:xfrm>
            <a:off x="468313" y="1484313"/>
            <a:ext cx="503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/>
              <a:t>a</a:t>
            </a:r>
            <a:endParaRPr lang="ru-RU" sz="2400" b="1" i="1"/>
          </a:p>
        </p:txBody>
      </p:sp>
      <p:sp>
        <p:nvSpPr>
          <p:cNvPr id="30799" name="Text Box 95"/>
          <p:cNvSpPr txBox="1">
            <a:spLocks noChangeArrowheads="1"/>
          </p:cNvSpPr>
          <p:nvPr/>
        </p:nvSpPr>
        <p:spPr bwMode="auto">
          <a:xfrm>
            <a:off x="395288" y="5661025"/>
            <a:ext cx="503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/>
              <a:t>a</a:t>
            </a:r>
            <a:endParaRPr lang="ru-RU" sz="2400" b="1" i="1"/>
          </a:p>
        </p:txBody>
      </p:sp>
      <p:sp>
        <p:nvSpPr>
          <p:cNvPr id="30800" name="Text Box 96"/>
          <p:cNvSpPr txBox="1">
            <a:spLocks noChangeArrowheads="1"/>
          </p:cNvSpPr>
          <p:nvPr/>
        </p:nvSpPr>
        <p:spPr bwMode="auto">
          <a:xfrm>
            <a:off x="468313" y="2924175"/>
            <a:ext cx="503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/>
              <a:t>a</a:t>
            </a:r>
            <a:endParaRPr lang="ru-RU" sz="2400" b="1" i="1"/>
          </a:p>
        </p:txBody>
      </p:sp>
      <p:sp>
        <p:nvSpPr>
          <p:cNvPr id="30801" name="Text Box 97"/>
          <p:cNvSpPr txBox="1">
            <a:spLocks noChangeArrowheads="1"/>
          </p:cNvSpPr>
          <p:nvPr/>
        </p:nvSpPr>
        <p:spPr bwMode="auto">
          <a:xfrm>
            <a:off x="1258888" y="6400800"/>
            <a:ext cx="503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/>
              <a:t>b</a:t>
            </a:r>
            <a:endParaRPr lang="ru-RU" sz="2400" b="1" i="1"/>
          </a:p>
        </p:txBody>
      </p:sp>
      <p:sp>
        <p:nvSpPr>
          <p:cNvPr id="30802" name="Text Box 98"/>
          <p:cNvSpPr txBox="1">
            <a:spLocks noChangeArrowheads="1"/>
          </p:cNvSpPr>
          <p:nvPr/>
        </p:nvSpPr>
        <p:spPr bwMode="auto">
          <a:xfrm>
            <a:off x="1042988" y="3644900"/>
            <a:ext cx="503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/>
              <a:t>b</a:t>
            </a:r>
            <a:endParaRPr lang="ru-RU" sz="2400" b="1" i="1"/>
          </a:p>
        </p:txBody>
      </p:sp>
      <p:sp>
        <p:nvSpPr>
          <p:cNvPr id="30803" name="Text Box 99"/>
          <p:cNvSpPr txBox="1">
            <a:spLocks noChangeArrowheads="1"/>
          </p:cNvSpPr>
          <p:nvPr/>
        </p:nvSpPr>
        <p:spPr bwMode="auto">
          <a:xfrm>
            <a:off x="1547813" y="4292600"/>
            <a:ext cx="503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/>
              <a:t>b</a:t>
            </a:r>
            <a:endParaRPr lang="ru-RU" sz="2400" b="1" i="1"/>
          </a:p>
        </p:txBody>
      </p:sp>
      <p:sp>
        <p:nvSpPr>
          <p:cNvPr id="30804" name="Text Box 100"/>
          <p:cNvSpPr txBox="1">
            <a:spLocks noChangeArrowheads="1"/>
          </p:cNvSpPr>
          <p:nvPr/>
        </p:nvSpPr>
        <p:spPr bwMode="auto">
          <a:xfrm>
            <a:off x="1547813" y="1484313"/>
            <a:ext cx="503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/>
              <a:t>b</a:t>
            </a:r>
            <a:endParaRPr lang="ru-RU" sz="2400" b="1" i="1"/>
          </a:p>
        </p:txBody>
      </p:sp>
      <p:sp>
        <p:nvSpPr>
          <p:cNvPr id="30805" name="Text Box 101"/>
          <p:cNvSpPr txBox="1">
            <a:spLocks noChangeArrowheads="1"/>
          </p:cNvSpPr>
          <p:nvPr/>
        </p:nvSpPr>
        <p:spPr bwMode="auto">
          <a:xfrm>
            <a:off x="1403350" y="5661025"/>
            <a:ext cx="503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/>
              <a:t>b</a:t>
            </a:r>
            <a:endParaRPr lang="ru-RU" sz="2400" b="1" i="1"/>
          </a:p>
        </p:txBody>
      </p:sp>
      <p:sp>
        <p:nvSpPr>
          <p:cNvPr id="30806" name="Text Box 102"/>
          <p:cNvSpPr txBox="1">
            <a:spLocks noChangeArrowheads="1"/>
          </p:cNvSpPr>
          <p:nvPr/>
        </p:nvSpPr>
        <p:spPr bwMode="auto">
          <a:xfrm>
            <a:off x="1476375" y="2924175"/>
            <a:ext cx="503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/>
              <a:t>b</a:t>
            </a:r>
            <a:endParaRPr lang="ru-RU" sz="2400" b="1" i="1"/>
          </a:p>
        </p:txBody>
      </p:sp>
      <p:sp>
        <p:nvSpPr>
          <p:cNvPr id="30807" name="AutoShape 103" descr="Широкий диагональный 2"/>
          <p:cNvSpPr>
            <a:spLocks noChangeArrowheads="1"/>
          </p:cNvSpPr>
          <p:nvPr/>
        </p:nvSpPr>
        <p:spPr bwMode="auto">
          <a:xfrm>
            <a:off x="539750" y="4868863"/>
            <a:ext cx="2087563" cy="215900"/>
          </a:xfrm>
          <a:prstGeom prst="parallelogram">
            <a:avLst>
              <a:gd name="adj" fmla="val 19249"/>
            </a:avLst>
          </a:prstGeom>
          <a:pattFill prst="wdUpDiag">
            <a:fgClr>
              <a:schemeClr val="tx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808" name="AutoShape 104" descr="Широкий диагональный 2"/>
          <p:cNvSpPr>
            <a:spLocks noChangeArrowheads="1"/>
          </p:cNvSpPr>
          <p:nvPr/>
        </p:nvSpPr>
        <p:spPr bwMode="auto">
          <a:xfrm>
            <a:off x="539750" y="2133600"/>
            <a:ext cx="2087563" cy="215900"/>
          </a:xfrm>
          <a:prstGeom prst="parallelogram">
            <a:avLst>
              <a:gd name="adj" fmla="val 19249"/>
            </a:avLst>
          </a:prstGeom>
          <a:pattFill prst="wdUpDiag">
            <a:fgClr>
              <a:schemeClr val="tx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809" name="AutoShape 105" descr="Широкий диагональный 2"/>
          <p:cNvSpPr>
            <a:spLocks noChangeArrowheads="1"/>
          </p:cNvSpPr>
          <p:nvPr/>
        </p:nvSpPr>
        <p:spPr bwMode="auto">
          <a:xfrm>
            <a:off x="323850" y="6237288"/>
            <a:ext cx="1150938" cy="234950"/>
          </a:xfrm>
          <a:prstGeom prst="parallelogram">
            <a:avLst>
              <a:gd name="adj" fmla="val 9752"/>
            </a:avLst>
          </a:prstGeom>
          <a:pattFill prst="wdUpDiag">
            <a:fgClr>
              <a:schemeClr val="tx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810" name="AutoShape 106" descr="Широкий диагональный 2"/>
          <p:cNvSpPr>
            <a:spLocks noChangeArrowheads="1"/>
          </p:cNvSpPr>
          <p:nvPr/>
        </p:nvSpPr>
        <p:spPr bwMode="auto">
          <a:xfrm>
            <a:off x="323850" y="3500438"/>
            <a:ext cx="1114425" cy="215900"/>
          </a:xfrm>
          <a:prstGeom prst="parallelogram">
            <a:avLst>
              <a:gd name="adj" fmla="val 10276"/>
            </a:avLst>
          </a:prstGeom>
          <a:pattFill prst="wdUpDiag">
            <a:fgClr>
              <a:schemeClr val="tx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811" name="AutoShape 107" descr="Широкий диагональный 2"/>
          <p:cNvSpPr>
            <a:spLocks noChangeArrowheads="1"/>
          </p:cNvSpPr>
          <p:nvPr/>
        </p:nvSpPr>
        <p:spPr bwMode="auto">
          <a:xfrm>
            <a:off x="755650" y="4149725"/>
            <a:ext cx="1008063" cy="215900"/>
          </a:xfrm>
          <a:prstGeom prst="parallelogram">
            <a:avLst>
              <a:gd name="adj" fmla="val 9295"/>
            </a:avLst>
          </a:prstGeom>
          <a:pattFill prst="wdUpDiag">
            <a:fgClr>
              <a:schemeClr val="tx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812" name="AutoShape 108" descr="Широкий диагональный 2"/>
          <p:cNvSpPr>
            <a:spLocks noChangeArrowheads="1"/>
          </p:cNvSpPr>
          <p:nvPr/>
        </p:nvSpPr>
        <p:spPr bwMode="auto">
          <a:xfrm>
            <a:off x="755650" y="1339850"/>
            <a:ext cx="1008063" cy="215900"/>
          </a:xfrm>
          <a:prstGeom prst="parallelogram">
            <a:avLst>
              <a:gd name="adj" fmla="val 9295"/>
            </a:avLst>
          </a:prstGeom>
          <a:pattFill prst="wdUpDiag">
            <a:fgClr>
              <a:schemeClr val="tx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813" name="AutoShape 109" descr="Широкий диагональный 2"/>
          <p:cNvSpPr>
            <a:spLocks noChangeArrowheads="1"/>
          </p:cNvSpPr>
          <p:nvPr/>
        </p:nvSpPr>
        <p:spPr bwMode="auto">
          <a:xfrm>
            <a:off x="684213" y="5516563"/>
            <a:ext cx="935037" cy="215900"/>
          </a:xfrm>
          <a:prstGeom prst="parallelogram">
            <a:avLst>
              <a:gd name="adj" fmla="val 8622"/>
            </a:avLst>
          </a:prstGeom>
          <a:pattFill prst="wdUpDiag">
            <a:fgClr>
              <a:schemeClr val="tx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814" name="AutoShape 110" descr="Широкий диагональный 2"/>
          <p:cNvSpPr>
            <a:spLocks noChangeArrowheads="1"/>
          </p:cNvSpPr>
          <p:nvPr/>
        </p:nvSpPr>
        <p:spPr bwMode="auto">
          <a:xfrm>
            <a:off x="757238" y="2760663"/>
            <a:ext cx="935037" cy="236537"/>
          </a:xfrm>
          <a:prstGeom prst="parallelogram">
            <a:avLst>
              <a:gd name="adj" fmla="val 7869"/>
            </a:avLst>
          </a:prstGeom>
          <a:pattFill prst="wdUpDiag">
            <a:fgClr>
              <a:schemeClr val="tx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815" name="Text Box 111"/>
          <p:cNvSpPr txBox="1">
            <a:spLocks noChangeArrowheads="1"/>
          </p:cNvSpPr>
          <p:nvPr/>
        </p:nvSpPr>
        <p:spPr bwMode="auto">
          <a:xfrm>
            <a:off x="0" y="1196975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1">
                <a:solidFill>
                  <a:srgbClr val="CC3300"/>
                </a:solidFill>
              </a:rPr>
              <a:t>1</a:t>
            </a:r>
          </a:p>
        </p:txBody>
      </p:sp>
      <p:sp>
        <p:nvSpPr>
          <p:cNvPr id="30816" name="Text Box 113"/>
          <p:cNvSpPr txBox="1">
            <a:spLocks noChangeArrowheads="1"/>
          </p:cNvSpPr>
          <p:nvPr/>
        </p:nvSpPr>
        <p:spPr bwMode="auto">
          <a:xfrm>
            <a:off x="0" y="1916113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1">
                <a:solidFill>
                  <a:srgbClr val="CC3300"/>
                </a:solidFill>
              </a:rPr>
              <a:t>2</a:t>
            </a:r>
          </a:p>
        </p:txBody>
      </p:sp>
      <p:sp>
        <p:nvSpPr>
          <p:cNvPr id="30817" name="Text Box 114"/>
          <p:cNvSpPr txBox="1">
            <a:spLocks noChangeArrowheads="1"/>
          </p:cNvSpPr>
          <p:nvPr/>
        </p:nvSpPr>
        <p:spPr bwMode="auto">
          <a:xfrm>
            <a:off x="0" y="2565400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1">
                <a:solidFill>
                  <a:srgbClr val="CC3300"/>
                </a:solidFill>
              </a:rPr>
              <a:t>3</a:t>
            </a:r>
          </a:p>
        </p:txBody>
      </p:sp>
      <p:sp>
        <p:nvSpPr>
          <p:cNvPr id="30818" name="Text Box 115"/>
          <p:cNvSpPr txBox="1">
            <a:spLocks noChangeArrowheads="1"/>
          </p:cNvSpPr>
          <p:nvPr/>
        </p:nvSpPr>
        <p:spPr bwMode="auto">
          <a:xfrm>
            <a:off x="0" y="3284538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1">
                <a:solidFill>
                  <a:srgbClr val="CC3300"/>
                </a:solidFill>
              </a:rPr>
              <a:t>4</a:t>
            </a:r>
          </a:p>
        </p:txBody>
      </p:sp>
      <p:sp>
        <p:nvSpPr>
          <p:cNvPr id="30819" name="Text Box 116"/>
          <p:cNvSpPr txBox="1">
            <a:spLocks noChangeArrowheads="1"/>
          </p:cNvSpPr>
          <p:nvPr/>
        </p:nvSpPr>
        <p:spPr bwMode="auto">
          <a:xfrm>
            <a:off x="0" y="3933825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1">
                <a:solidFill>
                  <a:srgbClr val="CC3300"/>
                </a:solidFill>
              </a:rPr>
              <a:t>5</a:t>
            </a:r>
          </a:p>
        </p:txBody>
      </p:sp>
      <p:sp>
        <p:nvSpPr>
          <p:cNvPr id="30820" name="Text Box 117"/>
          <p:cNvSpPr txBox="1">
            <a:spLocks noChangeArrowheads="1"/>
          </p:cNvSpPr>
          <p:nvPr/>
        </p:nvSpPr>
        <p:spPr bwMode="auto">
          <a:xfrm>
            <a:off x="0" y="4652963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1">
                <a:solidFill>
                  <a:srgbClr val="CC3300"/>
                </a:solidFill>
              </a:rPr>
              <a:t>6</a:t>
            </a:r>
          </a:p>
        </p:txBody>
      </p:sp>
      <p:sp>
        <p:nvSpPr>
          <p:cNvPr id="30821" name="Text Box 118"/>
          <p:cNvSpPr txBox="1">
            <a:spLocks noChangeArrowheads="1"/>
          </p:cNvSpPr>
          <p:nvPr/>
        </p:nvSpPr>
        <p:spPr bwMode="auto">
          <a:xfrm>
            <a:off x="0" y="5373688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1">
                <a:solidFill>
                  <a:srgbClr val="CC3300"/>
                </a:solidFill>
              </a:rPr>
              <a:t>7</a:t>
            </a:r>
          </a:p>
        </p:txBody>
      </p:sp>
      <p:sp>
        <p:nvSpPr>
          <p:cNvPr id="30822" name="Text Box 119"/>
          <p:cNvSpPr txBox="1">
            <a:spLocks noChangeArrowheads="1"/>
          </p:cNvSpPr>
          <p:nvPr/>
        </p:nvSpPr>
        <p:spPr bwMode="auto">
          <a:xfrm>
            <a:off x="0" y="6092825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1">
                <a:solidFill>
                  <a:srgbClr val="CC3300"/>
                </a:solidFill>
              </a:rPr>
              <a:t>8</a:t>
            </a:r>
          </a:p>
        </p:txBody>
      </p:sp>
      <p:sp>
        <p:nvSpPr>
          <p:cNvPr id="50324" name="Text Box 148"/>
          <p:cNvSpPr txBox="1">
            <a:spLocks noChangeArrowheads="1"/>
          </p:cNvSpPr>
          <p:nvPr/>
        </p:nvSpPr>
        <p:spPr bwMode="auto">
          <a:xfrm>
            <a:off x="4716463" y="4724400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1">
                <a:solidFill>
                  <a:srgbClr val="CC3300"/>
                </a:solidFill>
              </a:rPr>
              <a:t>1</a:t>
            </a:r>
          </a:p>
        </p:txBody>
      </p:sp>
      <p:sp>
        <p:nvSpPr>
          <p:cNvPr id="50325" name="Text Box 149"/>
          <p:cNvSpPr txBox="1">
            <a:spLocks noChangeArrowheads="1"/>
          </p:cNvSpPr>
          <p:nvPr/>
        </p:nvSpPr>
        <p:spPr bwMode="auto">
          <a:xfrm>
            <a:off x="6804025" y="1844675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1">
                <a:solidFill>
                  <a:srgbClr val="CC3300"/>
                </a:solidFill>
              </a:rPr>
              <a:t>1</a:t>
            </a:r>
          </a:p>
        </p:txBody>
      </p:sp>
      <p:sp>
        <p:nvSpPr>
          <p:cNvPr id="50326" name="Text Box 150"/>
          <p:cNvSpPr txBox="1">
            <a:spLocks noChangeArrowheads="1"/>
          </p:cNvSpPr>
          <p:nvPr/>
        </p:nvSpPr>
        <p:spPr bwMode="auto">
          <a:xfrm>
            <a:off x="2987675" y="4724400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1">
                <a:solidFill>
                  <a:srgbClr val="CC3300"/>
                </a:solidFill>
              </a:rPr>
              <a:t>1</a:t>
            </a:r>
          </a:p>
        </p:txBody>
      </p:sp>
      <p:sp>
        <p:nvSpPr>
          <p:cNvPr id="50327" name="Text Box 151"/>
          <p:cNvSpPr txBox="1">
            <a:spLocks noChangeArrowheads="1"/>
          </p:cNvSpPr>
          <p:nvPr/>
        </p:nvSpPr>
        <p:spPr bwMode="auto">
          <a:xfrm>
            <a:off x="6804025" y="1196975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1">
                <a:solidFill>
                  <a:srgbClr val="CC3300"/>
                </a:solidFill>
              </a:rPr>
              <a:t>2</a:t>
            </a:r>
          </a:p>
        </p:txBody>
      </p:sp>
      <p:sp>
        <p:nvSpPr>
          <p:cNvPr id="50328" name="Text Box 152"/>
          <p:cNvSpPr txBox="1">
            <a:spLocks noChangeArrowheads="1"/>
          </p:cNvSpPr>
          <p:nvPr/>
        </p:nvSpPr>
        <p:spPr bwMode="auto">
          <a:xfrm>
            <a:off x="4716463" y="5373688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1">
                <a:solidFill>
                  <a:srgbClr val="CC3300"/>
                </a:solidFill>
              </a:rPr>
              <a:t>2</a:t>
            </a:r>
          </a:p>
        </p:txBody>
      </p:sp>
      <p:sp>
        <p:nvSpPr>
          <p:cNvPr id="50329" name="Text Box 153"/>
          <p:cNvSpPr txBox="1">
            <a:spLocks noChangeArrowheads="1"/>
          </p:cNvSpPr>
          <p:nvPr/>
        </p:nvSpPr>
        <p:spPr bwMode="auto">
          <a:xfrm>
            <a:off x="2916238" y="6092825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1">
                <a:solidFill>
                  <a:srgbClr val="CC3300"/>
                </a:solidFill>
              </a:rPr>
              <a:t>2</a:t>
            </a:r>
          </a:p>
        </p:txBody>
      </p:sp>
      <p:sp>
        <p:nvSpPr>
          <p:cNvPr id="50330" name="Text Box 154"/>
          <p:cNvSpPr txBox="1">
            <a:spLocks noChangeArrowheads="1"/>
          </p:cNvSpPr>
          <p:nvPr/>
        </p:nvSpPr>
        <p:spPr bwMode="auto">
          <a:xfrm>
            <a:off x="6804025" y="4005263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1">
                <a:solidFill>
                  <a:srgbClr val="CC3300"/>
                </a:solidFill>
              </a:rPr>
              <a:t>4</a:t>
            </a:r>
          </a:p>
        </p:txBody>
      </p:sp>
      <p:sp>
        <p:nvSpPr>
          <p:cNvPr id="50331" name="Text Box 155"/>
          <p:cNvSpPr txBox="1">
            <a:spLocks noChangeArrowheads="1"/>
          </p:cNvSpPr>
          <p:nvPr/>
        </p:nvSpPr>
        <p:spPr bwMode="auto">
          <a:xfrm>
            <a:off x="6804025" y="6092825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1">
                <a:solidFill>
                  <a:srgbClr val="CC3300"/>
                </a:solidFill>
              </a:rPr>
              <a:t>3</a:t>
            </a:r>
          </a:p>
        </p:txBody>
      </p:sp>
      <p:sp>
        <p:nvSpPr>
          <p:cNvPr id="50332" name="Text Box 156"/>
          <p:cNvSpPr txBox="1">
            <a:spLocks noChangeArrowheads="1"/>
          </p:cNvSpPr>
          <p:nvPr/>
        </p:nvSpPr>
        <p:spPr bwMode="auto">
          <a:xfrm>
            <a:off x="4643438" y="1916113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1">
                <a:solidFill>
                  <a:srgbClr val="CC3300"/>
                </a:solidFill>
              </a:rPr>
              <a:t>3</a:t>
            </a:r>
          </a:p>
        </p:txBody>
      </p:sp>
      <p:sp>
        <p:nvSpPr>
          <p:cNvPr id="50333" name="Text Box 157"/>
          <p:cNvSpPr txBox="1">
            <a:spLocks noChangeArrowheads="1"/>
          </p:cNvSpPr>
          <p:nvPr/>
        </p:nvSpPr>
        <p:spPr bwMode="auto">
          <a:xfrm>
            <a:off x="2916238" y="1916113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1">
                <a:solidFill>
                  <a:srgbClr val="CC3300"/>
                </a:solidFill>
              </a:rPr>
              <a:t>3</a:t>
            </a:r>
          </a:p>
        </p:txBody>
      </p:sp>
      <p:sp>
        <p:nvSpPr>
          <p:cNvPr id="50335" name="Text Box 159"/>
          <p:cNvSpPr txBox="1">
            <a:spLocks noChangeArrowheads="1"/>
          </p:cNvSpPr>
          <p:nvPr/>
        </p:nvSpPr>
        <p:spPr bwMode="auto">
          <a:xfrm>
            <a:off x="4716463" y="6092825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1">
                <a:solidFill>
                  <a:srgbClr val="CC3300"/>
                </a:solidFill>
              </a:rPr>
              <a:t>4</a:t>
            </a:r>
          </a:p>
        </p:txBody>
      </p:sp>
      <p:sp>
        <p:nvSpPr>
          <p:cNvPr id="50336" name="Text Box 160"/>
          <p:cNvSpPr txBox="1">
            <a:spLocks noChangeArrowheads="1"/>
          </p:cNvSpPr>
          <p:nvPr/>
        </p:nvSpPr>
        <p:spPr bwMode="auto">
          <a:xfrm>
            <a:off x="2916238" y="1196975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1">
                <a:solidFill>
                  <a:srgbClr val="CC3300"/>
                </a:solidFill>
              </a:rPr>
              <a:t>4</a:t>
            </a:r>
          </a:p>
        </p:txBody>
      </p:sp>
      <p:sp>
        <p:nvSpPr>
          <p:cNvPr id="50337" name="Text Box 161"/>
          <p:cNvSpPr txBox="1">
            <a:spLocks noChangeArrowheads="1"/>
          </p:cNvSpPr>
          <p:nvPr/>
        </p:nvSpPr>
        <p:spPr bwMode="auto">
          <a:xfrm>
            <a:off x="6804025" y="3284538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1">
                <a:solidFill>
                  <a:srgbClr val="CC3300"/>
                </a:solidFill>
              </a:rPr>
              <a:t>5</a:t>
            </a:r>
          </a:p>
        </p:txBody>
      </p:sp>
      <p:sp>
        <p:nvSpPr>
          <p:cNvPr id="50338" name="Text Box 162"/>
          <p:cNvSpPr txBox="1">
            <a:spLocks noChangeArrowheads="1"/>
          </p:cNvSpPr>
          <p:nvPr/>
        </p:nvSpPr>
        <p:spPr bwMode="auto">
          <a:xfrm>
            <a:off x="4643438" y="1196975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1">
                <a:solidFill>
                  <a:srgbClr val="CC3300"/>
                </a:solidFill>
              </a:rPr>
              <a:t>5</a:t>
            </a:r>
          </a:p>
        </p:txBody>
      </p:sp>
      <p:sp>
        <p:nvSpPr>
          <p:cNvPr id="50339" name="Text Box 163"/>
          <p:cNvSpPr txBox="1">
            <a:spLocks noChangeArrowheads="1"/>
          </p:cNvSpPr>
          <p:nvPr/>
        </p:nvSpPr>
        <p:spPr bwMode="auto">
          <a:xfrm>
            <a:off x="2916238" y="5373688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1">
                <a:solidFill>
                  <a:srgbClr val="CC3300"/>
                </a:solidFill>
              </a:rPr>
              <a:t>5</a:t>
            </a:r>
          </a:p>
        </p:txBody>
      </p:sp>
      <p:sp>
        <p:nvSpPr>
          <p:cNvPr id="50340" name="Text Box 164"/>
          <p:cNvSpPr txBox="1">
            <a:spLocks noChangeArrowheads="1"/>
          </p:cNvSpPr>
          <p:nvPr/>
        </p:nvSpPr>
        <p:spPr bwMode="auto">
          <a:xfrm>
            <a:off x="6804025" y="5373688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1">
                <a:solidFill>
                  <a:srgbClr val="CC3300"/>
                </a:solidFill>
              </a:rPr>
              <a:t>6</a:t>
            </a:r>
          </a:p>
        </p:txBody>
      </p:sp>
      <p:sp>
        <p:nvSpPr>
          <p:cNvPr id="50341" name="Text Box 165"/>
          <p:cNvSpPr txBox="1">
            <a:spLocks noChangeArrowheads="1"/>
          </p:cNvSpPr>
          <p:nvPr/>
        </p:nvSpPr>
        <p:spPr bwMode="auto">
          <a:xfrm>
            <a:off x="4643438" y="2565400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1">
                <a:solidFill>
                  <a:srgbClr val="CC3300"/>
                </a:solidFill>
              </a:rPr>
              <a:t>6</a:t>
            </a:r>
          </a:p>
        </p:txBody>
      </p:sp>
      <p:sp>
        <p:nvSpPr>
          <p:cNvPr id="50342" name="Text Box 166"/>
          <p:cNvSpPr txBox="1">
            <a:spLocks noChangeArrowheads="1"/>
          </p:cNvSpPr>
          <p:nvPr/>
        </p:nvSpPr>
        <p:spPr bwMode="auto">
          <a:xfrm>
            <a:off x="2916238" y="3284538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1">
                <a:solidFill>
                  <a:srgbClr val="CC3300"/>
                </a:solidFill>
              </a:rPr>
              <a:t>6</a:t>
            </a:r>
          </a:p>
        </p:txBody>
      </p:sp>
      <p:sp>
        <p:nvSpPr>
          <p:cNvPr id="50343" name="Text Box 167"/>
          <p:cNvSpPr txBox="1">
            <a:spLocks noChangeArrowheads="1"/>
          </p:cNvSpPr>
          <p:nvPr/>
        </p:nvSpPr>
        <p:spPr bwMode="auto">
          <a:xfrm>
            <a:off x="6804025" y="4652963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1">
                <a:solidFill>
                  <a:srgbClr val="CC3300"/>
                </a:solidFill>
              </a:rPr>
              <a:t>7</a:t>
            </a:r>
          </a:p>
        </p:txBody>
      </p:sp>
      <p:sp>
        <p:nvSpPr>
          <p:cNvPr id="50344" name="Text Box 168"/>
          <p:cNvSpPr txBox="1">
            <a:spLocks noChangeArrowheads="1"/>
          </p:cNvSpPr>
          <p:nvPr/>
        </p:nvSpPr>
        <p:spPr bwMode="auto">
          <a:xfrm>
            <a:off x="4643438" y="3284538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1">
                <a:solidFill>
                  <a:srgbClr val="CC3300"/>
                </a:solidFill>
              </a:rPr>
              <a:t>7</a:t>
            </a:r>
          </a:p>
        </p:txBody>
      </p:sp>
      <p:sp>
        <p:nvSpPr>
          <p:cNvPr id="50345" name="Text Box 169"/>
          <p:cNvSpPr txBox="1">
            <a:spLocks noChangeArrowheads="1"/>
          </p:cNvSpPr>
          <p:nvPr/>
        </p:nvSpPr>
        <p:spPr bwMode="auto">
          <a:xfrm>
            <a:off x="2916238" y="4005263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1">
                <a:solidFill>
                  <a:srgbClr val="CC3300"/>
                </a:solidFill>
              </a:rPr>
              <a:t>7</a:t>
            </a:r>
          </a:p>
        </p:txBody>
      </p:sp>
      <p:sp>
        <p:nvSpPr>
          <p:cNvPr id="50346" name="Text Box 170"/>
          <p:cNvSpPr txBox="1">
            <a:spLocks noChangeArrowheads="1"/>
          </p:cNvSpPr>
          <p:nvPr/>
        </p:nvSpPr>
        <p:spPr bwMode="auto">
          <a:xfrm>
            <a:off x="6804025" y="2565400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1">
                <a:solidFill>
                  <a:srgbClr val="CC3300"/>
                </a:solidFill>
              </a:rPr>
              <a:t>8</a:t>
            </a:r>
          </a:p>
        </p:txBody>
      </p:sp>
      <p:sp>
        <p:nvSpPr>
          <p:cNvPr id="50347" name="Text Box 171"/>
          <p:cNvSpPr txBox="1">
            <a:spLocks noChangeArrowheads="1"/>
          </p:cNvSpPr>
          <p:nvPr/>
        </p:nvSpPr>
        <p:spPr bwMode="auto">
          <a:xfrm>
            <a:off x="4643438" y="4005263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1">
                <a:solidFill>
                  <a:srgbClr val="CC3300"/>
                </a:solidFill>
              </a:rPr>
              <a:t>8</a:t>
            </a:r>
          </a:p>
        </p:txBody>
      </p:sp>
      <p:sp>
        <p:nvSpPr>
          <p:cNvPr id="50348" name="Text Box 172"/>
          <p:cNvSpPr txBox="1">
            <a:spLocks noChangeArrowheads="1"/>
          </p:cNvSpPr>
          <p:nvPr/>
        </p:nvSpPr>
        <p:spPr bwMode="auto">
          <a:xfrm>
            <a:off x="2916238" y="2565400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1">
                <a:solidFill>
                  <a:srgbClr val="CC3300"/>
                </a:solidFill>
              </a:rPr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02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0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0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0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0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0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0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0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0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0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0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0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0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0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0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0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0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0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0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0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0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0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0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0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0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0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0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0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0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0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0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50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0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0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0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0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0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0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0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0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50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50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50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0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0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50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50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67"/>
                  </p:tgtEl>
                </p:cond>
              </p:nextCondLst>
            </p:seq>
          </p:childTnLst>
        </p:cTn>
      </p:par>
    </p:tnLst>
    <p:bldLst>
      <p:bldP spid="50324" grpId="0"/>
      <p:bldP spid="50325" grpId="0"/>
      <p:bldP spid="50326" grpId="0"/>
      <p:bldP spid="50327" grpId="0"/>
      <p:bldP spid="50328" grpId="0"/>
      <p:bldP spid="50329" grpId="0"/>
      <p:bldP spid="50330" grpId="0"/>
      <p:bldP spid="50331" grpId="0"/>
      <p:bldP spid="50332" grpId="0"/>
      <p:bldP spid="50333" grpId="0"/>
      <p:bldP spid="50335" grpId="0"/>
      <p:bldP spid="50336" grpId="0"/>
      <p:bldP spid="50337" grpId="0"/>
      <p:bldP spid="50338" grpId="0"/>
      <p:bldP spid="50339" grpId="0"/>
      <p:bldP spid="50340" grpId="0"/>
      <p:bldP spid="50341" grpId="0"/>
      <p:bldP spid="50342" grpId="0"/>
      <p:bldP spid="50343" grpId="0"/>
      <p:bldP spid="50344" grpId="0"/>
      <p:bldP spid="50345" grpId="0"/>
      <p:bldP spid="50346" grpId="0"/>
      <p:bldP spid="50347" grpId="0"/>
      <p:bldP spid="5034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1608</TotalTime>
  <Words>2315</Words>
  <Application>Microsoft Office PowerPoint</Application>
  <PresentationFormat>Экран (4:3)</PresentationFormat>
  <Paragraphs>426</Paragraphs>
  <Slides>29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4</vt:i4>
      </vt:variant>
      <vt:variant>
        <vt:lpstr>Заголовки слайдов</vt:lpstr>
      </vt:variant>
      <vt:variant>
        <vt:i4>29</vt:i4>
      </vt:variant>
    </vt:vector>
  </HeadingPairs>
  <TitlesOfParts>
    <vt:vector size="34" baseType="lpstr">
      <vt:lpstr>Поток</vt:lpstr>
      <vt:lpstr>Слайд</vt:lpstr>
      <vt:lpstr>Equation</vt:lpstr>
      <vt:lpstr>Формула</vt:lpstr>
      <vt:lpstr>Рисунок Paintbrush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Знать и понимать алгебраическую трактовку отношений «больше» и «меньше» между числами.</vt:lpstr>
      <vt:lpstr>Знать и понимать термины: «Решение неравенства с одной переменной», «Решение системы неравенств с одной переменной» </vt:lpstr>
      <vt:lpstr>  Знать свойства числовых неравенств. </vt:lpstr>
      <vt:lpstr> Уметь применять свойства числовых неравенств </vt:lpstr>
      <vt:lpstr>Слайд 16</vt:lpstr>
      <vt:lpstr>Слайд 17</vt:lpstr>
      <vt:lpstr>Уметь решать линейные неравенства с одной переменной.</vt:lpstr>
      <vt:lpstr>Алгоритм решения системы неравенств с одной переменной</vt:lpstr>
      <vt:lpstr> Уметь решать системы линейных неравенств с одной переменной. </vt:lpstr>
      <vt:lpstr>Слайд 21</vt:lpstr>
      <vt:lpstr> Уметь решать квадратные неравенства с одной переменной, опираясь на графические соображения </vt:lpstr>
      <vt:lpstr>Слайд 23</vt:lpstr>
      <vt:lpstr>Слайд 24</vt:lpstr>
      <vt:lpstr>Слайд 25</vt:lpstr>
      <vt:lpstr>Уметь решать квадратные неравенства с одной переменной  алгебраическим способом </vt:lpstr>
      <vt:lpstr>Слайд 27</vt:lpstr>
      <vt:lpstr>(х+4)(х-2)(х-3)&lt;0</vt:lpstr>
      <vt:lpstr>Слайд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Максим</dc:creator>
  <cp:lastModifiedBy>User</cp:lastModifiedBy>
  <cp:revision>157</cp:revision>
  <dcterms:created xsi:type="dcterms:W3CDTF">2012-10-04T09:30:54Z</dcterms:created>
  <dcterms:modified xsi:type="dcterms:W3CDTF">2012-10-17T04:22:32Z</dcterms:modified>
</cp:coreProperties>
</file>