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31"/>
  </p:notesMasterIdLst>
  <p:sldIdLst>
    <p:sldId id="265" r:id="rId2"/>
    <p:sldId id="277" r:id="rId3"/>
    <p:sldId id="270" r:id="rId4"/>
    <p:sldId id="278" r:id="rId5"/>
    <p:sldId id="279" r:id="rId6"/>
    <p:sldId id="260" r:id="rId7"/>
    <p:sldId id="258" r:id="rId8"/>
    <p:sldId id="259" r:id="rId9"/>
    <p:sldId id="264" r:id="rId10"/>
    <p:sldId id="263" r:id="rId11"/>
    <p:sldId id="257" r:id="rId12"/>
    <p:sldId id="281" r:id="rId13"/>
    <p:sldId id="282" r:id="rId14"/>
    <p:sldId id="283" r:id="rId15"/>
    <p:sldId id="285" r:id="rId16"/>
    <p:sldId id="261" r:id="rId17"/>
    <p:sldId id="266" r:id="rId18"/>
    <p:sldId id="286" r:id="rId19"/>
    <p:sldId id="269" r:id="rId20"/>
    <p:sldId id="288" r:id="rId21"/>
    <p:sldId id="268" r:id="rId22"/>
    <p:sldId id="289" r:id="rId23"/>
    <p:sldId id="272" r:id="rId24"/>
    <p:sldId id="275" r:id="rId25"/>
    <p:sldId id="271" r:id="rId26"/>
    <p:sldId id="291" r:id="rId27"/>
    <p:sldId id="294" r:id="rId28"/>
    <p:sldId id="273" r:id="rId29"/>
    <p:sldId id="27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2" autoAdjust="0"/>
    <p:restoredTop sz="94590" autoAdjust="0"/>
  </p:normalViewPr>
  <p:slideViewPr>
    <p:cSldViewPr>
      <p:cViewPr>
        <p:scale>
          <a:sx n="70" d="100"/>
          <a:sy n="70" d="100"/>
        </p:scale>
        <p:origin x="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CC2C5-A365-413B-BAAA-FAEC4C15599C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275D2-CD95-4DEF-B648-7273BAF06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8E523-8D64-458F-BD4E-C4C3F348A573}" type="slidenum">
              <a:rPr lang="ru-RU">
                <a:latin typeface="Arial" pitchFamily="34" charset="0"/>
              </a:rPr>
              <a:pPr/>
              <a:t>9</a:t>
            </a:fld>
            <a:endParaRPr lang="ru-RU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Если нажать на заголовок, то появятся ответы.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3F001-0929-4286-8CCF-979F44681DDF}" type="slidenum">
              <a:rPr lang="ru-RU">
                <a:latin typeface="Arial" pitchFamily="34" charset="0"/>
              </a:rPr>
              <a:pPr/>
              <a:t>28</a:t>
            </a:fld>
            <a:endParaRPr lang="ru-RU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DEF147-0FD4-44A5-A442-EB976D2514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B53037-73D0-449D-BAD7-BD67A08295EA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2AC14C-1910-4209-84EF-66B2775FA2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357298"/>
            <a:ext cx="77924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Методика систематизации знаний </a:t>
            </a:r>
          </a:p>
          <a:p>
            <a:r>
              <a:rPr lang="ru-RU" sz="4000" dirty="0" smtClean="0"/>
              <a:t>по теме «Неравенства»</a:t>
            </a:r>
          </a:p>
          <a:p>
            <a:r>
              <a:rPr lang="ru-RU" sz="4000" dirty="0" smtClean="0"/>
              <a:t> при подготовки к ГИА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14942" y="5572140"/>
            <a:ext cx="368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Похабова</a:t>
            </a:r>
            <a:r>
              <a:rPr lang="ru-RU" dirty="0" smtClean="0"/>
              <a:t> Н.Ю. учитель математики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6215082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Г. Абакан 2012 – 2013 учебный год.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00" y="500040"/>
          <a:ext cx="7072361" cy="5001430"/>
        </p:xfrm>
        <a:graphic>
          <a:graphicData uri="http://schemas.openxmlformats.org/drawingml/2006/table">
            <a:tbl>
              <a:tblPr/>
              <a:tblGrid>
                <a:gridCol w="2357925"/>
                <a:gridCol w="2357925"/>
                <a:gridCol w="2356511"/>
              </a:tblGrid>
              <a:tr h="66378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Фамилия:                        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Заполни таблицу.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Неравенство.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Рисунок.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Промежуток.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680"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Х ≥ 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( - ∞; - 9 ]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87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( - 5; 0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68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- 1  ≤ </a:t>
                      </a: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 &lt;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=Моя папка Наташа=\ААА, Для выступления на семинаре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44658"/>
            <a:ext cx="5929354" cy="5770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Знать и понимать алгебраическую трактовку отношений «больше» и «меньше» между числами.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00B050"/>
                </a:solidFill>
              </a:rPr>
              <a:t>Выбор</a:t>
            </a:r>
          </a:p>
          <a:p>
            <a:pPr>
              <a:buNone/>
            </a:pPr>
            <a:r>
              <a:rPr lang="ru-RU" dirty="0" smtClean="0"/>
              <a:t>1) На координатной прямой отмечены числа </a:t>
            </a:r>
            <a:r>
              <a:rPr lang="ru-RU" dirty="0" err="1" smtClean="0"/>
              <a:t>х</a:t>
            </a:r>
            <a:r>
              <a:rPr lang="ru-RU" dirty="0" smtClean="0"/>
              <a:t>, у и </a:t>
            </a:r>
            <a:r>
              <a:rPr lang="ru-RU" dirty="0" err="1" smtClean="0"/>
              <a:t>z</a:t>
            </a:r>
            <a:r>
              <a:rPr lang="ru-RU" dirty="0" smtClean="0"/>
              <a:t>. Какая из  следующих разностей положительна?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1) </a:t>
            </a:r>
            <a:r>
              <a:rPr lang="ru-RU" dirty="0" err="1" smtClean="0"/>
              <a:t>х</a:t>
            </a:r>
            <a:r>
              <a:rPr lang="ru-RU" dirty="0" smtClean="0"/>
              <a:t> – у     2) </a:t>
            </a:r>
            <a:r>
              <a:rPr lang="ru-RU" dirty="0" err="1" smtClean="0"/>
              <a:t>y</a:t>
            </a:r>
            <a:r>
              <a:rPr lang="ru-RU" dirty="0" smtClean="0"/>
              <a:t> – </a:t>
            </a:r>
            <a:r>
              <a:rPr lang="ru-RU" dirty="0" err="1" smtClean="0"/>
              <a:t>z</a:t>
            </a:r>
            <a:r>
              <a:rPr lang="ru-RU" dirty="0" smtClean="0"/>
              <a:t>   3) </a:t>
            </a:r>
            <a:r>
              <a:rPr lang="en-US" dirty="0" smtClean="0"/>
              <a:t>z</a:t>
            </a:r>
            <a:r>
              <a:rPr lang="ru-RU" dirty="0" smtClean="0"/>
              <a:t> – </a:t>
            </a:r>
            <a:r>
              <a:rPr lang="en-US" dirty="0" smtClean="0"/>
              <a:t>y </a:t>
            </a:r>
            <a:r>
              <a:rPr lang="ru-RU" dirty="0" smtClean="0"/>
              <a:t>        4) </a:t>
            </a:r>
            <a:r>
              <a:rPr lang="en-US" dirty="0" smtClean="0"/>
              <a:t>x</a:t>
            </a:r>
            <a:r>
              <a:rPr lang="ru-RU" dirty="0" smtClean="0"/>
              <a:t> – </a:t>
            </a:r>
            <a:r>
              <a:rPr lang="en-US" dirty="0" smtClean="0"/>
              <a:t>z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Краткий ответ</a:t>
            </a:r>
          </a:p>
          <a:p>
            <a:pPr>
              <a:buNone/>
            </a:pPr>
            <a:r>
              <a:rPr lang="ru-RU" dirty="0" smtClean="0"/>
              <a:t>1) Расположите в порядке возрастания числа </a:t>
            </a:r>
            <a:r>
              <a:rPr lang="ru-RU" i="1" dirty="0" err="1" smtClean="0"/>
              <a:t>a</a:t>
            </a:r>
            <a:r>
              <a:rPr lang="ru-RU" dirty="0" smtClean="0"/>
              <a:t>, </a:t>
            </a:r>
            <a:r>
              <a:rPr lang="ru-RU" i="1" dirty="0" err="1" smtClean="0"/>
              <a:t>b</a:t>
            </a:r>
            <a:r>
              <a:rPr lang="ru-RU" dirty="0" smtClean="0"/>
              <a:t>, </a:t>
            </a:r>
            <a:r>
              <a:rPr lang="ru-RU" i="1" dirty="0" err="1" smtClean="0"/>
              <a:t>c</a:t>
            </a:r>
            <a:r>
              <a:rPr lang="ru-RU" i="1" dirty="0" smtClean="0"/>
              <a:t> </a:t>
            </a:r>
            <a:r>
              <a:rPr lang="ru-RU" dirty="0" smtClean="0"/>
              <a:t>и 0, если </a:t>
            </a:r>
            <a:r>
              <a:rPr lang="ru-RU" i="1" dirty="0" err="1" smtClean="0"/>
              <a:t>a</a:t>
            </a:r>
            <a:r>
              <a:rPr lang="ru-RU" i="1" dirty="0" smtClean="0"/>
              <a:t> </a:t>
            </a:r>
            <a:r>
              <a:rPr lang="ru-RU" dirty="0" smtClean="0"/>
              <a:t>&gt; </a:t>
            </a:r>
            <a:r>
              <a:rPr lang="ru-RU" i="1" dirty="0" err="1" smtClean="0"/>
              <a:t>b</a:t>
            </a:r>
            <a:r>
              <a:rPr lang="ru-RU" dirty="0" smtClean="0"/>
              <a:t>, </a:t>
            </a:r>
            <a:r>
              <a:rPr lang="ru-RU" i="1" dirty="0" err="1" smtClean="0"/>
              <a:t>c</a:t>
            </a:r>
            <a:r>
              <a:rPr lang="ru-RU" i="1" dirty="0" smtClean="0"/>
              <a:t> </a:t>
            </a:r>
            <a:r>
              <a:rPr lang="ru-RU" dirty="0" smtClean="0"/>
              <a:t>&lt; </a:t>
            </a:r>
            <a:r>
              <a:rPr lang="ru-RU" i="1" dirty="0" err="1" smtClean="0"/>
              <a:t>b</a:t>
            </a:r>
            <a:r>
              <a:rPr lang="ru-RU" dirty="0" smtClean="0"/>
              <a:t>, 0 &lt; </a:t>
            </a:r>
            <a:r>
              <a:rPr lang="ru-RU" i="1" dirty="0" err="1" smtClean="0"/>
              <a:t>b</a:t>
            </a:r>
            <a:r>
              <a:rPr lang="ru-RU" i="1" dirty="0" smtClean="0"/>
              <a:t> </a:t>
            </a:r>
            <a:r>
              <a:rPr lang="ru-RU" dirty="0" smtClean="0"/>
              <a:t>и 0 &gt; </a:t>
            </a:r>
            <a:r>
              <a:rPr lang="ru-RU" i="1" dirty="0" err="1" smtClean="0"/>
              <a:t>c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Ответ:______________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Известно, что </a:t>
            </a:r>
            <a:r>
              <a:rPr lang="en-US" i="1" dirty="0" smtClean="0"/>
              <a:t>b</a:t>
            </a:r>
            <a:r>
              <a:rPr lang="ru-RU" i="1" dirty="0" smtClean="0"/>
              <a:t> – </a:t>
            </a:r>
            <a:r>
              <a:rPr lang="en-US" i="1" dirty="0" smtClean="0"/>
              <a:t>d </a:t>
            </a:r>
            <a:r>
              <a:rPr lang="ru-RU" dirty="0" smtClean="0"/>
              <a:t>= - 8. Сравните числа </a:t>
            </a:r>
            <a:r>
              <a:rPr lang="en-US" i="1" dirty="0" smtClean="0"/>
              <a:t>b</a:t>
            </a:r>
            <a:r>
              <a:rPr lang="ru-RU" dirty="0" smtClean="0"/>
              <a:t> и </a:t>
            </a:r>
            <a:r>
              <a:rPr lang="en-US" i="1" dirty="0" smtClean="0"/>
              <a:t>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Ответ:_______________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256"/>
            <a:ext cx="34290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Знать и понимать термины: «Решение неравенства с одной переменной», «Решение системы неравенств с одной переменной»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Выбор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Краткий ответ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+mj-lt"/>
              </a:rPr>
              <a:t>1)</a:t>
            </a:r>
            <a:r>
              <a:rPr lang="ru-RU" dirty="0" smtClean="0"/>
              <a:t> Число </a:t>
            </a:r>
            <a:r>
              <a:rPr lang="ru-RU" dirty="0" smtClean="0">
                <a:latin typeface="+mj-lt"/>
              </a:rPr>
              <a:t>5 </a:t>
            </a:r>
            <a:r>
              <a:rPr lang="ru-RU" dirty="0" smtClean="0"/>
              <a:t>является решением какого неравенства?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1) -2х+1 &gt; 3;       3) х+2 &lt; 8;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2) 6-х &gt; 2;	</a:t>
            </a:r>
            <a:r>
              <a:rPr lang="ru-RU" dirty="0" smtClean="0">
                <a:latin typeface="+mj-lt"/>
              </a:rPr>
              <a:t>4</a:t>
            </a:r>
            <a:r>
              <a:rPr lang="ru-RU" dirty="0" smtClean="0">
                <a:latin typeface="+mj-lt"/>
              </a:rPr>
              <a:t>)  3х – 4 &lt; 2.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2) </a:t>
            </a:r>
            <a:r>
              <a:rPr lang="ru-RU" dirty="0" smtClean="0"/>
              <a:t>Какое наименьшее целое число является решением данной системы?</a:t>
            </a:r>
          </a:p>
          <a:p>
            <a:endParaRPr lang="ru-RU" dirty="0" smtClean="0"/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1) -</a:t>
            </a:r>
            <a:r>
              <a:rPr lang="ru-RU" dirty="0" smtClean="0">
                <a:latin typeface="+mj-lt"/>
              </a:rPr>
              <a:t>6;    2) - 8;     </a:t>
            </a: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3)  6;       4)  8.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dirty="0" smtClean="0"/>
              <a:t>      Является </a:t>
            </a:r>
            <a:r>
              <a:rPr lang="ru-RU" dirty="0" smtClean="0"/>
              <a:t>ли число </a:t>
            </a:r>
            <a:r>
              <a:rPr lang="ru-RU" dirty="0" smtClean="0">
                <a:latin typeface="+mj-lt"/>
              </a:rPr>
              <a:t>3</a:t>
            </a:r>
            <a:r>
              <a:rPr lang="ru-RU" dirty="0" smtClean="0"/>
              <a:t> решением </a:t>
            </a:r>
            <a:r>
              <a:rPr lang="ru-RU" dirty="0" smtClean="0"/>
              <a:t>неравенства</a:t>
            </a: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     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3(х-2) &lt; 6х+7</a:t>
            </a:r>
          </a:p>
          <a:p>
            <a:endParaRPr lang="ru-RU" dirty="0"/>
          </a:p>
        </p:txBody>
      </p:sp>
      <p:pic>
        <p:nvPicPr>
          <p:cNvPr id="7" name="Рисунок 6" descr="img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2" y="4643446"/>
            <a:ext cx="1080000" cy="1188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FF0000"/>
                </a:solidFill>
              </a:rPr>
              <a:t>Знать свойства числовых неравенств.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Выбор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Краткий ответ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+mj-lt"/>
              </a:rPr>
              <a:t>1</a:t>
            </a:r>
            <a:r>
              <a:rPr lang="ru-RU" dirty="0" smtClean="0"/>
              <a:t>) Выберите верный ответ, если </a:t>
            </a:r>
            <a:r>
              <a:rPr lang="ru-RU" dirty="0" err="1" smtClean="0"/>
              <a:t>a</a:t>
            </a:r>
            <a:r>
              <a:rPr lang="ru-RU" dirty="0" smtClean="0"/>
              <a:t>&gt;</a:t>
            </a:r>
            <a:r>
              <a:rPr lang="en-US" dirty="0" smtClean="0"/>
              <a:t>b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1) 3</a:t>
            </a:r>
            <a:r>
              <a:rPr lang="en-US" dirty="0" smtClean="0">
                <a:latin typeface="+mj-lt"/>
              </a:rPr>
              <a:t>a</a:t>
            </a:r>
            <a:r>
              <a:rPr lang="ru-RU" dirty="0" smtClean="0">
                <a:latin typeface="+mj-lt"/>
              </a:rPr>
              <a:t> &lt; 3</a:t>
            </a:r>
            <a:r>
              <a:rPr lang="en-US" dirty="0" smtClean="0">
                <a:latin typeface="+mj-lt"/>
              </a:rPr>
              <a:t>b</a:t>
            </a:r>
            <a:r>
              <a:rPr lang="ru-RU" dirty="0" smtClean="0">
                <a:latin typeface="+mj-lt"/>
              </a:rPr>
              <a:t>        3) -4</a:t>
            </a:r>
            <a:r>
              <a:rPr lang="en-US" dirty="0" smtClean="0">
                <a:latin typeface="+mj-lt"/>
              </a:rPr>
              <a:t>a</a:t>
            </a:r>
            <a:r>
              <a:rPr lang="ru-RU" dirty="0" smtClean="0">
                <a:latin typeface="+mj-lt"/>
              </a:rPr>
              <a:t> &lt; -4</a:t>
            </a:r>
            <a:r>
              <a:rPr lang="en-US" dirty="0" smtClean="0">
                <a:latin typeface="+mj-lt"/>
              </a:rPr>
              <a:t>b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2) -7</a:t>
            </a:r>
            <a:r>
              <a:rPr lang="en-US" dirty="0" smtClean="0">
                <a:latin typeface="+mj-lt"/>
              </a:rPr>
              <a:t>a &gt; -7b</a:t>
            </a:r>
            <a:r>
              <a:rPr lang="ru-RU" dirty="0" smtClean="0">
                <a:latin typeface="+mj-lt"/>
              </a:rPr>
              <a:t>     </a:t>
            </a:r>
            <a:r>
              <a:rPr lang="en-US" dirty="0" smtClean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)</a:t>
            </a:r>
            <a:r>
              <a:rPr lang="ru-RU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0,2a </a:t>
            </a:r>
            <a:r>
              <a:rPr lang="en-US" dirty="0" smtClean="0">
                <a:latin typeface="+mj-lt"/>
              </a:rPr>
              <a:t>&lt; 0,2b</a:t>
            </a:r>
            <a:endParaRPr lang="ru-RU" dirty="0" smtClean="0">
              <a:latin typeface="+mj-lt"/>
            </a:endParaRPr>
          </a:p>
          <a:p>
            <a:pPr marL="457200" indent="-457200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+mj-lt"/>
              </a:rPr>
              <a:t>1</a:t>
            </a:r>
            <a:r>
              <a:rPr lang="ru-RU" dirty="0" smtClean="0"/>
              <a:t>) Известно, что </a:t>
            </a:r>
            <a:r>
              <a:rPr lang="en-US" dirty="0" smtClean="0"/>
              <a:t>a</a:t>
            </a:r>
            <a:r>
              <a:rPr lang="ru-RU" dirty="0" smtClean="0"/>
              <a:t>,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c</a:t>
            </a:r>
            <a:r>
              <a:rPr lang="ru-RU" dirty="0" smtClean="0"/>
              <a:t> и </a:t>
            </a:r>
            <a:r>
              <a:rPr lang="en-US" dirty="0" smtClean="0"/>
              <a:t>d</a:t>
            </a:r>
            <a:r>
              <a:rPr lang="ru-RU" dirty="0" smtClean="0"/>
              <a:t> – положительные числа, причём </a:t>
            </a:r>
            <a:r>
              <a:rPr lang="en-US" dirty="0" smtClean="0"/>
              <a:t>a</a:t>
            </a:r>
            <a:r>
              <a:rPr lang="ru-RU" dirty="0" smtClean="0"/>
              <a:t> &gt;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 &lt;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c</a:t>
            </a:r>
            <a:r>
              <a:rPr lang="ru-RU" dirty="0" smtClean="0"/>
              <a:t> &gt; </a:t>
            </a:r>
            <a:r>
              <a:rPr lang="en-US" dirty="0" smtClean="0"/>
              <a:t>a</a:t>
            </a:r>
            <a:r>
              <a:rPr lang="ru-RU" dirty="0" smtClean="0"/>
              <a:t>. Расположите в порядке возрастания числа 1/</a:t>
            </a:r>
            <a:r>
              <a:rPr lang="en-US" dirty="0" smtClean="0"/>
              <a:t>a</a:t>
            </a:r>
            <a:r>
              <a:rPr lang="ru-RU" dirty="0" smtClean="0"/>
              <a:t>, 1/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 1/c</a:t>
            </a:r>
            <a:r>
              <a:rPr lang="ru-RU" dirty="0" smtClean="0"/>
              <a:t>, </a:t>
            </a:r>
            <a:r>
              <a:rPr lang="en-US" dirty="0" smtClean="0"/>
              <a:t> 1/d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 rot="10800000" flipV="1">
            <a:off x="0" y="45720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Соотнесение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значения переменной а,  выберите верную оценку 4а +1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А)5,2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&lt;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&lt;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5,4 ;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1)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17,4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&lt;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4а +1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&lt;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17,8;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Б)3,2 &lt; а &lt; 3,6 ;               </a:t>
            </a:r>
            <a:r>
              <a:rPr lang="ru-RU" sz="2400" dirty="0" smtClean="0">
                <a:latin typeface="+mj-lt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2)  13,8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&lt; 4а +1 &lt; 15,5;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В)4,1 &lt; а &lt; 4,2;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21,8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&lt; 4а +1 &lt; 22,6.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Уметь применять свойства числовых неравенств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115730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Выбор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1428736"/>
            <a:ext cx="4041775" cy="654843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Краткий ответ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0034" y="2428868"/>
            <a:ext cx="4040188" cy="26828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Известно, что 3 &lt; а &lt; 4. Выбери верное неравенство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1) 8 </a:t>
            </a:r>
            <a:r>
              <a:rPr lang="en-US" dirty="0" smtClean="0">
                <a:latin typeface="+mj-lt"/>
              </a:rPr>
              <a:t>&lt;</a:t>
            </a:r>
            <a:r>
              <a:rPr lang="ru-RU" dirty="0" smtClean="0">
                <a:latin typeface="+mj-lt"/>
              </a:rPr>
              <a:t> 5а </a:t>
            </a:r>
            <a:r>
              <a:rPr lang="en-US" dirty="0" smtClean="0">
                <a:latin typeface="+mj-lt"/>
              </a:rPr>
              <a:t>&lt;</a:t>
            </a:r>
            <a:r>
              <a:rPr lang="ru-RU" dirty="0" smtClean="0">
                <a:latin typeface="+mj-lt"/>
              </a:rPr>
              <a:t> 9;    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2) - 4</a:t>
            </a:r>
            <a:r>
              <a:rPr lang="en-US" dirty="0" smtClean="0">
                <a:latin typeface="+mj-lt"/>
              </a:rPr>
              <a:t>  &lt;</a:t>
            </a:r>
            <a:r>
              <a:rPr lang="ru-RU" dirty="0" smtClean="0">
                <a:latin typeface="+mj-lt"/>
              </a:rPr>
              <a:t> -а </a:t>
            </a:r>
            <a:r>
              <a:rPr lang="en-US" dirty="0" smtClean="0">
                <a:latin typeface="+mj-lt"/>
              </a:rPr>
              <a:t>&lt;</a:t>
            </a:r>
            <a:r>
              <a:rPr lang="ru-RU" dirty="0" smtClean="0">
                <a:latin typeface="+mj-lt"/>
              </a:rPr>
              <a:t> -3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3</a:t>
            </a:r>
            <a:r>
              <a:rPr lang="ru-RU" dirty="0" smtClean="0">
                <a:latin typeface="+mj-lt"/>
              </a:rPr>
              <a:t>)  </a:t>
            </a:r>
            <a:r>
              <a:rPr lang="ru-RU" dirty="0" smtClean="0">
                <a:latin typeface="+mj-lt"/>
              </a:rPr>
              <a:t>6 </a:t>
            </a:r>
            <a:r>
              <a:rPr lang="en-US" dirty="0" smtClean="0">
                <a:latin typeface="+mj-lt"/>
              </a:rPr>
              <a:t>&lt;</a:t>
            </a:r>
            <a:r>
              <a:rPr lang="ru-RU" dirty="0" smtClean="0">
                <a:latin typeface="+mj-lt"/>
              </a:rPr>
              <a:t> а+2</a:t>
            </a:r>
            <a:r>
              <a:rPr lang="en-US" dirty="0" smtClean="0">
                <a:latin typeface="+mj-lt"/>
              </a:rPr>
              <a:t>&lt;</a:t>
            </a:r>
            <a:r>
              <a:rPr lang="ru-RU" dirty="0" smtClean="0">
                <a:latin typeface="+mj-lt"/>
              </a:rPr>
              <a:t> 8;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4</a:t>
            </a:r>
            <a:r>
              <a:rPr lang="ru-RU" dirty="0" smtClean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3,6</a:t>
            </a:r>
            <a:r>
              <a:rPr lang="en-US" dirty="0" smtClean="0">
                <a:latin typeface="+mj-lt"/>
              </a:rPr>
              <a:t> &lt;</a:t>
            </a:r>
            <a:r>
              <a:rPr lang="ru-RU" dirty="0" smtClean="0">
                <a:latin typeface="+mj-lt"/>
              </a:rPr>
              <a:t> 0,2а + 2 </a:t>
            </a:r>
            <a:r>
              <a:rPr lang="en-US" dirty="0" smtClean="0">
                <a:latin typeface="+mj-lt"/>
              </a:rPr>
              <a:t>&lt;</a:t>
            </a:r>
            <a:r>
              <a:rPr lang="ru-RU" dirty="0" smtClean="0">
                <a:latin typeface="+mj-lt"/>
              </a:rPr>
              <a:t> 3,8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71744"/>
            <a:ext cx="4041775" cy="200026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  </a:t>
            </a:r>
            <a:r>
              <a:rPr lang="ru-RU" dirty="0" smtClean="0"/>
              <a:t> </a:t>
            </a:r>
            <a:r>
              <a:rPr lang="ru-RU" dirty="0" smtClean="0">
                <a:latin typeface="+mj-lt"/>
              </a:rPr>
              <a:t>Зная, что 5 &lt; с &lt; 8, оцените значение выражения:</a:t>
            </a: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1) 6с</a:t>
            </a:r>
            <a:r>
              <a:rPr lang="ru-RU" dirty="0" smtClean="0">
                <a:latin typeface="+mj-lt"/>
              </a:rPr>
              <a:t>;  </a:t>
            </a:r>
            <a:r>
              <a:rPr lang="ru-RU" dirty="0" smtClean="0">
                <a:latin typeface="+mj-lt"/>
              </a:rPr>
              <a:t>    </a:t>
            </a:r>
            <a:r>
              <a:rPr lang="ru-RU" dirty="0" smtClean="0">
                <a:latin typeface="+mj-lt"/>
              </a:rPr>
              <a:t>2) – 10с;  </a:t>
            </a: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3) с – 5;  4) 3с + 2.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714356"/>
            <a:ext cx="807249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Линейное неравенство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 неравенство вида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0 или 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0),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а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любые числа, причем а ≠ 0.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Решить неравенство – это значит найти все его решения или доказать, что решений нет.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 (больше),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&lt; (меньше),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≤ (меньше или равно),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≥ (больше или равно),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≠ (не равно).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Алгоритм.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 линейных неравенств.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Раскрыть скобки (если нужно).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Неизвестные ( с буквой)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перенести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левую часть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неравенства,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известные(без буквы)  в правую часть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переносе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знаки перед слагаемыми  изменить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противоположные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“-“ на “+“;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“+“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“-“;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 неравенства сохраняется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каждой части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привести подобные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слагаемые (сложить, решить пример)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Число,  стоящее в правой части  разделить на коэффициент при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он не равен нулю), причём: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коэффициент положительный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 неравенства  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сохраняется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коэффициент отрицательный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 неравенства 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меняется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противоположный (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“&lt;” на “&gt;”;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“&gt;”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“&lt;”; “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”;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“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5.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Решение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изобразить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на числовой прямой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и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ответ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записать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промежутком.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Уметь решать линейные неравенства с одной переменной.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Выбор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Краткий ответ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dirty="0" smtClean="0">
                <a:latin typeface="+mj-lt"/>
              </a:rPr>
              <a:t>1. </a:t>
            </a:r>
            <a:r>
              <a:rPr lang="ru-RU" dirty="0" smtClean="0"/>
              <a:t>Решите </a:t>
            </a:r>
            <a:r>
              <a:rPr lang="ru-RU" dirty="0" smtClean="0"/>
              <a:t>неравенство</a:t>
            </a:r>
          </a:p>
          <a:p>
            <a:pPr marL="457200" indent="-457200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+mj-lt"/>
              </a:rPr>
              <a:t>2 +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&lt; 5х - 8.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1) (- ∞; 1,5]     2) [1,5; +∞)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3) (- ∞; 2,5]     4) [2,5; +∞)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2) </a:t>
            </a:r>
            <a:r>
              <a:rPr lang="ru-RU" dirty="0" smtClean="0"/>
              <a:t>Решите неравенство и укажите, на каком рисунке изображено множество его решений: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3х+4  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 6</a:t>
            </a:r>
            <a:r>
              <a:rPr lang="ru-RU" dirty="0" smtClean="0">
                <a:latin typeface="+mj-lt"/>
              </a:rPr>
              <a:t>х-5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+mj-lt"/>
              </a:rPr>
              <a:t>1) </a:t>
            </a:r>
            <a:r>
              <a:rPr lang="ru-RU" dirty="0" smtClean="0"/>
              <a:t>Решите неравенство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20 – 3(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+ 5) &lt; 1 – 7</a:t>
            </a:r>
            <a:r>
              <a:rPr lang="en-US" dirty="0" smtClean="0">
                <a:latin typeface="+mj-lt"/>
              </a:rPr>
              <a:t>x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/>
              <a:t>Ответ: ________________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2) </a:t>
            </a:r>
            <a:r>
              <a:rPr lang="ru-RU" dirty="0" smtClean="0"/>
              <a:t>При каких значениях </a:t>
            </a:r>
            <a:r>
              <a:rPr lang="ru-RU" i="1" dirty="0" err="1" smtClean="0"/>
              <a:t>k</a:t>
            </a:r>
            <a:r>
              <a:rPr lang="ru-RU" i="1" dirty="0" smtClean="0"/>
              <a:t> </a:t>
            </a:r>
            <a:r>
              <a:rPr lang="ru-RU" dirty="0" smtClean="0"/>
              <a:t>значения двучлена </a:t>
            </a:r>
            <a:r>
              <a:rPr lang="ru-RU" dirty="0" smtClean="0">
                <a:latin typeface="+mj-lt"/>
              </a:rPr>
              <a:t>11</a:t>
            </a:r>
            <a:r>
              <a:rPr lang="ru-RU" i="1" dirty="0" smtClean="0">
                <a:latin typeface="+mj-lt"/>
              </a:rPr>
              <a:t>k </a:t>
            </a:r>
            <a:r>
              <a:rPr lang="ru-RU" dirty="0" smtClean="0">
                <a:latin typeface="+mj-lt"/>
              </a:rPr>
              <a:t>– 3 </a:t>
            </a:r>
            <a:r>
              <a:rPr lang="ru-RU" dirty="0" smtClean="0"/>
              <a:t>не меньше, чем соответствующие значения двучлена </a:t>
            </a:r>
            <a:r>
              <a:rPr lang="ru-RU" dirty="0" smtClean="0">
                <a:latin typeface="+mj-lt"/>
              </a:rPr>
              <a:t>15</a:t>
            </a:r>
            <a:r>
              <a:rPr lang="ru-RU" i="1" dirty="0" smtClean="0">
                <a:latin typeface="+mj-lt"/>
              </a:rPr>
              <a:t>k </a:t>
            </a:r>
            <a:r>
              <a:rPr lang="ru-RU" dirty="0" smtClean="0">
                <a:latin typeface="+mj-lt"/>
              </a:rPr>
              <a:t>– 13?</a:t>
            </a:r>
          </a:p>
          <a:p>
            <a:pPr>
              <a:buNone/>
            </a:pPr>
            <a:r>
              <a:rPr lang="ru-RU" dirty="0" err="1" smtClean="0"/>
              <a:t>Ответ:________________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Image41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786454"/>
            <a:ext cx="3286148" cy="795339"/>
          </a:xfrm>
          <a:prstGeom prst="rect">
            <a:avLst/>
          </a:prstGeom>
        </p:spPr>
      </p:pic>
      <p:pic>
        <p:nvPicPr>
          <p:cNvPr id="9" name="Рисунок 8" descr="Image41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3" y="5572140"/>
            <a:ext cx="233797" cy="28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7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r>
              <a:rPr lang="ru-RU" sz="3000">
                <a:solidFill>
                  <a:schemeClr val="folHlink"/>
                </a:solidFill>
                <a:latin typeface="Monotype Corsiva" pitchFamily="66" charset="0"/>
              </a:rPr>
              <a:t>Алгоритм решения системы неравенств с одной переменной</a:t>
            </a: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5761038" cy="4824413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ru-RU" sz="1800"/>
              <a:t>1. Решить каждое неравенство системы. </a:t>
            </a:r>
          </a:p>
          <a:p>
            <a:pPr marL="609600" indent="-609600">
              <a:buFontTx/>
              <a:buNone/>
            </a:pPr>
            <a:endParaRPr lang="ru-RU" sz="1800"/>
          </a:p>
          <a:p>
            <a:pPr marL="609600" indent="-609600">
              <a:buFontTx/>
              <a:buNone/>
            </a:pPr>
            <a:endParaRPr lang="ru-RU" sz="1800"/>
          </a:p>
          <a:p>
            <a:pPr marL="609600" indent="-609600">
              <a:buFontTx/>
              <a:buNone/>
            </a:pPr>
            <a:endParaRPr lang="ru-RU" sz="1800"/>
          </a:p>
          <a:p>
            <a:pPr marL="609600" indent="-609600">
              <a:buFontTx/>
              <a:buNone/>
            </a:pPr>
            <a:endParaRPr lang="ru-RU" sz="1800"/>
          </a:p>
          <a:p>
            <a:pPr marL="609600" indent="-609600">
              <a:buFontTx/>
              <a:buNone/>
            </a:pPr>
            <a:r>
              <a:rPr lang="ru-RU" sz="1800"/>
              <a:t>2. Изобразить графически решения каждого</a:t>
            </a:r>
          </a:p>
          <a:p>
            <a:pPr marL="609600" indent="-609600">
              <a:buFontTx/>
              <a:buNone/>
            </a:pPr>
            <a:r>
              <a:rPr lang="ru-RU" sz="1800"/>
              <a:t>неравенства на координатной прямой.</a:t>
            </a:r>
          </a:p>
          <a:p>
            <a:pPr marL="609600" indent="-609600">
              <a:buFontTx/>
              <a:buNone/>
            </a:pPr>
            <a:endParaRPr lang="ru-RU" sz="1800"/>
          </a:p>
          <a:p>
            <a:pPr marL="609600" indent="-609600">
              <a:buFontTx/>
              <a:buNone/>
            </a:pPr>
            <a:r>
              <a:rPr lang="ru-RU" sz="1800"/>
              <a:t>3. Найти пересечение решений неравенств на</a:t>
            </a:r>
          </a:p>
          <a:p>
            <a:pPr marL="609600" indent="-609600">
              <a:buFontTx/>
              <a:buNone/>
            </a:pPr>
            <a:r>
              <a:rPr lang="ru-RU" sz="1800"/>
              <a:t>координатной прямой.</a:t>
            </a:r>
          </a:p>
          <a:p>
            <a:pPr marL="609600" indent="-609600">
              <a:buFontTx/>
              <a:buNone/>
            </a:pPr>
            <a:endParaRPr lang="ru-RU" sz="1800"/>
          </a:p>
          <a:p>
            <a:pPr marL="609600" indent="-609600">
              <a:buFontTx/>
              <a:buNone/>
            </a:pPr>
            <a:r>
              <a:rPr lang="ru-RU" sz="1800"/>
              <a:t>4. Записать ответ в виде числового</a:t>
            </a:r>
          </a:p>
          <a:p>
            <a:pPr marL="609600" indent="-609600">
              <a:buFontTx/>
              <a:buNone/>
            </a:pPr>
            <a:r>
              <a:rPr lang="ru-RU" sz="1800"/>
              <a:t>                      промежутка.</a:t>
            </a:r>
            <a:r>
              <a:rPr lang="ru-RU" sz="2400"/>
              <a:t>                Ответ:</a:t>
            </a:r>
          </a:p>
        </p:txBody>
      </p:sp>
      <p:graphicFrame>
        <p:nvGraphicFramePr>
          <p:cNvPr id="45069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5435600" y="1412875"/>
          <a:ext cx="1003300" cy="1066800"/>
        </p:xfrm>
        <a:graphic>
          <a:graphicData uri="http://schemas.openxmlformats.org/presentationml/2006/ole">
            <p:oleObj spid="_x0000_s37890" name="Equation" r:id="rId3" imgW="596880" imgH="634680" progId="">
              <p:embed/>
            </p:oleObj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6804025" y="1916113"/>
          <a:ext cx="1003300" cy="1066800"/>
        </p:xfrm>
        <a:graphic>
          <a:graphicData uri="http://schemas.openxmlformats.org/presentationml/2006/ole">
            <p:oleObj spid="_x0000_s37891" name="Equation" r:id="rId4" imgW="596880" imgH="634680" progId="">
              <p:embed/>
            </p:oleObj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435600" y="3141663"/>
            <a:ext cx="3025775" cy="1009650"/>
            <a:chOff x="5214" y="2007"/>
            <a:chExt cx="2818" cy="795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5214" y="2007"/>
              <a:ext cx="2818" cy="534"/>
              <a:chOff x="5214" y="2007"/>
              <a:chExt cx="2818" cy="534"/>
            </a:xfrm>
          </p:grpSpPr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5214" y="2007"/>
                <a:ext cx="2818" cy="316"/>
                <a:chOff x="5814" y="9747"/>
                <a:chExt cx="2475" cy="316"/>
              </a:xfrm>
            </p:grpSpPr>
            <p:sp>
              <p:nvSpPr>
                <p:cNvPr id="45076" name="Line 20"/>
                <p:cNvSpPr>
                  <a:spLocks noChangeShapeType="1"/>
                </p:cNvSpPr>
                <p:nvPr/>
              </p:nvSpPr>
              <p:spPr bwMode="auto">
                <a:xfrm>
                  <a:off x="5814" y="10063"/>
                  <a:ext cx="24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45077" name="Object 21"/>
                <p:cNvGraphicFramePr>
                  <a:graphicFrameLocks noChangeAspect="1"/>
                </p:cNvGraphicFramePr>
                <p:nvPr/>
              </p:nvGraphicFramePr>
              <p:xfrm>
                <a:off x="8094" y="9747"/>
                <a:ext cx="195" cy="225"/>
              </p:xfrm>
              <a:graphic>
                <a:graphicData uri="http://schemas.openxmlformats.org/presentationml/2006/ole">
                  <p:oleObj spid="_x0000_s37899" name="Equation" r:id="rId5" imgW="126720" imgH="139680" progId="">
                    <p:embed/>
                  </p:oleObj>
                </a:graphicData>
              </a:graphic>
            </p:graphicFrame>
          </p:grpSp>
          <p:sp>
            <p:nvSpPr>
              <p:cNvPr id="45078" name="Oval 22"/>
              <p:cNvSpPr>
                <a:spLocks noChangeArrowheads="1"/>
              </p:cNvSpPr>
              <p:nvPr/>
            </p:nvSpPr>
            <p:spPr bwMode="auto">
              <a:xfrm>
                <a:off x="7059" y="2268"/>
                <a:ext cx="113" cy="11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9" name="Oval 23"/>
              <p:cNvSpPr>
                <a:spLocks noChangeArrowheads="1"/>
              </p:cNvSpPr>
              <p:nvPr/>
            </p:nvSpPr>
            <p:spPr bwMode="auto">
              <a:xfrm>
                <a:off x="5936" y="2268"/>
                <a:ext cx="113" cy="1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5216" y="2098"/>
                <a:ext cx="1896" cy="216"/>
                <a:chOff x="5214" y="2187"/>
                <a:chExt cx="1896" cy="216"/>
              </a:xfrm>
            </p:grpSpPr>
            <p:grpSp>
              <p:nvGrpSpPr>
                <p:cNvPr id="6" name="Group 25"/>
                <p:cNvGrpSpPr>
                  <a:grpSpLocks/>
                </p:cNvGrpSpPr>
                <p:nvPr/>
              </p:nvGrpSpPr>
              <p:grpSpPr bwMode="auto">
                <a:xfrm>
                  <a:off x="6294" y="2187"/>
                  <a:ext cx="816" cy="216"/>
                  <a:chOff x="6174" y="4347"/>
                  <a:chExt cx="816" cy="216"/>
                </a:xfrm>
              </p:grpSpPr>
              <p:sp>
                <p:nvSpPr>
                  <p:cNvPr id="45082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628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83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174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84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31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85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88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86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344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87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401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88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458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89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14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90" name="Line 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71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91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684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92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41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93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98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94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855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95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911" y="4347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40"/>
                <p:cNvGrpSpPr>
                  <a:grpSpLocks/>
                </p:cNvGrpSpPr>
                <p:nvPr/>
              </p:nvGrpSpPr>
              <p:grpSpPr bwMode="auto">
                <a:xfrm>
                  <a:off x="5214" y="2187"/>
                  <a:ext cx="1156" cy="216"/>
                  <a:chOff x="2523" y="3572"/>
                  <a:chExt cx="1156" cy="216"/>
                </a:xfrm>
              </p:grpSpPr>
              <p:sp>
                <p:nvSpPr>
                  <p:cNvPr id="45097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7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98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44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99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23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0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80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1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37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2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93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3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50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4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07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5" name="Line 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63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6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0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7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33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8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90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09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7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10" name="Line 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04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11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60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12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17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13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74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14" name="Line 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30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15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87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16" name="Line 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0" y="3572"/>
                    <a:ext cx="79" cy="216"/>
                  </a:xfrm>
                  <a:prstGeom prst="lin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" name="Group 61"/>
              <p:cNvGrpSpPr>
                <a:grpSpLocks/>
              </p:cNvGrpSpPr>
              <p:nvPr/>
            </p:nvGrpSpPr>
            <p:grpSpPr bwMode="auto">
              <a:xfrm flipH="1">
                <a:off x="6054" y="2325"/>
                <a:ext cx="1896" cy="216"/>
                <a:chOff x="5214" y="2187"/>
                <a:chExt cx="1896" cy="216"/>
              </a:xfrm>
            </p:grpSpPr>
            <p:grpSp>
              <p:nvGrpSpPr>
                <p:cNvPr id="9" name="Group 62"/>
                <p:cNvGrpSpPr>
                  <a:grpSpLocks/>
                </p:cNvGrpSpPr>
                <p:nvPr/>
              </p:nvGrpSpPr>
              <p:grpSpPr bwMode="auto">
                <a:xfrm>
                  <a:off x="6294" y="2187"/>
                  <a:ext cx="816" cy="216"/>
                  <a:chOff x="6174" y="4347"/>
                  <a:chExt cx="816" cy="216"/>
                </a:xfrm>
              </p:grpSpPr>
              <p:sp>
                <p:nvSpPr>
                  <p:cNvPr id="45119" name="Lin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628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0" name="Line 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174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1" name="Line 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31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2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88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3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344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4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401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5" name="Line 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458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6" name="Line 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14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7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71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8" name="Line 7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684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29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41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30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98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31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855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32" name="Line 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911" y="4347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77"/>
                <p:cNvGrpSpPr>
                  <a:grpSpLocks/>
                </p:cNvGrpSpPr>
                <p:nvPr/>
              </p:nvGrpSpPr>
              <p:grpSpPr bwMode="auto">
                <a:xfrm>
                  <a:off x="5214" y="2187"/>
                  <a:ext cx="1156" cy="216"/>
                  <a:chOff x="2523" y="3572"/>
                  <a:chExt cx="1156" cy="216"/>
                </a:xfrm>
              </p:grpSpPr>
              <p:sp>
                <p:nvSpPr>
                  <p:cNvPr id="45134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7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35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44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36" name="Line 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23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37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80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38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37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39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93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0" name="Line 8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50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1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07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2" name="Line 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63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3" name="Line 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0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4" name="Line 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33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5" name="Line 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90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6" name="Line 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7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7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04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8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60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49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17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50" name="Line 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74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51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30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52" name="Line 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87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53" name="Line 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0" y="3572"/>
                    <a:ext cx="79" cy="216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aphicFrame>
          <p:nvGraphicFramePr>
            <p:cNvPr id="45154" name="Object 98"/>
            <p:cNvGraphicFramePr>
              <a:graphicFrameLocks noChangeAspect="1"/>
            </p:cNvGraphicFramePr>
            <p:nvPr/>
          </p:nvGraphicFramePr>
          <p:xfrm>
            <a:off x="5814" y="2367"/>
            <a:ext cx="195" cy="255"/>
          </p:xfrm>
          <a:graphic>
            <a:graphicData uri="http://schemas.openxmlformats.org/presentationml/2006/ole">
              <p:oleObj spid="_x0000_s37897" name="Equation" r:id="rId6" imgW="126720" imgH="164880" progId="">
                <p:embed/>
              </p:oleObj>
            </a:graphicData>
          </a:graphic>
        </p:graphicFrame>
        <p:graphicFrame>
          <p:nvGraphicFramePr>
            <p:cNvPr id="45155" name="Object 99"/>
            <p:cNvGraphicFramePr>
              <a:graphicFrameLocks noChangeAspect="1"/>
            </p:cNvGraphicFramePr>
            <p:nvPr/>
          </p:nvGraphicFramePr>
          <p:xfrm>
            <a:off x="7134" y="2187"/>
            <a:ext cx="375" cy="615"/>
          </p:xfrm>
          <a:graphic>
            <a:graphicData uri="http://schemas.openxmlformats.org/presentationml/2006/ole">
              <p:oleObj spid="_x0000_s37898" name="Equation" r:id="rId7" imgW="241200" imgH="393480" progId="">
                <p:embed/>
              </p:oleObj>
            </a:graphicData>
          </a:graphic>
        </p:graphicFrame>
      </p:grpSp>
      <p:grpSp>
        <p:nvGrpSpPr>
          <p:cNvPr id="11" name="Group 100"/>
          <p:cNvGrpSpPr>
            <a:grpSpLocks/>
          </p:cNvGrpSpPr>
          <p:nvPr/>
        </p:nvGrpSpPr>
        <p:grpSpPr bwMode="auto">
          <a:xfrm>
            <a:off x="5508625" y="4076700"/>
            <a:ext cx="3024188" cy="1174750"/>
            <a:chOff x="5214" y="3480"/>
            <a:chExt cx="2818" cy="942"/>
          </a:xfrm>
        </p:grpSpPr>
        <p:grpSp>
          <p:nvGrpSpPr>
            <p:cNvPr id="12" name="Group 101"/>
            <p:cNvGrpSpPr>
              <a:grpSpLocks/>
            </p:cNvGrpSpPr>
            <p:nvPr/>
          </p:nvGrpSpPr>
          <p:grpSpPr bwMode="auto">
            <a:xfrm>
              <a:off x="5214" y="3627"/>
              <a:ext cx="2818" cy="795"/>
              <a:chOff x="5214" y="2007"/>
              <a:chExt cx="2818" cy="795"/>
            </a:xfrm>
          </p:grpSpPr>
          <p:grpSp>
            <p:nvGrpSpPr>
              <p:cNvPr id="13" name="Group 102"/>
              <p:cNvGrpSpPr>
                <a:grpSpLocks/>
              </p:cNvGrpSpPr>
              <p:nvPr/>
            </p:nvGrpSpPr>
            <p:grpSpPr bwMode="auto">
              <a:xfrm>
                <a:off x="5214" y="2007"/>
                <a:ext cx="2818" cy="534"/>
                <a:chOff x="5214" y="2007"/>
                <a:chExt cx="2818" cy="534"/>
              </a:xfrm>
            </p:grpSpPr>
            <p:grpSp>
              <p:nvGrpSpPr>
                <p:cNvPr id="14" name="Group 103"/>
                <p:cNvGrpSpPr>
                  <a:grpSpLocks/>
                </p:cNvGrpSpPr>
                <p:nvPr/>
              </p:nvGrpSpPr>
              <p:grpSpPr bwMode="auto">
                <a:xfrm>
                  <a:off x="5214" y="2007"/>
                  <a:ext cx="2818" cy="316"/>
                  <a:chOff x="5814" y="9747"/>
                  <a:chExt cx="2475" cy="316"/>
                </a:xfrm>
              </p:grpSpPr>
              <p:sp>
                <p:nvSpPr>
                  <p:cNvPr id="45160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5814" y="10063"/>
                    <a:ext cx="24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aphicFrame>
                <p:nvGraphicFramePr>
                  <p:cNvPr id="45161" name="Object 105"/>
                  <p:cNvGraphicFramePr>
                    <a:graphicFrameLocks noChangeAspect="1"/>
                  </p:cNvGraphicFramePr>
                  <p:nvPr/>
                </p:nvGraphicFramePr>
                <p:xfrm>
                  <a:off x="8094" y="9747"/>
                  <a:ext cx="195" cy="225"/>
                </p:xfrm>
                <a:graphic>
                  <a:graphicData uri="http://schemas.openxmlformats.org/presentationml/2006/ole">
                    <p:oleObj spid="_x0000_s37896" name="Equation" r:id="rId8" imgW="126720" imgH="139680" progId="">
                      <p:embed/>
                    </p:oleObj>
                  </a:graphicData>
                </a:graphic>
              </p:graphicFrame>
            </p:grpSp>
            <p:sp>
              <p:nvSpPr>
                <p:cNvPr id="45162" name="Oval 106"/>
                <p:cNvSpPr>
                  <a:spLocks noChangeArrowheads="1"/>
                </p:cNvSpPr>
                <p:nvPr/>
              </p:nvSpPr>
              <p:spPr bwMode="auto">
                <a:xfrm>
                  <a:off x="7059" y="2268"/>
                  <a:ext cx="113" cy="11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63" name="Oval 107"/>
                <p:cNvSpPr>
                  <a:spLocks noChangeArrowheads="1"/>
                </p:cNvSpPr>
                <p:nvPr/>
              </p:nvSpPr>
              <p:spPr bwMode="auto">
                <a:xfrm>
                  <a:off x="5936" y="2268"/>
                  <a:ext cx="113" cy="11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" name="Group 108"/>
                <p:cNvGrpSpPr>
                  <a:grpSpLocks/>
                </p:cNvGrpSpPr>
                <p:nvPr/>
              </p:nvGrpSpPr>
              <p:grpSpPr bwMode="auto">
                <a:xfrm>
                  <a:off x="5216" y="2098"/>
                  <a:ext cx="1896" cy="216"/>
                  <a:chOff x="5214" y="2187"/>
                  <a:chExt cx="1896" cy="216"/>
                </a:xfrm>
              </p:grpSpPr>
              <p:grpSp>
                <p:nvGrpSpPr>
                  <p:cNvPr id="16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294" y="2187"/>
                    <a:ext cx="816" cy="216"/>
                    <a:chOff x="6174" y="4347"/>
                    <a:chExt cx="816" cy="216"/>
                  </a:xfrm>
                </p:grpSpPr>
                <p:sp>
                  <p:nvSpPr>
                    <p:cNvPr id="45166" name="Line 1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628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67" name="Line 1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174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68" name="Line 1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231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69" name="Line 1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288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0" name="Line 1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344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1" name="Line 1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401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2" name="Line 1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458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3" name="Line 1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514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4" name="Line 1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571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5" name="Line 1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684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6" name="Line 1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741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7" name="Line 1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798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8" name="Line 1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855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9" name="Line 1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911" y="4347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7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5214" y="2187"/>
                    <a:ext cx="1156" cy="216"/>
                    <a:chOff x="2523" y="3572"/>
                    <a:chExt cx="1156" cy="216"/>
                  </a:xfrm>
                </p:grpSpPr>
                <p:sp>
                  <p:nvSpPr>
                    <p:cNvPr id="45181" name="Line 12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77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82" name="Line 1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44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83" name="Line 1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23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84" name="Line 1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80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85" name="Line 1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37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86" name="Line 1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93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87" name="Line 1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50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88" name="Line 1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07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89" name="Line 1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63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0" name="Line 1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20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1" name="Line 1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033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2" name="Line 1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090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3" name="Line 1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147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4" name="Line 1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204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5" name="Line 1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260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6" name="Line 14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17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7" name="Line 14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74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8" name="Line 14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30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9" name="Line 1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87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00" name="Line 1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600" y="3572"/>
                      <a:ext cx="79" cy="216"/>
                    </a:xfrm>
                    <a:prstGeom prst="lin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8" name="Group 145"/>
                <p:cNvGrpSpPr>
                  <a:grpSpLocks/>
                </p:cNvGrpSpPr>
                <p:nvPr/>
              </p:nvGrpSpPr>
              <p:grpSpPr bwMode="auto">
                <a:xfrm flipH="1">
                  <a:off x="6054" y="2325"/>
                  <a:ext cx="1896" cy="216"/>
                  <a:chOff x="5214" y="2187"/>
                  <a:chExt cx="1896" cy="216"/>
                </a:xfrm>
              </p:grpSpPr>
              <p:grpSp>
                <p:nvGrpSpPr>
                  <p:cNvPr id="19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6294" y="2187"/>
                    <a:ext cx="816" cy="216"/>
                    <a:chOff x="6174" y="4347"/>
                    <a:chExt cx="816" cy="216"/>
                  </a:xfrm>
                </p:grpSpPr>
                <p:sp>
                  <p:nvSpPr>
                    <p:cNvPr id="45203" name="Line 1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628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04" name="Line 1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174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05" name="Line 14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231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06" name="Line 1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288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07" name="Line 15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344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08" name="Line 1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401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09" name="Line 1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458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10" name="Line 1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514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11" name="Line 1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571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12" name="Line 15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684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13" name="Line 15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741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14" name="Line 15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798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15" name="Line 1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855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16" name="Line 1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911" y="4347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5214" y="2187"/>
                    <a:ext cx="1156" cy="216"/>
                    <a:chOff x="2523" y="3572"/>
                    <a:chExt cx="1156" cy="216"/>
                  </a:xfrm>
                </p:grpSpPr>
                <p:sp>
                  <p:nvSpPr>
                    <p:cNvPr id="45218" name="Line 1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77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19" name="Line 16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44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0" name="Line 16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23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1" name="Line 16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80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2" name="Line 16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37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3" name="Line 16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93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4" name="Line 16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50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5" name="Line 16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07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6" name="Line 17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63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7" name="Line 17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20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8" name="Line 1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033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29" name="Line 1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090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30" name="Line 17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147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31" name="Line 17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204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32" name="Line 1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260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33" name="Line 1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17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34" name="Line 17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74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35" name="Line 17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30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36" name="Line 1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87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37" name="Line 18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600" y="3572"/>
                      <a:ext cx="79" cy="216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aphicFrame>
            <p:nvGraphicFramePr>
              <p:cNvPr id="45238" name="Object 182"/>
              <p:cNvGraphicFramePr>
                <a:graphicFrameLocks noChangeAspect="1"/>
              </p:cNvGraphicFramePr>
              <p:nvPr/>
            </p:nvGraphicFramePr>
            <p:xfrm>
              <a:off x="5814" y="2367"/>
              <a:ext cx="195" cy="255"/>
            </p:xfrm>
            <a:graphic>
              <a:graphicData uri="http://schemas.openxmlformats.org/presentationml/2006/ole">
                <p:oleObj spid="_x0000_s37894" name="Equation" r:id="rId9" imgW="126720" imgH="164880" progId="">
                  <p:embed/>
                </p:oleObj>
              </a:graphicData>
            </a:graphic>
          </p:graphicFrame>
          <p:graphicFrame>
            <p:nvGraphicFramePr>
              <p:cNvPr id="45239" name="Object 183"/>
              <p:cNvGraphicFramePr>
                <a:graphicFrameLocks noChangeAspect="1"/>
              </p:cNvGraphicFramePr>
              <p:nvPr/>
            </p:nvGraphicFramePr>
            <p:xfrm>
              <a:off x="7134" y="2187"/>
              <a:ext cx="375" cy="615"/>
            </p:xfrm>
            <a:graphic>
              <a:graphicData uri="http://schemas.openxmlformats.org/presentationml/2006/ole">
                <p:oleObj spid="_x0000_s37895" name="Equation" r:id="rId10" imgW="241200" imgH="393480" progId="">
                  <p:embed/>
                </p:oleObj>
              </a:graphicData>
            </a:graphic>
          </p:graphicFrame>
        </p:grpSp>
        <p:sp>
          <p:nvSpPr>
            <p:cNvPr id="45240" name="Freeform 184"/>
            <p:cNvSpPr>
              <a:spLocks/>
            </p:cNvSpPr>
            <p:nvPr/>
          </p:nvSpPr>
          <p:spPr bwMode="auto">
            <a:xfrm>
              <a:off x="5970" y="3480"/>
              <a:ext cx="1155" cy="450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600" y="0"/>
                </a:cxn>
                <a:cxn ang="0">
                  <a:pos x="1155" y="450"/>
                </a:cxn>
              </a:cxnLst>
              <a:rect l="0" t="0" r="r" b="b"/>
              <a:pathLst>
                <a:path w="1155" h="450">
                  <a:moveTo>
                    <a:pt x="0" y="450"/>
                  </a:moveTo>
                  <a:cubicBezTo>
                    <a:pt x="100" y="375"/>
                    <a:pt x="408" y="0"/>
                    <a:pt x="600" y="0"/>
                  </a:cubicBezTo>
                  <a:cubicBezTo>
                    <a:pt x="792" y="0"/>
                    <a:pt x="1040" y="356"/>
                    <a:pt x="1155" y="45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45241" name="Object 185"/>
          <p:cNvGraphicFramePr>
            <a:graphicFrameLocks noChangeAspect="1"/>
          </p:cNvGraphicFramePr>
          <p:nvPr/>
        </p:nvGraphicFramePr>
        <p:xfrm>
          <a:off x="6156325" y="5157788"/>
          <a:ext cx="1584325" cy="1187450"/>
        </p:xfrm>
        <a:graphic>
          <a:graphicData uri="http://schemas.openxmlformats.org/presentationml/2006/ole">
            <p:oleObj spid="_x0000_s37892" name="Equation" r:id="rId11" imgW="571320" imgH="431640" progId="">
              <p:embed/>
            </p:oleObj>
          </a:graphicData>
        </a:graphic>
      </p:graphicFrame>
      <p:graphicFrame>
        <p:nvGraphicFramePr>
          <p:cNvPr id="45242" name="Object 186"/>
          <p:cNvGraphicFramePr>
            <a:graphicFrameLocks noChangeAspect="1"/>
          </p:cNvGraphicFramePr>
          <p:nvPr/>
        </p:nvGraphicFramePr>
        <p:xfrm>
          <a:off x="2339975" y="1844675"/>
          <a:ext cx="2087563" cy="1143000"/>
        </p:xfrm>
        <a:graphic>
          <a:graphicData uri="http://schemas.openxmlformats.org/presentationml/2006/ole">
            <p:oleObj spid="_x0000_s37893" name="Equation" r:id="rId12" imgW="7110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5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5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5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5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5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5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5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5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5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5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5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5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50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50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50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50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50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50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50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50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50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50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50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50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1000"/>
                                        <p:tgtEl>
                                          <p:spTgt spid="4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85720" y="857232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Пакет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документов, регламентирующих разработку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контрольно-измерительных материалов, имеет следующий состав: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спецификация,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кодификатор элементов содержания,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кодификатор требований к уровню подготовки выпускников,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демонстрационная версия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8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8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8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FF0000"/>
                </a:solidFill>
              </a:rPr>
              <a:t>Уметь решать системы линейных неравенств с одной переменной.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Выбор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Краткий ответ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+mj-lt"/>
              </a:rPr>
              <a:t>1</a:t>
            </a:r>
            <a:r>
              <a:rPr lang="ru-RU" dirty="0" smtClean="0"/>
              <a:t>) Решите систему неравенств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1)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&lt; - 0,5 </a:t>
            </a: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2) – 0,5 &lt; </a:t>
            </a:r>
            <a:r>
              <a:rPr lang="en-US" dirty="0" smtClean="0">
                <a:latin typeface="+mj-lt"/>
              </a:rPr>
              <a:t>x</a:t>
            </a:r>
            <a:r>
              <a:rPr lang="ru-RU" dirty="0" smtClean="0">
                <a:latin typeface="+mj-lt"/>
              </a:rPr>
              <a:t> &lt; 2     </a:t>
            </a: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3)  </a:t>
            </a:r>
            <a:r>
              <a:rPr lang="en-US" dirty="0" smtClean="0">
                <a:latin typeface="+mj-lt"/>
              </a:rPr>
              <a:t>x</a:t>
            </a:r>
            <a:r>
              <a:rPr lang="ru-RU" dirty="0" smtClean="0">
                <a:latin typeface="+mj-lt"/>
              </a:rPr>
              <a:t> &lt; 2 </a:t>
            </a: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4) </a:t>
            </a:r>
            <a:r>
              <a:rPr lang="ru-RU" dirty="0" smtClean="0">
                <a:latin typeface="+mj-lt"/>
              </a:rPr>
              <a:t> система не имеет решений</a:t>
            </a:r>
            <a:endParaRPr lang="ru-RU" dirty="0">
              <a:latin typeface="+mj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dirty="0" smtClean="0">
                <a:latin typeface="+mj-lt"/>
              </a:rPr>
              <a:t>1) </a:t>
            </a:r>
            <a:r>
              <a:rPr lang="ru-RU" dirty="0" smtClean="0"/>
              <a:t>Укажите </a:t>
            </a:r>
            <a:r>
              <a:rPr lang="ru-RU" dirty="0" smtClean="0"/>
              <a:t>количество </a:t>
            </a:r>
            <a:r>
              <a:rPr lang="ru-RU" dirty="0" smtClean="0"/>
              <a:t>целых решений системы неравенств</a:t>
            </a:r>
            <a:r>
              <a:rPr lang="ru-RU" dirty="0" smtClean="0"/>
              <a:t>: </a:t>
            </a:r>
          </a:p>
          <a:p>
            <a:r>
              <a:rPr lang="ru-RU" dirty="0" smtClean="0">
                <a:latin typeface="+mj-lt"/>
              </a:rPr>
              <a:t> 2</a:t>
            </a:r>
            <a:r>
              <a:rPr lang="en-US" dirty="0" smtClean="0">
                <a:latin typeface="+mj-lt"/>
              </a:rPr>
              <a:t>x</a:t>
            </a:r>
            <a:r>
              <a:rPr lang="ru-RU" dirty="0" smtClean="0">
                <a:latin typeface="+mj-lt"/>
              </a:rPr>
              <a:t> + 9 &lt; 6</a:t>
            </a:r>
          </a:p>
          <a:p>
            <a:r>
              <a:rPr lang="ru-RU" dirty="0" smtClean="0">
                <a:latin typeface="+mj-lt"/>
              </a:rPr>
              <a:t> 7 – </a:t>
            </a:r>
            <a:r>
              <a:rPr lang="en-US" dirty="0" smtClean="0">
                <a:latin typeface="+mj-lt"/>
              </a:rPr>
              <a:t>x</a:t>
            </a:r>
            <a:r>
              <a:rPr lang="ru-RU" dirty="0" smtClean="0">
                <a:latin typeface="+mj-lt"/>
              </a:rPr>
              <a:t> ≥ 1</a:t>
            </a:r>
          </a:p>
          <a:p>
            <a:pPr>
              <a:buNone/>
            </a:pPr>
            <a:r>
              <a:rPr lang="ru-RU" dirty="0" err="1" smtClean="0"/>
              <a:t>Ответ:_______________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+mj-lt"/>
              </a:rPr>
              <a:t>2) </a:t>
            </a:r>
            <a:r>
              <a:rPr lang="ru-RU" dirty="0" smtClean="0"/>
              <a:t>Решите систему неравенств:</a:t>
            </a:r>
          </a:p>
          <a:p>
            <a:r>
              <a:rPr lang="ru-RU" dirty="0" smtClean="0">
                <a:latin typeface="+mj-lt"/>
              </a:rPr>
              <a:t> 3 –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≤ 5</a:t>
            </a:r>
          </a:p>
          <a:p>
            <a:r>
              <a:rPr lang="ru-RU" dirty="0" smtClean="0">
                <a:latin typeface="+mj-lt"/>
              </a:rPr>
              <a:t> 4х </a:t>
            </a:r>
            <a:r>
              <a:rPr lang="ru-RU" dirty="0" smtClean="0">
                <a:latin typeface="+mj-lt"/>
              </a:rPr>
              <a:t>– 2 &lt; 8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928934"/>
            <a:ext cx="1500198" cy="714380"/>
          </a:xfrm>
          <a:prstGeom prst="rect">
            <a:avLst/>
          </a:prstGeom>
          <a:noFill/>
        </p:spPr>
      </p:pic>
      <p:sp>
        <p:nvSpPr>
          <p:cNvPr id="68611" name="AutoShape 3"/>
          <p:cNvSpPr>
            <a:spLocks/>
          </p:cNvSpPr>
          <p:nvPr/>
        </p:nvSpPr>
        <p:spPr bwMode="auto">
          <a:xfrm>
            <a:off x="4929190" y="5500702"/>
            <a:ext cx="69852" cy="928694"/>
          </a:xfrm>
          <a:prstGeom prst="leftBrace">
            <a:avLst>
              <a:gd name="adj1" fmla="val 1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2" name="AutoShape 4"/>
          <p:cNvSpPr>
            <a:spLocks/>
          </p:cNvSpPr>
          <p:nvPr/>
        </p:nvSpPr>
        <p:spPr bwMode="auto">
          <a:xfrm>
            <a:off x="4929190" y="3571876"/>
            <a:ext cx="117157" cy="71438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 rot="10800000" flipV="1">
            <a:off x="785786" y="391693"/>
            <a:ext cx="678661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Алгоритм решения неравенств второй степени с одной переменной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x+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&gt;0                 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x+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&lt;0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Если первый коэффициент отрицательный, то приведите неравенство к виду: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&gt;0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Рассмотрите функцию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Ветви параболы направлены всегда вверх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Найдите нули функции (точки пересечения параболы с осью абсцисс: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Решите  уравнение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Схематически постройте график функции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Покажите штриховкой: МЕ -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МЕ или  БО – ЗА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Запишите ответ в виде промежутка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FF0000"/>
                </a:solidFill>
              </a:rPr>
              <a:t>Уметь решать квадратные неравенства с одной переменной, опираясь на графические соображения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4040188" cy="78581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Выбор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571613"/>
            <a:ext cx="4041775" cy="94298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Краткий ответ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ru-RU" dirty="0" smtClean="0">
                <a:latin typeface="+mj-lt"/>
              </a:rPr>
              <a:t>1) Решите </a:t>
            </a:r>
            <a:r>
              <a:rPr lang="ru-RU" dirty="0" smtClean="0">
                <a:latin typeface="+mj-lt"/>
              </a:rPr>
              <a:t>неравенство</a:t>
            </a: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 х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 – 11х &lt; 0.</a:t>
            </a: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1) (11</a:t>
            </a:r>
            <a:r>
              <a:rPr lang="ru-RU" dirty="0" smtClean="0">
                <a:latin typeface="+mj-lt"/>
              </a:rPr>
              <a:t>;</a:t>
            </a:r>
            <a:r>
              <a:rPr lang="ru-RU" baseline="-25000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+∞) ; 2) (0;11); </a:t>
            </a:r>
            <a:endParaRPr lang="ru-RU" dirty="0" smtClean="0">
              <a:latin typeface="+mj-lt"/>
            </a:endParaRPr>
          </a:p>
          <a:p>
            <a:pPr marL="457200" indent="-457200">
              <a:buNone/>
            </a:pPr>
            <a:r>
              <a:rPr lang="ru-RU" dirty="0" smtClean="0">
                <a:latin typeface="+mj-lt"/>
              </a:rPr>
              <a:t>3</a:t>
            </a:r>
            <a:r>
              <a:rPr lang="ru-RU" dirty="0" smtClean="0">
                <a:latin typeface="+mj-lt"/>
              </a:rPr>
              <a:t>)(0; +∞); </a:t>
            </a:r>
            <a:r>
              <a:rPr lang="ru-RU" dirty="0" smtClean="0">
                <a:latin typeface="+mj-lt"/>
              </a:rPr>
              <a:t>4) (-∞;0) (11;+∞)</a:t>
            </a:r>
          </a:p>
          <a:p>
            <a:pPr marL="457200" indent="-457200">
              <a:buNone/>
            </a:pP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) Решите неравенство: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х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 – 36 ≤ 0.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В ответе укажите количество целочисленных решений.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1) 11               2) 13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3) 12              </a:t>
            </a:r>
            <a:r>
              <a:rPr lang="ru-RU" dirty="0" smtClean="0">
                <a:latin typeface="+mj-lt"/>
              </a:rPr>
              <a:t> 4</a:t>
            </a:r>
            <a:r>
              <a:rPr lang="ru-RU" dirty="0" smtClean="0">
                <a:latin typeface="+mj-lt"/>
              </a:rPr>
              <a:t>) 15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dirty="0" smtClean="0">
                <a:latin typeface="+mj-lt"/>
              </a:rPr>
              <a:t>1)Решите </a:t>
            </a:r>
            <a:r>
              <a:rPr lang="ru-RU" dirty="0" smtClean="0">
                <a:latin typeface="+mj-lt"/>
              </a:rPr>
              <a:t>неравенство </a:t>
            </a:r>
          </a:p>
          <a:p>
            <a:pPr marL="457200" indent="-457200">
              <a:buNone/>
            </a:pP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 +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– 2  0.</a:t>
            </a:r>
          </a:p>
          <a:p>
            <a:pPr>
              <a:buNone/>
            </a:pPr>
            <a:r>
              <a:rPr lang="ru-RU" dirty="0" err="1" smtClean="0">
                <a:latin typeface="+mj-lt"/>
              </a:rPr>
              <a:t>Ответ:__________________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2)На рисунке изображён график, используя график решите неравенство: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х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+х-12</a:t>
            </a:r>
            <a:r>
              <a:rPr lang="en-US" dirty="0" smtClean="0">
                <a:solidFill>
                  <a:srgbClr val="990000"/>
                </a:solidFill>
                <a:latin typeface="+mj-lt"/>
                <a:cs typeface="Arial" charset="0"/>
              </a:rPr>
              <a:t>&lt;0</a:t>
            </a:r>
            <a:endParaRPr lang="ru-RU" dirty="0">
              <a:latin typeface="+mj-lt"/>
            </a:endParaRPr>
          </a:p>
        </p:txBody>
      </p:sp>
      <p:pic>
        <p:nvPicPr>
          <p:cNvPr id="7" name="Picture 12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220480"/>
            <a:ext cx="2357454" cy="163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000" dirty="0" smtClean="0">
                <a:solidFill>
                  <a:srgbClr val="990000"/>
                </a:solidFill>
                <a:latin typeface="+mj-lt"/>
                <a:cs typeface="Arial" charset="0"/>
              </a:rPr>
              <a:t>             </a:t>
            </a:r>
            <a:r>
              <a:rPr lang="ru-RU" sz="2000" dirty="0" smtClean="0">
                <a:latin typeface="+mj-lt"/>
                <a:cs typeface="Arial" charset="0"/>
              </a:rPr>
              <a:t>  </a:t>
            </a:r>
            <a:r>
              <a:rPr lang="ru-RU" sz="2000" dirty="0">
                <a:latin typeface="+mj-lt"/>
              </a:rPr>
              <a:t>х</a:t>
            </a:r>
            <a:r>
              <a:rPr lang="ru-RU" sz="2000" baseline="30000" dirty="0">
                <a:latin typeface="+mj-lt"/>
              </a:rPr>
              <a:t>2</a:t>
            </a:r>
            <a:r>
              <a:rPr lang="ru-RU" sz="2000" dirty="0">
                <a:latin typeface="+mj-lt"/>
              </a:rPr>
              <a:t>+х-12</a:t>
            </a:r>
            <a:r>
              <a:rPr lang="en-US" sz="2000" dirty="0">
                <a:solidFill>
                  <a:srgbClr val="990000"/>
                </a:solidFill>
                <a:latin typeface="+mj-lt"/>
                <a:cs typeface="Arial" charset="0"/>
              </a:rPr>
              <a:t>&lt;0</a:t>
            </a:r>
            <a:r>
              <a:rPr lang="ru-RU" sz="2000" dirty="0">
                <a:solidFill>
                  <a:srgbClr val="990000"/>
                </a:solidFill>
                <a:latin typeface="+mj-lt"/>
                <a:cs typeface="Arial" charset="0"/>
              </a:rPr>
              <a:t>                              </a:t>
            </a:r>
            <a:r>
              <a:rPr lang="ru-RU" sz="2000" dirty="0" smtClean="0">
                <a:solidFill>
                  <a:srgbClr val="990000"/>
                </a:solidFill>
                <a:latin typeface="+mj-lt"/>
                <a:cs typeface="Arial" charset="0"/>
              </a:rPr>
              <a:t>                             </a:t>
            </a:r>
            <a:r>
              <a:rPr lang="ru-RU" sz="2000" dirty="0" smtClean="0">
                <a:latin typeface="+mj-lt"/>
                <a:cs typeface="Arial" charset="0"/>
              </a:rPr>
              <a:t>   </a:t>
            </a:r>
            <a:r>
              <a:rPr lang="ru-RU" sz="2000" dirty="0">
                <a:latin typeface="+mj-lt"/>
                <a:cs typeface="Arial" charset="0"/>
              </a:rPr>
              <a:t>х</a:t>
            </a:r>
            <a:r>
              <a:rPr lang="ru-RU" sz="2000" baseline="30000" dirty="0">
                <a:latin typeface="+mj-lt"/>
                <a:cs typeface="Arial" charset="0"/>
              </a:rPr>
              <a:t>2</a:t>
            </a:r>
            <a:r>
              <a:rPr lang="ru-RU" sz="2000" dirty="0">
                <a:latin typeface="+mj-lt"/>
                <a:cs typeface="Arial" charset="0"/>
              </a:rPr>
              <a:t>+6х+9</a:t>
            </a:r>
            <a:r>
              <a:rPr lang="en-US" sz="2000" dirty="0">
                <a:latin typeface="+mj-lt"/>
                <a:cs typeface="Arial" charset="0"/>
              </a:rPr>
              <a:t>&gt;0</a:t>
            </a:r>
          </a:p>
          <a:p>
            <a:pPr>
              <a:buFontTx/>
              <a:buNone/>
            </a:pPr>
            <a:endParaRPr lang="ru-RU" sz="2000" dirty="0">
              <a:latin typeface="+mj-lt"/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latin typeface="+mj-lt"/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latin typeface="+mj-lt"/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latin typeface="+mj-lt"/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latin typeface="+mj-lt"/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latin typeface="+mj-lt"/>
              <a:cs typeface="Arial" charset="0"/>
            </a:endParaRPr>
          </a:p>
          <a:p>
            <a:pPr>
              <a:buFontTx/>
              <a:buNone/>
            </a:pPr>
            <a:r>
              <a:rPr lang="ru-RU" sz="2000" dirty="0" err="1">
                <a:latin typeface="+mj-lt"/>
                <a:cs typeface="Arial" charset="0"/>
              </a:rPr>
              <a:t>х</a:t>
            </a:r>
            <a:r>
              <a:rPr lang="ru-RU" sz="2000" dirty="0">
                <a:latin typeface="+mj-lt"/>
                <a:cs typeface="Arial" charset="0"/>
              </a:rPr>
              <a:t> Є (-4;3)                                                         </a:t>
            </a:r>
            <a:r>
              <a:rPr lang="ru-RU" sz="2000" dirty="0" err="1">
                <a:latin typeface="+mj-lt"/>
                <a:cs typeface="Arial" charset="0"/>
              </a:rPr>
              <a:t>х</a:t>
            </a:r>
            <a:r>
              <a:rPr lang="ru-RU" sz="2000" dirty="0">
                <a:latin typeface="+mj-lt"/>
                <a:cs typeface="Arial" charset="0"/>
              </a:rPr>
              <a:t> Є (-∞;-3)</a:t>
            </a:r>
            <a:r>
              <a:rPr lang="en-US" sz="2000" dirty="0">
                <a:latin typeface="+mj-lt"/>
                <a:cs typeface="Arial" charset="0"/>
              </a:rPr>
              <a:t>U</a:t>
            </a:r>
            <a:r>
              <a:rPr lang="ru-RU" sz="2000" dirty="0">
                <a:latin typeface="+mj-lt"/>
                <a:cs typeface="Arial" charset="0"/>
              </a:rPr>
              <a:t>(-3;+∞)</a:t>
            </a:r>
          </a:p>
          <a:p>
            <a:pPr>
              <a:buFontTx/>
              <a:buNone/>
            </a:pPr>
            <a:endParaRPr lang="ru-RU" sz="2000" dirty="0">
              <a:latin typeface="+mj-lt"/>
              <a:cs typeface="Arial" charset="0"/>
            </a:endParaRP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990000"/>
                </a:solidFill>
                <a:latin typeface="+mj-lt"/>
                <a:cs typeface="Arial" charset="0"/>
              </a:rPr>
              <a:t>              </a:t>
            </a:r>
            <a:r>
              <a:rPr lang="ru-RU" sz="2000" dirty="0" smtClean="0">
                <a:latin typeface="+mj-lt"/>
                <a:cs typeface="Arial" charset="0"/>
              </a:rPr>
              <a:t> </a:t>
            </a:r>
            <a:r>
              <a:rPr lang="ru-RU" sz="2000" dirty="0">
                <a:latin typeface="+mj-lt"/>
                <a:cs typeface="Arial" charset="0"/>
              </a:rPr>
              <a:t>2х</a:t>
            </a:r>
            <a:r>
              <a:rPr lang="ru-RU" sz="2000" baseline="30000" dirty="0">
                <a:latin typeface="+mj-lt"/>
                <a:cs typeface="Arial" charset="0"/>
              </a:rPr>
              <a:t>2</a:t>
            </a:r>
            <a:r>
              <a:rPr lang="ru-RU" sz="2000" dirty="0">
                <a:latin typeface="+mj-lt"/>
                <a:cs typeface="Arial" charset="0"/>
              </a:rPr>
              <a:t>-7х+5</a:t>
            </a:r>
            <a:r>
              <a:rPr lang="en-US" sz="2000" dirty="0">
                <a:latin typeface="+mj-lt"/>
                <a:cs typeface="Arial" charset="0"/>
              </a:rPr>
              <a:t>&gt;0</a:t>
            </a:r>
            <a:r>
              <a:rPr lang="ru-RU" sz="2000" dirty="0">
                <a:latin typeface="+mj-lt"/>
                <a:cs typeface="Arial" charset="0"/>
              </a:rPr>
              <a:t>                           </a:t>
            </a:r>
            <a:r>
              <a:rPr lang="ru-RU" sz="2000" dirty="0" smtClean="0">
                <a:latin typeface="+mj-lt"/>
                <a:cs typeface="Arial" charset="0"/>
              </a:rPr>
              <a:t>                            </a:t>
            </a:r>
            <a:r>
              <a:rPr lang="ru-RU" sz="2000" dirty="0">
                <a:latin typeface="+mj-lt"/>
                <a:cs typeface="Arial" charset="0"/>
              </a:rPr>
              <a:t>4х</a:t>
            </a:r>
            <a:r>
              <a:rPr lang="ru-RU" sz="2000" baseline="30000" dirty="0">
                <a:latin typeface="+mj-lt"/>
                <a:cs typeface="Arial" charset="0"/>
              </a:rPr>
              <a:t>2</a:t>
            </a:r>
            <a:r>
              <a:rPr lang="ru-RU" sz="2000" dirty="0">
                <a:latin typeface="+mj-lt"/>
                <a:cs typeface="Arial" charset="0"/>
              </a:rPr>
              <a:t>-4х+1</a:t>
            </a:r>
            <a:r>
              <a:rPr lang="en-US" sz="2000" dirty="0">
                <a:latin typeface="+mj-lt"/>
                <a:cs typeface="Arial" charset="0"/>
              </a:rPr>
              <a:t>&lt;0</a:t>
            </a:r>
          </a:p>
          <a:p>
            <a:pPr>
              <a:buFontTx/>
              <a:buNone/>
            </a:pPr>
            <a:endParaRPr lang="ru-RU" sz="2000" dirty="0">
              <a:latin typeface="+mj-lt"/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r>
              <a:rPr lang="ru-RU" sz="2000" dirty="0" err="1">
                <a:latin typeface="+mj-lt"/>
                <a:cs typeface="Arial" charset="0"/>
              </a:rPr>
              <a:t>хЄ</a:t>
            </a:r>
            <a:r>
              <a:rPr lang="ru-RU" sz="2000" dirty="0">
                <a:latin typeface="+mj-lt"/>
                <a:cs typeface="Arial" charset="0"/>
              </a:rPr>
              <a:t>(-∞;1)</a:t>
            </a:r>
            <a:r>
              <a:rPr lang="en-US" sz="2000" dirty="0">
                <a:latin typeface="+mj-lt"/>
                <a:cs typeface="Arial" charset="0"/>
              </a:rPr>
              <a:t>U</a:t>
            </a:r>
            <a:r>
              <a:rPr lang="ru-RU" sz="2000" dirty="0">
                <a:latin typeface="+mj-lt"/>
                <a:cs typeface="Arial" charset="0"/>
              </a:rPr>
              <a:t>(2,5;+∞)                                            нет решений</a:t>
            </a: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endParaRPr lang="en-US" sz="2000" dirty="0">
              <a:cs typeface="Arial" charset="0"/>
            </a:endParaRPr>
          </a:p>
        </p:txBody>
      </p:sp>
      <p:pic>
        <p:nvPicPr>
          <p:cNvPr id="145416" name="Picture 8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0"/>
            <a:ext cx="3886200" cy="2133600"/>
          </a:xfrm>
          <a:prstGeom prst="rect">
            <a:avLst/>
          </a:prstGeom>
          <a:noFill/>
        </p:spPr>
      </p:pic>
      <p:pic>
        <p:nvPicPr>
          <p:cNvPr id="145417" name="Picture 9" descr="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2743200" cy="2209800"/>
          </a:xfrm>
          <a:prstGeom prst="rect">
            <a:avLst/>
          </a:prstGeom>
          <a:noFill/>
        </p:spPr>
      </p:pic>
      <p:pic>
        <p:nvPicPr>
          <p:cNvPr id="145419" name="Picture 11" descr="15"/>
          <p:cNvPicPr>
            <a:picLocks noChangeAspect="1" noChangeArrowheads="1"/>
          </p:cNvPicPr>
          <p:nvPr/>
        </p:nvPicPr>
        <p:blipFill>
          <a:blip r:embed="rId4" cstate="print"/>
          <a:srcRect l="36182" b="23372"/>
          <a:stretch>
            <a:fillRect/>
          </a:stretch>
        </p:blipFill>
        <p:spPr bwMode="auto">
          <a:xfrm>
            <a:off x="5181600" y="3810000"/>
            <a:ext cx="2667000" cy="2101850"/>
          </a:xfrm>
          <a:prstGeom prst="rect">
            <a:avLst/>
          </a:prstGeom>
          <a:noFill/>
        </p:spPr>
      </p:pic>
      <p:pic>
        <p:nvPicPr>
          <p:cNvPr id="145420" name="Picture 12" descr="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33400"/>
            <a:ext cx="3124200" cy="2170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 rot="10800000" flipV="1">
            <a:off x="0" y="-27547"/>
            <a:ext cx="9144000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Алгоритм выполнения метода интервалов  при решении квадратного неравенства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Разложить на множители квадратный трехчлен, используя формулу: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х+с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а(х-х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)(х-х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где х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,х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корни квадратного уравнения ах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х+с=0.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Отметить на числовой прямой корни х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х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Определить знак выражения а(х-х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)(х-х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на каждом из получившихся промежутков, начиная с КРАЙНЕГО ПРАВОГО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Записать ответ, выбрав промежутки с соответствующим знаку неравенства знаком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(если знак неравенства &lt;,то выбираем промежутки со знаком «-»,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если знак неравенства &gt;, то выбираем промежутки со знаком «+»).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Решение неравенств методом интервалов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latin typeface="+mj-lt"/>
              </a:rPr>
              <a:t>1. Приравнять каждый множитель к нулю(найти нули функции)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2. Найти корень каждого множителя и нанести все корни на числовую ось.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3. Определить знак неравенства справа от большего корня.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4. Расставить знаки на интервалах, начиная от крайнего правого.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5. Проставить знаки в остальных интервалах, чередуя плюс и минус.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6. Выписать ответы неравенства в виде интервалов.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Уметь решать квадратные неравенства с одной переменной 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алгебраическим способом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4040188" cy="85725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Выбор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428737"/>
            <a:ext cx="4041775" cy="92869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Краткий ответ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+mj-lt"/>
              </a:rPr>
              <a:t>1)Решите неравенство методом интервалов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(х-3)(х+4)&gt;0. Выберите верный ответ.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1) (-∞;-4)(3;+∞); 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2) (-∞;-4);   3)(-4;3);  4) (3;+∞).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2) Решите неравенство методом интервалов: х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+2х-3</a:t>
            </a:r>
            <a:r>
              <a:rPr lang="en-US" dirty="0" smtClean="0">
                <a:latin typeface="+mj-lt"/>
              </a:rPr>
              <a:t>&gt;0</a:t>
            </a:r>
            <a:endParaRPr lang="ru-RU" dirty="0">
              <a:latin typeface="+mj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+mj-lt"/>
              </a:rPr>
              <a:t>1) Решите неравенство: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а) (х-6)(х+9) &lt; 0;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б) (9-х)(х-3) ≤ 0;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в) (х+5)(2х-4)  ≥ 0.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2) Укажите неравенство,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решением которого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Является любое число.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1) </a:t>
            </a:r>
            <a:r>
              <a:rPr lang="en-US" i="1" dirty="0" smtClean="0">
                <a:latin typeface="+mj-lt"/>
              </a:rPr>
              <a:t>x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 + 9 &lt; 0        2) </a:t>
            </a:r>
            <a:r>
              <a:rPr lang="en-US" i="1" dirty="0" smtClean="0">
                <a:latin typeface="+mj-lt"/>
              </a:rPr>
              <a:t>x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 – 9 &lt; 0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3) </a:t>
            </a:r>
            <a:r>
              <a:rPr lang="en-US" i="1" dirty="0" smtClean="0">
                <a:latin typeface="+mj-lt"/>
              </a:rPr>
              <a:t>x</a:t>
            </a:r>
            <a:r>
              <a:rPr lang="ru-RU" baseline="30000" dirty="0" smtClean="0">
                <a:latin typeface="+mj-lt"/>
              </a:rPr>
              <a:t>2 </a:t>
            </a:r>
            <a:r>
              <a:rPr lang="ru-RU" dirty="0" smtClean="0">
                <a:latin typeface="+mj-lt"/>
              </a:rPr>
              <a:t> + 9 &gt; 0        3) </a:t>
            </a:r>
            <a:r>
              <a:rPr lang="en-US" i="1" dirty="0" smtClean="0">
                <a:latin typeface="+mj-lt"/>
              </a:rPr>
              <a:t>x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 – 9 &gt; 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1857364"/>
          <a:ext cx="1571636" cy="857256"/>
        </p:xfrm>
        <a:graphic>
          <a:graphicData uri="http://schemas.openxmlformats.org/drawingml/2006/table">
            <a:tbl>
              <a:tblPr/>
              <a:tblGrid>
                <a:gridCol w="525723"/>
                <a:gridCol w="527568"/>
                <a:gridCol w="518345"/>
              </a:tblGrid>
              <a:tr h="490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Для каждого неравенства укажите множество его решений.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А) 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4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&gt; 0,       Б)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+ 4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≤0,         В) 4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&gt; 0.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1) (- ∞; + ∞)             2) (- ∞; 0)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(4; + ∞)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3) [- 4; 0]                 4) (0; 4)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Ответ: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3200872"/>
            <a:ext cx="9144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Для каждого из приведенных неравенств укажите номер рисунка, на котором изображено множество его решений.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А) 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4x ≥ 0;     Б) 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 ≥ 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      В) 4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≥ 0.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4754" name="Рисунок 28"/>
          <p:cNvPicPr>
            <a:picLocks noChangeAspect="1" noChangeArrowheads="1"/>
          </p:cNvPicPr>
          <p:nvPr/>
        </p:nvPicPr>
        <p:blipFill>
          <a:blip r:embed="rId2"/>
          <a:srcRect t="25189" b="22418"/>
          <a:stretch>
            <a:fillRect/>
          </a:stretch>
        </p:blipFill>
        <p:spPr bwMode="auto">
          <a:xfrm>
            <a:off x="0" y="4643447"/>
            <a:ext cx="7358082" cy="2214554"/>
          </a:xfrm>
          <a:prstGeom prst="rect">
            <a:avLst/>
          </a:prstGeom>
          <a:noFill/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smtClean="0"/>
              <a:t>(х+4)(х-2)(х-3)</a:t>
            </a:r>
            <a:r>
              <a:rPr lang="en-US" sz="4800" b="1" smtClean="0"/>
              <a:t>&lt;0</a:t>
            </a:r>
            <a:endParaRPr lang="ru-RU" sz="4800" b="1" smtClean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5651500" y="3573463"/>
            <a:ext cx="2305050" cy="0"/>
          </a:xfrm>
          <a:prstGeom prst="line">
            <a:avLst/>
          </a:prstGeom>
          <a:noFill/>
          <a:ln w="38100">
            <a:solidFill>
              <a:srgbClr val="0E0E1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411413" y="35004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3924300" y="350043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651500" y="35004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9991" name="Freeform 7"/>
          <p:cNvSpPr>
            <a:spLocks/>
          </p:cNvSpPr>
          <p:nvPr/>
        </p:nvSpPr>
        <p:spPr bwMode="auto">
          <a:xfrm>
            <a:off x="2411413" y="2984500"/>
            <a:ext cx="1584325" cy="588963"/>
          </a:xfrm>
          <a:custGeom>
            <a:avLst/>
            <a:gdLst>
              <a:gd name="T0" fmla="*/ 0 w 998"/>
              <a:gd name="T1" fmla="*/ 325 h 371"/>
              <a:gd name="T2" fmla="*/ 499 w 998"/>
              <a:gd name="T3" fmla="*/ 8 h 371"/>
              <a:gd name="T4" fmla="*/ 998 w 998"/>
              <a:gd name="T5" fmla="*/ 371 h 371"/>
              <a:gd name="T6" fmla="*/ 0 60000 65536"/>
              <a:gd name="T7" fmla="*/ 0 60000 65536"/>
              <a:gd name="T8" fmla="*/ 0 60000 65536"/>
              <a:gd name="T9" fmla="*/ 0 w 998"/>
              <a:gd name="T10" fmla="*/ 0 h 371"/>
              <a:gd name="T11" fmla="*/ 998 w 998"/>
              <a:gd name="T12" fmla="*/ 371 h 3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371">
                <a:moveTo>
                  <a:pt x="0" y="325"/>
                </a:moveTo>
                <a:cubicBezTo>
                  <a:pt x="166" y="162"/>
                  <a:pt x="333" y="0"/>
                  <a:pt x="499" y="8"/>
                </a:cubicBezTo>
                <a:cubicBezTo>
                  <a:pt x="665" y="16"/>
                  <a:pt x="915" y="311"/>
                  <a:pt x="998" y="371"/>
                </a:cubicBezTo>
              </a:path>
            </a:pathLst>
          </a:custGeom>
          <a:noFill/>
          <a:ln w="5715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9992" name="Freeform 8"/>
          <p:cNvSpPr>
            <a:spLocks/>
          </p:cNvSpPr>
          <p:nvPr/>
        </p:nvSpPr>
        <p:spPr bwMode="auto">
          <a:xfrm>
            <a:off x="3995738" y="2924175"/>
            <a:ext cx="1728787" cy="576263"/>
          </a:xfrm>
          <a:custGeom>
            <a:avLst/>
            <a:gdLst>
              <a:gd name="T0" fmla="*/ 0 w 1089"/>
              <a:gd name="T1" fmla="*/ 363 h 363"/>
              <a:gd name="T2" fmla="*/ 499 w 1089"/>
              <a:gd name="T3" fmla="*/ 0 h 363"/>
              <a:gd name="T4" fmla="*/ 1089 w 1089"/>
              <a:gd name="T5" fmla="*/ 363 h 363"/>
              <a:gd name="T6" fmla="*/ 0 60000 65536"/>
              <a:gd name="T7" fmla="*/ 0 60000 65536"/>
              <a:gd name="T8" fmla="*/ 0 60000 65536"/>
              <a:gd name="T9" fmla="*/ 0 w 1089"/>
              <a:gd name="T10" fmla="*/ 0 h 363"/>
              <a:gd name="T11" fmla="*/ 1089 w 1089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363">
                <a:moveTo>
                  <a:pt x="0" y="363"/>
                </a:moveTo>
                <a:cubicBezTo>
                  <a:pt x="159" y="181"/>
                  <a:pt x="318" y="0"/>
                  <a:pt x="499" y="0"/>
                </a:cubicBezTo>
                <a:cubicBezTo>
                  <a:pt x="680" y="0"/>
                  <a:pt x="991" y="303"/>
                  <a:pt x="1089" y="363"/>
                </a:cubicBezTo>
              </a:path>
            </a:pathLst>
          </a:custGeom>
          <a:noFill/>
          <a:ln w="5715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9993" name="Freeform 9"/>
          <p:cNvSpPr>
            <a:spLocks/>
          </p:cNvSpPr>
          <p:nvPr/>
        </p:nvSpPr>
        <p:spPr bwMode="auto">
          <a:xfrm>
            <a:off x="179388" y="2913063"/>
            <a:ext cx="2232025" cy="587375"/>
          </a:xfrm>
          <a:custGeom>
            <a:avLst/>
            <a:gdLst>
              <a:gd name="T0" fmla="*/ 1406 w 1406"/>
              <a:gd name="T1" fmla="*/ 370 h 370"/>
              <a:gd name="T2" fmla="*/ 1043 w 1406"/>
              <a:gd name="T3" fmla="*/ 53 h 370"/>
              <a:gd name="T4" fmla="*/ 0 w 1406"/>
              <a:gd name="T5" fmla="*/ 53 h 370"/>
              <a:gd name="T6" fmla="*/ 0 60000 65536"/>
              <a:gd name="T7" fmla="*/ 0 60000 65536"/>
              <a:gd name="T8" fmla="*/ 0 60000 65536"/>
              <a:gd name="T9" fmla="*/ 0 w 1406"/>
              <a:gd name="T10" fmla="*/ 0 h 370"/>
              <a:gd name="T11" fmla="*/ 1406 w 1406"/>
              <a:gd name="T12" fmla="*/ 370 h 3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06" h="370">
                <a:moveTo>
                  <a:pt x="1406" y="370"/>
                </a:moveTo>
                <a:cubicBezTo>
                  <a:pt x="1341" y="238"/>
                  <a:pt x="1277" y="106"/>
                  <a:pt x="1043" y="53"/>
                </a:cubicBezTo>
                <a:cubicBezTo>
                  <a:pt x="809" y="0"/>
                  <a:pt x="174" y="53"/>
                  <a:pt x="0" y="53"/>
                </a:cubicBezTo>
              </a:path>
            </a:pathLst>
          </a:custGeom>
          <a:noFill/>
          <a:ln w="5715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9994" name="Freeform 10"/>
          <p:cNvSpPr>
            <a:spLocks/>
          </p:cNvSpPr>
          <p:nvPr/>
        </p:nvSpPr>
        <p:spPr bwMode="auto">
          <a:xfrm>
            <a:off x="5724525" y="2781300"/>
            <a:ext cx="2519363" cy="792163"/>
          </a:xfrm>
          <a:custGeom>
            <a:avLst/>
            <a:gdLst>
              <a:gd name="T0" fmla="*/ 0 w 1587"/>
              <a:gd name="T1" fmla="*/ 499 h 499"/>
              <a:gd name="T2" fmla="*/ 408 w 1587"/>
              <a:gd name="T3" fmla="*/ 90 h 499"/>
              <a:gd name="T4" fmla="*/ 1587 w 1587"/>
              <a:gd name="T5" fmla="*/ 0 h 499"/>
              <a:gd name="T6" fmla="*/ 0 60000 65536"/>
              <a:gd name="T7" fmla="*/ 0 60000 65536"/>
              <a:gd name="T8" fmla="*/ 0 60000 65536"/>
              <a:gd name="T9" fmla="*/ 0 w 1587"/>
              <a:gd name="T10" fmla="*/ 0 h 499"/>
              <a:gd name="T11" fmla="*/ 1587 w 1587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7" h="499">
                <a:moveTo>
                  <a:pt x="0" y="499"/>
                </a:moveTo>
                <a:cubicBezTo>
                  <a:pt x="71" y="336"/>
                  <a:pt x="143" y="173"/>
                  <a:pt x="408" y="90"/>
                </a:cubicBezTo>
                <a:cubicBezTo>
                  <a:pt x="673" y="7"/>
                  <a:pt x="1390" y="23"/>
                  <a:pt x="1587" y="0"/>
                </a:cubicBezTo>
              </a:path>
            </a:pathLst>
          </a:custGeom>
          <a:noFill/>
          <a:ln w="5715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6856413" y="2943225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+</a:t>
            </a:r>
            <a:endParaRPr lang="ru-RU" sz="2400" b="1"/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4572000" y="2873375"/>
            <a:ext cx="30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</a:t>
            </a:r>
            <a:endParaRPr lang="ru-RU" sz="2800" b="1"/>
          </a:p>
        </p:txBody>
      </p:sp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1527175" y="2892425"/>
            <a:ext cx="30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</a:t>
            </a:r>
            <a:endParaRPr lang="ru-RU" sz="2800" b="1"/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2967038" y="301625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+</a:t>
            </a:r>
            <a:endParaRPr lang="ru-RU" sz="2400" b="1"/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3779838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ru-RU"/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5487988" y="3521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ru-RU"/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2392363" y="35210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-4</a:t>
            </a:r>
            <a:endParaRPr lang="ru-RU"/>
          </a:p>
        </p:txBody>
      </p:sp>
      <p:sp>
        <p:nvSpPr>
          <p:cNvPr id="170002" name="Line 18"/>
          <p:cNvSpPr>
            <a:spLocks noChangeShapeType="1"/>
          </p:cNvSpPr>
          <p:nvPr/>
        </p:nvSpPr>
        <p:spPr bwMode="auto">
          <a:xfrm flipH="1">
            <a:off x="3995738" y="3573463"/>
            <a:ext cx="1728787" cy="0"/>
          </a:xfrm>
          <a:prstGeom prst="line">
            <a:avLst/>
          </a:prstGeom>
          <a:noFill/>
          <a:ln w="3810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2411413" y="3573463"/>
            <a:ext cx="1512887" cy="0"/>
          </a:xfrm>
          <a:prstGeom prst="line">
            <a:avLst/>
          </a:prstGeom>
          <a:noFill/>
          <a:ln w="3810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0004" name="Line 20"/>
          <p:cNvSpPr>
            <a:spLocks noChangeShapeType="1"/>
          </p:cNvSpPr>
          <p:nvPr/>
        </p:nvSpPr>
        <p:spPr bwMode="auto">
          <a:xfrm flipH="1">
            <a:off x="323850" y="3573463"/>
            <a:ext cx="2087563" cy="0"/>
          </a:xfrm>
          <a:prstGeom prst="line">
            <a:avLst/>
          </a:prstGeom>
          <a:noFill/>
          <a:ln w="3810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2339975" y="35004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3924300" y="3500438"/>
            <a:ext cx="142875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5651500" y="35004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755650" y="4784725"/>
            <a:ext cx="5078413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Ответ:      (-∞;-4) </a:t>
            </a:r>
            <a:r>
              <a:rPr lang="ru-RU" sz="3600">
                <a:sym typeface="Symbol" pitchFamily="18" charset="2"/>
              </a:rPr>
              <a:t>(2;3)</a:t>
            </a:r>
            <a:endParaRPr lang="ru-RU" sz="3600"/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1042988" y="1484313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          </a:t>
            </a:r>
            <a:r>
              <a:rPr lang="en-US" sz="3600" b="1"/>
              <a:t>f</a:t>
            </a:r>
            <a:r>
              <a:rPr lang="ru-RU" sz="3600" b="1"/>
              <a:t>(х)=(х+4)(х-2)(х-3)</a:t>
            </a:r>
          </a:p>
        </p:txBody>
      </p:sp>
      <p:sp>
        <p:nvSpPr>
          <p:cNvPr id="170010" name="Text Box 26"/>
          <p:cNvSpPr txBox="1">
            <a:spLocks noChangeArrowheads="1"/>
          </p:cNvSpPr>
          <p:nvPr/>
        </p:nvSpPr>
        <p:spPr bwMode="auto">
          <a:xfrm>
            <a:off x="1671638" y="2133600"/>
            <a:ext cx="635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           х=-4 х=2  х=3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68313" y="188913"/>
            <a:ext cx="8675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Решить неравенство: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 animBg="1"/>
      <p:bldP spid="169992" grpId="0" animBg="1"/>
      <p:bldP spid="169993" grpId="0" animBg="1"/>
      <p:bldP spid="169994" grpId="0" animBg="1"/>
      <p:bldP spid="169995" grpId="0"/>
      <p:bldP spid="169996" grpId="0"/>
      <p:bldP spid="169996" grpId="1"/>
      <p:bldP spid="169997" grpId="0"/>
      <p:bldP spid="169997" grpId="1"/>
      <p:bldP spid="169998" grpId="0"/>
      <p:bldP spid="169999" grpId="0"/>
      <p:bldP spid="170000" grpId="0"/>
      <p:bldP spid="170001" grpId="0"/>
      <p:bldP spid="170008" grpId="0" animBg="1"/>
      <p:bldP spid="170009" grpId="0"/>
      <p:bldP spid="1700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3850" y="404813"/>
            <a:ext cx="6454775" cy="5753100"/>
            <a:chOff x="204" y="255"/>
            <a:chExt cx="4066" cy="3624"/>
          </a:xfrm>
        </p:grpSpPr>
        <p:graphicFrame>
          <p:nvGraphicFramePr>
            <p:cNvPr id="6146" name="Object 5"/>
            <p:cNvGraphicFramePr>
              <a:graphicFrameLocks noChangeAspect="1"/>
            </p:cNvGraphicFramePr>
            <p:nvPr/>
          </p:nvGraphicFramePr>
          <p:xfrm>
            <a:off x="818" y="255"/>
            <a:ext cx="2672" cy="662"/>
          </p:xfrm>
          <a:graphic>
            <a:graphicData uri="http://schemas.openxmlformats.org/presentationml/2006/ole">
              <p:oleObj spid="_x0000_s50178" name="Формула" r:id="rId3" imgW="1371600" imgH="253800" progId="Equation.3">
                <p:embed/>
              </p:oleObj>
            </a:graphicData>
          </a:graphic>
        </p:graphicFrame>
        <p:graphicFrame>
          <p:nvGraphicFramePr>
            <p:cNvPr id="6147" name="Object 4"/>
            <p:cNvGraphicFramePr>
              <a:graphicFrameLocks noChangeAspect="1"/>
            </p:cNvGraphicFramePr>
            <p:nvPr/>
          </p:nvGraphicFramePr>
          <p:xfrm>
            <a:off x="884" y="1752"/>
            <a:ext cx="2268" cy="998"/>
          </p:xfrm>
          <a:graphic>
            <a:graphicData uri="http://schemas.openxmlformats.org/presentationml/2006/ole">
              <p:oleObj spid="_x0000_s50179" name="Рисунок Paintbrush" r:id="rId4" imgW="2362530" imgH="1190476" progId="PBrush">
                <p:embed/>
              </p:oleObj>
            </a:graphicData>
          </a:graphic>
        </p:graphicFrame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204" y="398"/>
              <a:ext cx="9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 sz="4000">
                  <a:solidFill>
                    <a:srgbClr val="000000"/>
                  </a:solidFill>
                  <a:cs typeface="Times New Roman" pitchFamily="18" charset="0"/>
                </a:rPr>
                <a:t>У</a:t>
              </a:r>
              <a:r>
                <a:rPr lang="ru-RU" sz="4000">
                  <a:solidFill>
                    <a:srgbClr val="000000"/>
                  </a:solidFill>
                </a:rPr>
                <a:t> </a:t>
              </a:r>
              <a:r>
                <a:rPr lang="ru-RU" sz="4000">
                  <a:solidFill>
                    <a:srgbClr val="000000"/>
                  </a:solidFill>
                  <a:cs typeface="Times New Roman" pitchFamily="18" charset="0"/>
                </a:rPr>
                <a:t>=</a:t>
              </a:r>
              <a:endParaRPr lang="ru-RU" sz="4000">
                <a:solidFill>
                  <a:srgbClr val="000000"/>
                </a:solidFill>
              </a:endParaRPr>
            </a:p>
          </p:txBody>
        </p:sp>
        <p:sp>
          <p:nvSpPr>
            <p:cNvPr id="6150" name="Rectangle 7"/>
            <p:cNvSpPr>
              <a:spLocks noChangeArrowheads="1"/>
            </p:cNvSpPr>
            <p:nvPr/>
          </p:nvSpPr>
          <p:spPr bwMode="auto">
            <a:xfrm>
              <a:off x="657" y="1047"/>
              <a:ext cx="317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 sz="3600" b="1">
                  <a:solidFill>
                    <a:srgbClr val="000000"/>
                  </a:solidFill>
                  <a:cs typeface="Times New Roman" pitchFamily="18" charset="0"/>
                </a:rPr>
                <a:t> (х+12)(х-1)(х-9)≥0</a:t>
              </a:r>
              <a:r>
                <a:rPr lang="ru-RU" sz="3600" b="1">
                  <a:cs typeface="Times New Roman" pitchFamily="18" charset="0"/>
                </a:rPr>
                <a:t> </a:t>
              </a:r>
              <a:endParaRPr lang="ru-RU" sz="3600" b="1"/>
            </a:p>
            <a:p>
              <a:pPr eaLnBrk="0" hangingPunct="0"/>
              <a:r>
                <a:rPr lang="ru-RU" sz="3600" b="1">
                  <a:cs typeface="Times New Roman" pitchFamily="18" charset="0"/>
                </a:rPr>
                <a:t>                                     </a:t>
              </a:r>
              <a:endParaRPr lang="ru-RU" sz="3600" b="1"/>
            </a:p>
          </p:txBody>
        </p:sp>
        <p:sp>
          <p:nvSpPr>
            <p:cNvPr id="6151" name="Rectangle 8"/>
            <p:cNvSpPr>
              <a:spLocks noChangeArrowheads="1"/>
            </p:cNvSpPr>
            <p:nvPr/>
          </p:nvSpPr>
          <p:spPr bwMode="auto">
            <a:xfrm>
              <a:off x="1202" y="3360"/>
              <a:ext cx="306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3600" b="1">
                  <a:solidFill>
                    <a:srgbClr val="000000"/>
                  </a:solidFill>
                  <a:cs typeface="Times New Roman" pitchFamily="18" charset="0"/>
                </a:rPr>
                <a:t>Ответ: [-12;1]</a:t>
              </a:r>
              <a:r>
                <a:rPr lang="en-US" sz="3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</a:t>
              </a:r>
              <a:r>
                <a:rPr lang="ru-RU" sz="3600" b="1">
                  <a:solidFill>
                    <a:srgbClr val="000000"/>
                  </a:solidFill>
                  <a:cs typeface="Times New Roman" pitchFamily="18" charset="0"/>
                </a:rPr>
                <a:t>[9;+</a:t>
              </a:r>
              <a:r>
                <a:rPr lang="en-US" sz="3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</a:t>
              </a:r>
              <a:r>
                <a:rPr lang="ru-RU" sz="3600" b="1">
                  <a:solidFill>
                    <a:srgbClr val="000000"/>
                  </a:solidFill>
                  <a:cs typeface="Times New Roman" pitchFamily="18" charset="0"/>
                </a:rPr>
                <a:t>).</a:t>
              </a:r>
              <a:endParaRPr lang="ru-RU" sz="36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endParaRPr>
            </a:p>
            <a:p>
              <a:pPr eaLnBrk="0" hangingPunct="0"/>
              <a:r>
                <a:rPr lang="ru-RU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928661" y="714356"/>
            <a:ext cx="735811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/>
              </a:rPr>
              <a:t>Кодификатор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элементов содержания для проведения в 2013 году государственной (итоговой) аттестации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(в новой форме) по МАТЕМАТИКЕ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Неравенства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3.2.1 Числовые неравенства и их свойства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3.2.2 Неравенство с одной переменной. Решение неравенства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3.2.3 Линейные неравенства с одной переменной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3.2.4 Системы линейных неравенств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3.2.5 Квадратные неравенства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9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9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9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9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 rot="10800000" flipV="1">
            <a:off x="642910" y="518986"/>
            <a:ext cx="821537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NewRomanPSMT"/>
              </a:rPr>
              <a:t>При проверке базовой математической компетентности учащиеся должны продемонстрировать: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владение основными алгоритмами,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знание и</a:t>
            </a:r>
            <a:r>
              <a:rPr lang="ru-RU" sz="2000" dirty="0" smtClean="0"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понимание ключевых элементов содержания (математических понятий, их  свойств, приемов решения задач и пр.),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 умение пользоваться математической записью,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применять знания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к решению математических задач, не сводящихся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к прямому применению алгоритма,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а также применять математические знания в простейших практических ситуациях.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Предусмотрены следующие формы ответа: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с выбором ответа из четырех предложенных вариантов,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с кратким ответом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и на соотнесение.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9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9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9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9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9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93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93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93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593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593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0"/>
                            </p:stCondLst>
                            <p:childTnLst>
                              <p:par>
                                <p:cTn id="5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593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 rot="10800000" flipV="1">
            <a:off x="428596" y="535780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блока «Неравенства»  по 1 части работы выставляются следующие требования:</a:t>
            </a:r>
            <a:endParaRPr kumimoji="0" lang="ru-RU" sz="200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1.1. Знать и понимать алгебраическую трактовку отношений «больше» и «меньше» между числами.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1.2. Знать и понимать термины: «Решение неравенства с одной переменной», «Решение системы неравенств с одной переменной»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2.1. Знать свойства числовых неравенств.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2.2. Уметь применять свойства числовых неравенств.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3.1. Уметь решать линейные неравенства с одной переменной.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3.2. Уметь решать системы линейных неравенств с одной переменной.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3.3. Уметь решать квадратные неравенства с одной переменной, опираясь на графические соображения.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3.4. Уметь решать квадратные неравенства с одной переменной алгебраическим способом.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1. Интерпретировать полученный результат, исходя из формулировки задачи.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4.2. Проводить отбор решений, исходя из формулировки задачи.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92138" y="2195513"/>
            <a:ext cx="6716712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033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u="sng">
                <a:solidFill>
                  <a:srgbClr val="003300"/>
                </a:solidFill>
              </a:rPr>
              <a:t>Начало отсчета – число 0(нуль).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63938" y="260350"/>
            <a:ext cx="196373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u="sng" dirty="0" err="1">
                <a:solidFill>
                  <a:srgbClr val="3333FF"/>
                </a:solidFill>
              </a:rPr>
              <a:t>Начало</a:t>
            </a:r>
            <a:r>
              <a:rPr lang="en-GB" b="1" u="sng" dirty="0">
                <a:solidFill>
                  <a:srgbClr val="3333FF"/>
                </a:solidFill>
              </a:rPr>
              <a:t> </a:t>
            </a:r>
            <a:r>
              <a:rPr lang="en-GB" b="1" u="sng" dirty="0" err="1">
                <a:solidFill>
                  <a:srgbClr val="3333FF"/>
                </a:solidFill>
              </a:rPr>
              <a:t>отсчета</a:t>
            </a:r>
            <a:endParaRPr lang="en-GB" b="1" u="sng" dirty="0">
              <a:solidFill>
                <a:srgbClr val="3333FF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2757488"/>
            <a:ext cx="8736013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FF33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u="sng">
                <a:solidFill>
                  <a:srgbClr val="FF3300"/>
                </a:solidFill>
              </a:rPr>
              <a:t>Отрицательное оно или положительное 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003800" y="2708275"/>
            <a:ext cx="6667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292725" y="2420938"/>
            <a:ext cx="5746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0" y="3394075"/>
            <a:ext cx="8964613" cy="253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0000FF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Само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число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0(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нуль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не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является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ни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положительным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ни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отрицательным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</a:p>
          <a:p>
            <a:pPr algn="ctr">
              <a:lnSpc>
                <a:spcPct val="100000"/>
              </a:lnSpc>
              <a:buClr>
                <a:srgbClr val="0000FF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Оно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отделяет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положительные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числа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от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dirty="0" err="1">
                <a:solidFill>
                  <a:srgbClr val="0000FF"/>
                </a:solidFill>
                <a:latin typeface="Times New Roman" pitchFamily="18" charset="0"/>
              </a:rPr>
              <a:t>отрицательных</a:t>
            </a:r>
            <a:r>
              <a:rPr lang="en-GB" sz="40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971550" y="1700213"/>
            <a:ext cx="7345363" cy="1587"/>
          </a:xfrm>
          <a:prstGeom prst="line">
            <a:avLst/>
          </a:prstGeom>
          <a:noFill/>
          <a:ln w="63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620838" y="1627188"/>
            <a:ext cx="144462" cy="144462"/>
          </a:xfrm>
          <a:prstGeom prst="ellipse">
            <a:avLst/>
          </a:prstGeom>
          <a:solidFill>
            <a:srgbClr val="B2B2B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732588" y="1627188"/>
            <a:ext cx="144462" cy="144462"/>
          </a:xfrm>
          <a:prstGeom prst="ellipse">
            <a:avLst/>
          </a:prstGeom>
          <a:solidFill>
            <a:srgbClr val="B2B2B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4572000" y="1628775"/>
            <a:ext cx="142875" cy="144463"/>
          </a:xfrm>
          <a:prstGeom prst="ellipse">
            <a:avLst/>
          </a:prstGeom>
          <a:solidFill>
            <a:srgbClr val="B2B2B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364163" y="1557338"/>
            <a:ext cx="1587" cy="215900"/>
          </a:xfrm>
          <a:prstGeom prst="line">
            <a:avLst/>
          </a:prstGeom>
          <a:noFill/>
          <a:ln w="4428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6084888" y="1557338"/>
            <a:ext cx="1587" cy="215900"/>
          </a:xfrm>
          <a:prstGeom prst="line">
            <a:avLst/>
          </a:prstGeom>
          <a:noFill/>
          <a:ln w="4428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805613" y="1557338"/>
            <a:ext cx="1587" cy="215900"/>
          </a:xfrm>
          <a:prstGeom prst="line">
            <a:avLst/>
          </a:prstGeom>
          <a:noFill/>
          <a:ln w="4428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7524750" y="1557338"/>
            <a:ext cx="1588" cy="215900"/>
          </a:xfrm>
          <a:prstGeom prst="line">
            <a:avLst/>
          </a:prstGeom>
          <a:noFill/>
          <a:ln w="4428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924300" y="1557338"/>
            <a:ext cx="1588" cy="215900"/>
          </a:xfrm>
          <a:prstGeom prst="line">
            <a:avLst/>
          </a:prstGeom>
          <a:noFill/>
          <a:ln w="4428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205163" y="1557338"/>
            <a:ext cx="1587" cy="215900"/>
          </a:xfrm>
          <a:prstGeom prst="line">
            <a:avLst/>
          </a:prstGeom>
          <a:noFill/>
          <a:ln w="4428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484438" y="1557338"/>
            <a:ext cx="1587" cy="215900"/>
          </a:xfrm>
          <a:prstGeom prst="line">
            <a:avLst/>
          </a:prstGeom>
          <a:noFill/>
          <a:ln w="4428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692275" y="1557338"/>
            <a:ext cx="1588" cy="215900"/>
          </a:xfrm>
          <a:prstGeom prst="line">
            <a:avLst/>
          </a:prstGeom>
          <a:noFill/>
          <a:ln w="44280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6" name="Text Box 19"/>
          <p:cNvSpPr txBox="1">
            <a:spLocks noChangeArrowheads="1"/>
          </p:cNvSpPr>
          <p:nvPr/>
        </p:nvSpPr>
        <p:spPr bwMode="auto">
          <a:xfrm>
            <a:off x="7380288" y="1125538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5272088" y="1144588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992813" y="1144588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6713538" y="1144588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240" name="Text Box 23"/>
          <p:cNvSpPr txBox="1">
            <a:spLocks noChangeArrowheads="1"/>
          </p:cNvSpPr>
          <p:nvPr/>
        </p:nvSpPr>
        <p:spPr bwMode="auto">
          <a:xfrm>
            <a:off x="7380288" y="1125538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7432675" y="1144588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832225" y="1144588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113088" y="1144588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392363" y="1144588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547813" y="1123950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429125" y="1196975"/>
            <a:ext cx="3714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 0</a:t>
            </a:r>
          </a:p>
        </p:txBody>
      </p:sp>
      <p:sp>
        <p:nvSpPr>
          <p:cNvPr id="9247" name="Text Box 30"/>
          <p:cNvSpPr txBox="1">
            <a:spLocks noChangeArrowheads="1"/>
          </p:cNvSpPr>
          <p:nvPr/>
        </p:nvSpPr>
        <p:spPr bwMode="auto">
          <a:xfrm>
            <a:off x="6588125" y="1123950"/>
            <a:ext cx="1841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3687763" y="1143000"/>
            <a:ext cx="2571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2987675" y="1123950"/>
            <a:ext cx="2571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268538" y="1123950"/>
            <a:ext cx="2397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1404938" y="1123950"/>
            <a:ext cx="2571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5364163" y="476250"/>
            <a:ext cx="24399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3333FF"/>
                </a:solidFill>
              </a:rPr>
              <a:t>положительные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1692275" y="549275"/>
            <a:ext cx="23764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3333FF"/>
                </a:solidFill>
              </a:rPr>
              <a:t>отрицательные</a:t>
            </a: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H="1">
            <a:off x="5353050" y="765175"/>
            <a:ext cx="165100" cy="3603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H="1">
            <a:off x="5927725" y="836613"/>
            <a:ext cx="95250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6659563" y="836613"/>
            <a:ext cx="71437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7380288" y="765175"/>
            <a:ext cx="71437" cy="431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flipH="1">
            <a:off x="1608138" y="909638"/>
            <a:ext cx="309562" cy="287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2482850" y="909638"/>
            <a:ext cx="1588" cy="287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3203575" y="909638"/>
            <a:ext cx="1588" cy="287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3779838" y="836613"/>
            <a:ext cx="142875" cy="431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2" name="Text Box 45"/>
          <p:cNvSpPr txBox="1">
            <a:spLocks noChangeArrowheads="1"/>
          </p:cNvSpPr>
          <p:nvPr/>
        </p:nvSpPr>
        <p:spPr bwMode="auto">
          <a:xfrm>
            <a:off x="1600200" y="1719263"/>
            <a:ext cx="3841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6" name="Line 46"/>
          <p:cNvSpPr>
            <a:spLocks noChangeShapeType="1"/>
          </p:cNvSpPr>
          <p:nvPr/>
        </p:nvSpPr>
        <p:spPr bwMode="auto">
          <a:xfrm>
            <a:off x="4643438" y="692150"/>
            <a:ext cx="1587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4" name="Text Box 47"/>
          <p:cNvSpPr txBox="1">
            <a:spLocks noChangeArrowheads="1"/>
          </p:cNvSpPr>
          <p:nvPr/>
        </p:nvSpPr>
        <p:spPr bwMode="auto">
          <a:xfrm>
            <a:off x="6711950" y="1719263"/>
            <a:ext cx="3841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265" name="Text Box 48"/>
          <p:cNvSpPr txBox="1">
            <a:spLocks noChangeArrowheads="1"/>
          </p:cNvSpPr>
          <p:nvPr/>
        </p:nvSpPr>
        <p:spPr bwMode="auto">
          <a:xfrm>
            <a:off x="4551363" y="1719263"/>
            <a:ext cx="4191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FF3300"/>
                </a:solidFill>
              </a:rPr>
              <a:t>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1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58" grpId="0" animBg="1"/>
      <p:bldP spid="9259" grpId="0" animBg="1"/>
      <p:bldP spid="9260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14356"/>
            <a:ext cx="757242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Запишите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все целые числа, которые лежат между числами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Запишите число, противоположное числу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 -2,5)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Между какими целыми числами лежит число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 -6,3)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Найдите значение выражения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если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- 4,2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Отметьте на координатной прямой числа: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2;   2,5;   3;   – 4.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Запишите:    а) наибольшее число;    б) наименьшее число;    в) число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имеющее наибольший модуль;</a:t>
            </a:r>
            <a:r>
              <a:rPr lang="ru-RU" sz="1600" dirty="0" smtClean="0">
                <a:ea typeface="Calibri" pitchFamily="34" charset="0"/>
                <a:cs typeface="Arial" pitchFamily="34" charset="0"/>
              </a:rPr>
              <a:t>  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)число,  имеющее наименьший модуль.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928934"/>
            <a:ext cx="68580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+mj-lt"/>
              </a:rPr>
              <a:t>6</a:t>
            </a:r>
            <a:r>
              <a:rPr lang="ru-RU" dirty="0" smtClean="0">
                <a:latin typeface="+mj-lt"/>
              </a:rPr>
              <a:t>. </a:t>
            </a:r>
            <a:r>
              <a:rPr lang="ru-RU" dirty="0"/>
              <a:t>Записать числа в порядке убывания (</a:t>
            </a:r>
            <a:r>
              <a:rPr lang="ru-RU" dirty="0" smtClean="0"/>
              <a:t>или возрастания</a:t>
            </a:r>
            <a:r>
              <a:rPr lang="ru-RU" dirty="0" smtClean="0"/>
              <a:t>):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9,7;   </a:t>
            </a:r>
            <a:r>
              <a:rPr lang="ru-RU" dirty="0">
                <a:latin typeface="+mj-lt"/>
              </a:rPr>
              <a:t>-3,125; </a:t>
            </a:r>
            <a:r>
              <a:rPr lang="ru-RU" dirty="0" smtClean="0">
                <a:latin typeface="+mj-lt"/>
              </a:rPr>
              <a:t>   -</a:t>
            </a:r>
            <a:r>
              <a:rPr lang="ru-RU" dirty="0">
                <a:latin typeface="+mj-lt"/>
              </a:rPr>
              <a:t>333, 5,1; </a:t>
            </a:r>
            <a:r>
              <a:rPr lang="ru-RU" dirty="0" smtClean="0">
                <a:latin typeface="+mj-lt"/>
              </a:rPr>
              <a:t>   523,7</a:t>
            </a:r>
            <a:r>
              <a:rPr lang="ru-RU" dirty="0">
                <a:latin typeface="+mj-lt"/>
              </a:rPr>
              <a:t>; </a:t>
            </a:r>
            <a:r>
              <a:rPr lang="ru-RU" dirty="0" smtClean="0">
                <a:latin typeface="+mj-lt"/>
              </a:rPr>
              <a:t>     -</a:t>
            </a:r>
            <a:r>
              <a:rPr lang="ru-RU" dirty="0">
                <a:latin typeface="+mj-lt"/>
              </a:rPr>
              <a:t>216,7</a:t>
            </a:r>
            <a:r>
              <a:rPr lang="ru-RU" dirty="0" smtClean="0">
                <a:latin typeface="+mj-lt"/>
              </a:rPr>
              <a:t>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71472" y="285728"/>
          <a:ext cx="7858180" cy="6008412"/>
        </p:xfrm>
        <a:graphic>
          <a:graphicData uri="http://schemas.openxmlformats.org/presentationml/2006/ole">
            <p:oleObj spid="_x0000_s20481" name="Слайд" r:id="rId3" imgW="4542878" imgH="3405984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323" name="Group 147"/>
          <p:cNvGraphicFramePr>
            <a:graphicFrameLocks noGrp="1"/>
          </p:cNvGraphicFramePr>
          <p:nvPr/>
        </p:nvGraphicFramePr>
        <p:xfrm>
          <a:off x="0" y="334963"/>
          <a:ext cx="9144000" cy="6523612"/>
        </p:xfrm>
        <a:graphic>
          <a:graphicData uri="http://schemas.openxmlformats.org/drawingml/2006/table">
            <a:tbl>
              <a:tblPr/>
              <a:tblGrid>
                <a:gridCol w="2987675"/>
                <a:gridCol w="1728788"/>
                <a:gridCol w="2141537"/>
                <a:gridCol w="22860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Геометрическая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модель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Обозначение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Название числового промежутка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Аналитическая модель(неравенство)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(-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∞;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b]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Интервал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b]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Полуинтервал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x ≤ b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(-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∞;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Открытый луч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&lt; b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(а; +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Полуинтервал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 &lt; x &lt; b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[a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Открытый луч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b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[a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b]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Отрезок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x &lt; b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(а;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b)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Луч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&gt; a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[a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; +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Луч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 &lt; x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79388" y="5011738"/>
            <a:ext cx="2808287" cy="366712"/>
            <a:chOff x="113" y="935"/>
            <a:chExt cx="1769" cy="231"/>
          </a:xfrm>
        </p:grpSpPr>
        <p:sp>
          <p:nvSpPr>
            <p:cNvPr id="30861" name="Line 55"/>
            <p:cNvSpPr>
              <a:spLocks noChangeShapeType="1"/>
            </p:cNvSpPr>
            <p:nvPr/>
          </p:nvSpPr>
          <p:spPr bwMode="auto">
            <a:xfrm>
              <a:off x="113" y="981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2" name="Text Box 56"/>
            <p:cNvSpPr txBox="1">
              <a:spLocks noChangeArrowheads="1"/>
            </p:cNvSpPr>
            <p:nvPr/>
          </p:nvSpPr>
          <p:spPr bwMode="auto">
            <a:xfrm>
              <a:off x="1610" y="93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  <a:endParaRPr lang="ru-RU" b="1" i="1"/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180975" y="2905125"/>
            <a:ext cx="2808288" cy="366713"/>
            <a:chOff x="113" y="935"/>
            <a:chExt cx="1769" cy="211"/>
          </a:xfrm>
        </p:grpSpPr>
        <p:sp>
          <p:nvSpPr>
            <p:cNvPr id="30859" name="Line 58"/>
            <p:cNvSpPr>
              <a:spLocks noChangeShapeType="1"/>
            </p:cNvSpPr>
            <p:nvPr/>
          </p:nvSpPr>
          <p:spPr bwMode="auto">
            <a:xfrm>
              <a:off x="113" y="981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0" name="Text Box 59"/>
            <p:cNvSpPr txBox="1">
              <a:spLocks noChangeArrowheads="1"/>
            </p:cNvSpPr>
            <p:nvPr/>
          </p:nvSpPr>
          <p:spPr bwMode="auto">
            <a:xfrm>
              <a:off x="1610" y="935"/>
              <a:ext cx="2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  <a:endParaRPr lang="ru-RU" b="1" i="1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107950" y="5661025"/>
            <a:ext cx="2808288" cy="366713"/>
            <a:chOff x="113" y="935"/>
            <a:chExt cx="1769" cy="231"/>
          </a:xfrm>
        </p:grpSpPr>
        <p:sp>
          <p:nvSpPr>
            <p:cNvPr id="30857" name="Line 61"/>
            <p:cNvSpPr>
              <a:spLocks noChangeShapeType="1"/>
            </p:cNvSpPr>
            <p:nvPr/>
          </p:nvSpPr>
          <p:spPr bwMode="auto">
            <a:xfrm>
              <a:off x="113" y="981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8" name="Text Box 62"/>
            <p:cNvSpPr txBox="1">
              <a:spLocks noChangeArrowheads="1"/>
            </p:cNvSpPr>
            <p:nvPr/>
          </p:nvSpPr>
          <p:spPr bwMode="auto">
            <a:xfrm>
              <a:off x="1610" y="93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  <a:endParaRPr lang="ru-RU" b="1" i="1"/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179388" y="1484313"/>
            <a:ext cx="2808287" cy="366712"/>
            <a:chOff x="113" y="935"/>
            <a:chExt cx="1769" cy="231"/>
          </a:xfrm>
        </p:grpSpPr>
        <p:sp>
          <p:nvSpPr>
            <p:cNvPr id="30855" name="Line 64"/>
            <p:cNvSpPr>
              <a:spLocks noChangeShapeType="1"/>
            </p:cNvSpPr>
            <p:nvPr/>
          </p:nvSpPr>
          <p:spPr bwMode="auto">
            <a:xfrm>
              <a:off x="113" y="981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6" name="Text Box 65"/>
            <p:cNvSpPr txBox="1">
              <a:spLocks noChangeArrowheads="1"/>
            </p:cNvSpPr>
            <p:nvPr/>
          </p:nvSpPr>
          <p:spPr bwMode="auto">
            <a:xfrm>
              <a:off x="1610" y="93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  <a:endParaRPr lang="ru-RU" b="1" i="1"/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179388" y="4292600"/>
            <a:ext cx="2808287" cy="366713"/>
            <a:chOff x="113" y="935"/>
            <a:chExt cx="1769" cy="231"/>
          </a:xfrm>
        </p:grpSpPr>
        <p:sp>
          <p:nvSpPr>
            <p:cNvPr id="30853" name="Line 67"/>
            <p:cNvSpPr>
              <a:spLocks noChangeShapeType="1"/>
            </p:cNvSpPr>
            <p:nvPr/>
          </p:nvSpPr>
          <p:spPr bwMode="auto">
            <a:xfrm>
              <a:off x="113" y="981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4" name="Text Box 68"/>
            <p:cNvSpPr txBox="1">
              <a:spLocks noChangeArrowheads="1"/>
            </p:cNvSpPr>
            <p:nvPr/>
          </p:nvSpPr>
          <p:spPr bwMode="auto">
            <a:xfrm>
              <a:off x="1610" y="93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  <a:endParaRPr lang="ru-RU" b="1" i="1"/>
            </a:p>
          </p:txBody>
        </p:sp>
      </p:grpSp>
      <p:grpSp>
        <p:nvGrpSpPr>
          <p:cNvPr id="7" name="Group 69"/>
          <p:cNvGrpSpPr>
            <a:grpSpLocks/>
          </p:cNvGrpSpPr>
          <p:nvPr/>
        </p:nvGrpSpPr>
        <p:grpSpPr bwMode="auto">
          <a:xfrm>
            <a:off x="179388" y="2278063"/>
            <a:ext cx="2808287" cy="366712"/>
            <a:chOff x="113" y="935"/>
            <a:chExt cx="1769" cy="231"/>
          </a:xfrm>
        </p:grpSpPr>
        <p:sp>
          <p:nvSpPr>
            <p:cNvPr id="30851" name="Line 70"/>
            <p:cNvSpPr>
              <a:spLocks noChangeShapeType="1"/>
            </p:cNvSpPr>
            <p:nvPr/>
          </p:nvSpPr>
          <p:spPr bwMode="auto">
            <a:xfrm>
              <a:off x="113" y="981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2" name="Text Box 71"/>
            <p:cNvSpPr txBox="1">
              <a:spLocks noChangeArrowheads="1"/>
            </p:cNvSpPr>
            <p:nvPr/>
          </p:nvSpPr>
          <p:spPr bwMode="auto">
            <a:xfrm>
              <a:off x="1610" y="93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  <a:endParaRPr lang="ru-RU" b="1" i="1"/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395288" y="6400800"/>
            <a:ext cx="2808287" cy="366713"/>
            <a:chOff x="113" y="935"/>
            <a:chExt cx="1769" cy="231"/>
          </a:xfrm>
        </p:grpSpPr>
        <p:sp>
          <p:nvSpPr>
            <p:cNvPr id="30849" name="Line 73"/>
            <p:cNvSpPr>
              <a:spLocks noChangeShapeType="1"/>
            </p:cNvSpPr>
            <p:nvPr/>
          </p:nvSpPr>
          <p:spPr bwMode="auto">
            <a:xfrm>
              <a:off x="113" y="981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0" name="Text Box 74"/>
            <p:cNvSpPr txBox="1">
              <a:spLocks noChangeArrowheads="1"/>
            </p:cNvSpPr>
            <p:nvPr/>
          </p:nvSpPr>
          <p:spPr bwMode="auto">
            <a:xfrm>
              <a:off x="1610" y="93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  <a:endParaRPr lang="ru-RU" b="1" i="1"/>
            </a:p>
          </p:txBody>
        </p:sp>
      </p:grpSp>
      <p:grpSp>
        <p:nvGrpSpPr>
          <p:cNvPr id="9" name="Group 75"/>
          <p:cNvGrpSpPr>
            <a:grpSpLocks/>
          </p:cNvGrpSpPr>
          <p:nvPr/>
        </p:nvGrpSpPr>
        <p:grpSpPr bwMode="auto">
          <a:xfrm>
            <a:off x="358775" y="3644900"/>
            <a:ext cx="2808288" cy="366713"/>
            <a:chOff x="113" y="935"/>
            <a:chExt cx="1769" cy="231"/>
          </a:xfrm>
        </p:grpSpPr>
        <p:sp>
          <p:nvSpPr>
            <p:cNvPr id="30847" name="Line 76"/>
            <p:cNvSpPr>
              <a:spLocks noChangeShapeType="1"/>
            </p:cNvSpPr>
            <p:nvPr/>
          </p:nvSpPr>
          <p:spPr bwMode="auto">
            <a:xfrm>
              <a:off x="113" y="981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8" name="Text Box 77"/>
            <p:cNvSpPr txBox="1">
              <a:spLocks noChangeArrowheads="1"/>
            </p:cNvSpPr>
            <p:nvPr/>
          </p:nvSpPr>
          <p:spPr bwMode="auto">
            <a:xfrm>
              <a:off x="1610" y="93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  <a:endParaRPr lang="ru-RU" b="1" i="1"/>
            </a:p>
          </p:txBody>
        </p:sp>
      </p:grpSp>
      <p:sp>
        <p:nvSpPr>
          <p:cNvPr id="30782" name="Oval 78"/>
          <p:cNvSpPr>
            <a:spLocks noChangeArrowheads="1"/>
          </p:cNvSpPr>
          <p:nvPr/>
        </p:nvSpPr>
        <p:spPr bwMode="auto">
          <a:xfrm>
            <a:off x="395288" y="5011738"/>
            <a:ext cx="144462" cy="1444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3" name="Oval 79"/>
          <p:cNvSpPr>
            <a:spLocks noChangeArrowheads="1"/>
          </p:cNvSpPr>
          <p:nvPr/>
        </p:nvSpPr>
        <p:spPr bwMode="auto">
          <a:xfrm>
            <a:off x="1763713" y="4292600"/>
            <a:ext cx="144462" cy="1444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4" name="Oval 80"/>
          <p:cNvSpPr>
            <a:spLocks noChangeArrowheads="1"/>
          </p:cNvSpPr>
          <p:nvPr/>
        </p:nvSpPr>
        <p:spPr bwMode="auto">
          <a:xfrm>
            <a:off x="611188" y="4292600"/>
            <a:ext cx="144462" cy="1444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5" name="Oval 81"/>
          <p:cNvSpPr>
            <a:spLocks noChangeArrowheads="1"/>
          </p:cNvSpPr>
          <p:nvPr/>
        </p:nvSpPr>
        <p:spPr bwMode="auto">
          <a:xfrm>
            <a:off x="1619250" y="5661025"/>
            <a:ext cx="144463" cy="1444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6" name="Oval 82"/>
          <p:cNvSpPr>
            <a:spLocks noChangeArrowheads="1"/>
          </p:cNvSpPr>
          <p:nvPr/>
        </p:nvSpPr>
        <p:spPr bwMode="auto">
          <a:xfrm>
            <a:off x="612775" y="2905125"/>
            <a:ext cx="144463" cy="1587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7" name="Oval 83"/>
          <p:cNvSpPr>
            <a:spLocks noChangeArrowheads="1"/>
          </p:cNvSpPr>
          <p:nvPr/>
        </p:nvSpPr>
        <p:spPr bwMode="auto">
          <a:xfrm>
            <a:off x="395288" y="2278063"/>
            <a:ext cx="144462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8" name="Oval 84"/>
          <p:cNvSpPr>
            <a:spLocks noChangeArrowheads="1"/>
          </p:cNvSpPr>
          <p:nvPr/>
        </p:nvSpPr>
        <p:spPr bwMode="auto">
          <a:xfrm>
            <a:off x="1474788" y="6400800"/>
            <a:ext cx="144462" cy="1444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9" name="Oval 85"/>
          <p:cNvSpPr>
            <a:spLocks noChangeArrowheads="1"/>
          </p:cNvSpPr>
          <p:nvPr/>
        </p:nvSpPr>
        <p:spPr bwMode="auto">
          <a:xfrm>
            <a:off x="1763713" y="1484313"/>
            <a:ext cx="144462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0" name="Oval 86"/>
          <p:cNvSpPr>
            <a:spLocks noChangeArrowheads="1"/>
          </p:cNvSpPr>
          <p:nvPr/>
        </p:nvSpPr>
        <p:spPr bwMode="auto">
          <a:xfrm>
            <a:off x="611188" y="1484313"/>
            <a:ext cx="144462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1" name="Oval 87"/>
          <p:cNvSpPr>
            <a:spLocks noChangeArrowheads="1"/>
          </p:cNvSpPr>
          <p:nvPr/>
        </p:nvSpPr>
        <p:spPr bwMode="auto">
          <a:xfrm>
            <a:off x="539750" y="5661025"/>
            <a:ext cx="144463" cy="14446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2" name="Oval 88"/>
          <p:cNvSpPr>
            <a:spLocks noChangeArrowheads="1"/>
          </p:cNvSpPr>
          <p:nvPr/>
        </p:nvSpPr>
        <p:spPr bwMode="auto">
          <a:xfrm>
            <a:off x="1692275" y="2905125"/>
            <a:ext cx="144463" cy="158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3" name="Oval 89"/>
          <p:cNvSpPr>
            <a:spLocks noChangeArrowheads="1"/>
          </p:cNvSpPr>
          <p:nvPr/>
        </p:nvSpPr>
        <p:spPr bwMode="auto">
          <a:xfrm>
            <a:off x="1438275" y="3644900"/>
            <a:ext cx="144463" cy="14446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4" name="Text Box 90"/>
          <p:cNvSpPr txBox="1">
            <a:spLocks noChangeArrowheads="1"/>
          </p:cNvSpPr>
          <p:nvPr/>
        </p:nvSpPr>
        <p:spPr bwMode="auto">
          <a:xfrm>
            <a:off x="179388" y="501332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50267" name="Text Box 91"/>
          <p:cNvSpPr txBox="1">
            <a:spLocks noChangeArrowheads="1"/>
          </p:cNvSpPr>
          <p:nvPr/>
        </p:nvSpPr>
        <p:spPr bwMode="auto">
          <a:xfrm>
            <a:off x="179388" y="0"/>
            <a:ext cx="878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Самостоятельная работа    Установите соответствия, соединив ячейки числами</a:t>
            </a:r>
          </a:p>
        </p:txBody>
      </p:sp>
      <p:sp>
        <p:nvSpPr>
          <p:cNvPr id="30796" name="Text Box 92"/>
          <p:cNvSpPr txBox="1">
            <a:spLocks noChangeArrowheads="1"/>
          </p:cNvSpPr>
          <p:nvPr/>
        </p:nvSpPr>
        <p:spPr bwMode="auto">
          <a:xfrm>
            <a:off x="323850" y="22764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30797" name="Text Box 93"/>
          <p:cNvSpPr txBox="1">
            <a:spLocks noChangeArrowheads="1"/>
          </p:cNvSpPr>
          <p:nvPr/>
        </p:nvSpPr>
        <p:spPr bwMode="auto">
          <a:xfrm>
            <a:off x="468313" y="4292600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30798" name="Text Box 94"/>
          <p:cNvSpPr txBox="1">
            <a:spLocks noChangeArrowheads="1"/>
          </p:cNvSpPr>
          <p:nvPr/>
        </p:nvSpPr>
        <p:spPr bwMode="auto">
          <a:xfrm>
            <a:off x="468313" y="14843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30799" name="Text Box 95"/>
          <p:cNvSpPr txBox="1">
            <a:spLocks noChangeArrowheads="1"/>
          </p:cNvSpPr>
          <p:nvPr/>
        </p:nvSpPr>
        <p:spPr bwMode="auto">
          <a:xfrm>
            <a:off x="395288" y="566102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30800" name="Text Box 96"/>
          <p:cNvSpPr txBox="1">
            <a:spLocks noChangeArrowheads="1"/>
          </p:cNvSpPr>
          <p:nvPr/>
        </p:nvSpPr>
        <p:spPr bwMode="auto">
          <a:xfrm>
            <a:off x="468313" y="292417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30801" name="Text Box 97"/>
          <p:cNvSpPr txBox="1">
            <a:spLocks noChangeArrowheads="1"/>
          </p:cNvSpPr>
          <p:nvPr/>
        </p:nvSpPr>
        <p:spPr bwMode="auto">
          <a:xfrm>
            <a:off x="1258888" y="6400800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30802" name="Text Box 98"/>
          <p:cNvSpPr txBox="1">
            <a:spLocks noChangeArrowheads="1"/>
          </p:cNvSpPr>
          <p:nvPr/>
        </p:nvSpPr>
        <p:spPr bwMode="auto">
          <a:xfrm>
            <a:off x="1042988" y="3644900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30803" name="Text Box 99"/>
          <p:cNvSpPr txBox="1">
            <a:spLocks noChangeArrowheads="1"/>
          </p:cNvSpPr>
          <p:nvPr/>
        </p:nvSpPr>
        <p:spPr bwMode="auto">
          <a:xfrm>
            <a:off x="1547813" y="4292600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30804" name="Text Box 100"/>
          <p:cNvSpPr txBox="1">
            <a:spLocks noChangeArrowheads="1"/>
          </p:cNvSpPr>
          <p:nvPr/>
        </p:nvSpPr>
        <p:spPr bwMode="auto">
          <a:xfrm>
            <a:off x="1547813" y="14843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30805" name="Text Box 101"/>
          <p:cNvSpPr txBox="1">
            <a:spLocks noChangeArrowheads="1"/>
          </p:cNvSpPr>
          <p:nvPr/>
        </p:nvSpPr>
        <p:spPr bwMode="auto">
          <a:xfrm>
            <a:off x="1403350" y="566102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30806" name="Text Box 102"/>
          <p:cNvSpPr txBox="1">
            <a:spLocks noChangeArrowheads="1"/>
          </p:cNvSpPr>
          <p:nvPr/>
        </p:nvSpPr>
        <p:spPr bwMode="auto">
          <a:xfrm>
            <a:off x="1476375" y="29241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30807" name="AutoShape 103" descr="Широкий диагональный 2"/>
          <p:cNvSpPr>
            <a:spLocks noChangeArrowheads="1"/>
          </p:cNvSpPr>
          <p:nvPr/>
        </p:nvSpPr>
        <p:spPr bwMode="auto">
          <a:xfrm>
            <a:off x="539750" y="4868863"/>
            <a:ext cx="2087563" cy="215900"/>
          </a:xfrm>
          <a:prstGeom prst="parallelogram">
            <a:avLst>
              <a:gd name="adj" fmla="val 19249"/>
            </a:avLst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8" name="AutoShape 104" descr="Широкий диагональный 2"/>
          <p:cNvSpPr>
            <a:spLocks noChangeArrowheads="1"/>
          </p:cNvSpPr>
          <p:nvPr/>
        </p:nvSpPr>
        <p:spPr bwMode="auto">
          <a:xfrm>
            <a:off x="539750" y="2133600"/>
            <a:ext cx="2087563" cy="215900"/>
          </a:xfrm>
          <a:prstGeom prst="parallelogram">
            <a:avLst>
              <a:gd name="adj" fmla="val 19249"/>
            </a:avLst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9" name="AutoShape 105" descr="Широкий диагональный 2"/>
          <p:cNvSpPr>
            <a:spLocks noChangeArrowheads="1"/>
          </p:cNvSpPr>
          <p:nvPr/>
        </p:nvSpPr>
        <p:spPr bwMode="auto">
          <a:xfrm>
            <a:off x="323850" y="6237288"/>
            <a:ext cx="1150938" cy="234950"/>
          </a:xfrm>
          <a:prstGeom prst="parallelogram">
            <a:avLst>
              <a:gd name="adj" fmla="val 9752"/>
            </a:avLst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0" name="AutoShape 106" descr="Широкий диагональный 2"/>
          <p:cNvSpPr>
            <a:spLocks noChangeArrowheads="1"/>
          </p:cNvSpPr>
          <p:nvPr/>
        </p:nvSpPr>
        <p:spPr bwMode="auto">
          <a:xfrm>
            <a:off x="323850" y="3500438"/>
            <a:ext cx="1114425" cy="215900"/>
          </a:xfrm>
          <a:prstGeom prst="parallelogram">
            <a:avLst>
              <a:gd name="adj" fmla="val 10276"/>
            </a:avLst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1" name="AutoShape 107" descr="Широкий диагональный 2"/>
          <p:cNvSpPr>
            <a:spLocks noChangeArrowheads="1"/>
          </p:cNvSpPr>
          <p:nvPr/>
        </p:nvSpPr>
        <p:spPr bwMode="auto">
          <a:xfrm>
            <a:off x="755650" y="4149725"/>
            <a:ext cx="1008063" cy="215900"/>
          </a:xfrm>
          <a:prstGeom prst="parallelogram">
            <a:avLst>
              <a:gd name="adj" fmla="val 9295"/>
            </a:avLst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2" name="AutoShape 108" descr="Широкий диагональный 2"/>
          <p:cNvSpPr>
            <a:spLocks noChangeArrowheads="1"/>
          </p:cNvSpPr>
          <p:nvPr/>
        </p:nvSpPr>
        <p:spPr bwMode="auto">
          <a:xfrm>
            <a:off x="755650" y="1339850"/>
            <a:ext cx="1008063" cy="215900"/>
          </a:xfrm>
          <a:prstGeom prst="parallelogram">
            <a:avLst>
              <a:gd name="adj" fmla="val 9295"/>
            </a:avLst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3" name="AutoShape 109" descr="Широкий диагональный 2"/>
          <p:cNvSpPr>
            <a:spLocks noChangeArrowheads="1"/>
          </p:cNvSpPr>
          <p:nvPr/>
        </p:nvSpPr>
        <p:spPr bwMode="auto">
          <a:xfrm>
            <a:off x="684213" y="5516563"/>
            <a:ext cx="935037" cy="215900"/>
          </a:xfrm>
          <a:prstGeom prst="parallelogram">
            <a:avLst>
              <a:gd name="adj" fmla="val 8622"/>
            </a:avLst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4" name="AutoShape 110" descr="Широкий диагональный 2"/>
          <p:cNvSpPr>
            <a:spLocks noChangeArrowheads="1"/>
          </p:cNvSpPr>
          <p:nvPr/>
        </p:nvSpPr>
        <p:spPr bwMode="auto">
          <a:xfrm>
            <a:off x="757238" y="2760663"/>
            <a:ext cx="935037" cy="236537"/>
          </a:xfrm>
          <a:prstGeom prst="parallelogram">
            <a:avLst>
              <a:gd name="adj" fmla="val 7869"/>
            </a:avLst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5" name="Text Box 111"/>
          <p:cNvSpPr txBox="1">
            <a:spLocks noChangeArrowheads="1"/>
          </p:cNvSpPr>
          <p:nvPr/>
        </p:nvSpPr>
        <p:spPr bwMode="auto">
          <a:xfrm>
            <a:off x="0" y="11969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30816" name="Text Box 113"/>
          <p:cNvSpPr txBox="1">
            <a:spLocks noChangeArrowheads="1"/>
          </p:cNvSpPr>
          <p:nvPr/>
        </p:nvSpPr>
        <p:spPr bwMode="auto">
          <a:xfrm>
            <a:off x="0" y="19161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30817" name="Text Box 114"/>
          <p:cNvSpPr txBox="1">
            <a:spLocks noChangeArrowheads="1"/>
          </p:cNvSpPr>
          <p:nvPr/>
        </p:nvSpPr>
        <p:spPr bwMode="auto">
          <a:xfrm>
            <a:off x="0" y="25654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30818" name="Text Box 115"/>
          <p:cNvSpPr txBox="1">
            <a:spLocks noChangeArrowheads="1"/>
          </p:cNvSpPr>
          <p:nvPr/>
        </p:nvSpPr>
        <p:spPr bwMode="auto">
          <a:xfrm>
            <a:off x="0" y="32845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30819" name="Text Box 116"/>
          <p:cNvSpPr txBox="1">
            <a:spLocks noChangeArrowheads="1"/>
          </p:cNvSpPr>
          <p:nvPr/>
        </p:nvSpPr>
        <p:spPr bwMode="auto">
          <a:xfrm>
            <a:off x="0" y="39338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5</a:t>
            </a:r>
          </a:p>
        </p:txBody>
      </p:sp>
      <p:sp>
        <p:nvSpPr>
          <p:cNvPr id="30820" name="Text Box 117"/>
          <p:cNvSpPr txBox="1">
            <a:spLocks noChangeArrowheads="1"/>
          </p:cNvSpPr>
          <p:nvPr/>
        </p:nvSpPr>
        <p:spPr bwMode="auto">
          <a:xfrm>
            <a:off x="0" y="46529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6</a:t>
            </a:r>
          </a:p>
        </p:txBody>
      </p:sp>
      <p:sp>
        <p:nvSpPr>
          <p:cNvPr id="30821" name="Text Box 118"/>
          <p:cNvSpPr txBox="1">
            <a:spLocks noChangeArrowheads="1"/>
          </p:cNvSpPr>
          <p:nvPr/>
        </p:nvSpPr>
        <p:spPr bwMode="auto">
          <a:xfrm>
            <a:off x="0" y="537368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7</a:t>
            </a:r>
          </a:p>
        </p:txBody>
      </p:sp>
      <p:sp>
        <p:nvSpPr>
          <p:cNvPr id="30822" name="Text Box 119"/>
          <p:cNvSpPr txBox="1">
            <a:spLocks noChangeArrowheads="1"/>
          </p:cNvSpPr>
          <p:nvPr/>
        </p:nvSpPr>
        <p:spPr bwMode="auto">
          <a:xfrm>
            <a:off x="0" y="60928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8</a:t>
            </a:r>
          </a:p>
        </p:txBody>
      </p:sp>
      <p:sp>
        <p:nvSpPr>
          <p:cNvPr id="50324" name="Text Box 148"/>
          <p:cNvSpPr txBox="1">
            <a:spLocks noChangeArrowheads="1"/>
          </p:cNvSpPr>
          <p:nvPr/>
        </p:nvSpPr>
        <p:spPr bwMode="auto">
          <a:xfrm>
            <a:off x="4716463" y="47244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50325" name="Text Box 149"/>
          <p:cNvSpPr txBox="1">
            <a:spLocks noChangeArrowheads="1"/>
          </p:cNvSpPr>
          <p:nvPr/>
        </p:nvSpPr>
        <p:spPr bwMode="auto">
          <a:xfrm>
            <a:off x="6804025" y="18446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50326" name="Text Box 150"/>
          <p:cNvSpPr txBox="1">
            <a:spLocks noChangeArrowheads="1"/>
          </p:cNvSpPr>
          <p:nvPr/>
        </p:nvSpPr>
        <p:spPr bwMode="auto">
          <a:xfrm>
            <a:off x="2987675" y="47244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50327" name="Text Box 151"/>
          <p:cNvSpPr txBox="1">
            <a:spLocks noChangeArrowheads="1"/>
          </p:cNvSpPr>
          <p:nvPr/>
        </p:nvSpPr>
        <p:spPr bwMode="auto">
          <a:xfrm>
            <a:off x="6804025" y="11969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50328" name="Text Box 152"/>
          <p:cNvSpPr txBox="1">
            <a:spLocks noChangeArrowheads="1"/>
          </p:cNvSpPr>
          <p:nvPr/>
        </p:nvSpPr>
        <p:spPr bwMode="auto">
          <a:xfrm>
            <a:off x="4716463" y="537368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50329" name="Text Box 153"/>
          <p:cNvSpPr txBox="1">
            <a:spLocks noChangeArrowheads="1"/>
          </p:cNvSpPr>
          <p:nvPr/>
        </p:nvSpPr>
        <p:spPr bwMode="auto">
          <a:xfrm>
            <a:off x="2916238" y="60928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50330" name="Text Box 154"/>
          <p:cNvSpPr txBox="1">
            <a:spLocks noChangeArrowheads="1"/>
          </p:cNvSpPr>
          <p:nvPr/>
        </p:nvSpPr>
        <p:spPr bwMode="auto">
          <a:xfrm>
            <a:off x="6804025" y="4005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50331" name="Text Box 155"/>
          <p:cNvSpPr txBox="1">
            <a:spLocks noChangeArrowheads="1"/>
          </p:cNvSpPr>
          <p:nvPr/>
        </p:nvSpPr>
        <p:spPr bwMode="auto">
          <a:xfrm>
            <a:off x="6804025" y="60928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50332" name="Text Box 156"/>
          <p:cNvSpPr txBox="1">
            <a:spLocks noChangeArrowheads="1"/>
          </p:cNvSpPr>
          <p:nvPr/>
        </p:nvSpPr>
        <p:spPr bwMode="auto">
          <a:xfrm>
            <a:off x="4643438" y="19161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50333" name="Text Box 157"/>
          <p:cNvSpPr txBox="1">
            <a:spLocks noChangeArrowheads="1"/>
          </p:cNvSpPr>
          <p:nvPr/>
        </p:nvSpPr>
        <p:spPr bwMode="auto">
          <a:xfrm>
            <a:off x="2916238" y="19161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50335" name="Text Box 159"/>
          <p:cNvSpPr txBox="1">
            <a:spLocks noChangeArrowheads="1"/>
          </p:cNvSpPr>
          <p:nvPr/>
        </p:nvSpPr>
        <p:spPr bwMode="auto">
          <a:xfrm>
            <a:off x="4716463" y="60928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50336" name="Text Box 160"/>
          <p:cNvSpPr txBox="1">
            <a:spLocks noChangeArrowheads="1"/>
          </p:cNvSpPr>
          <p:nvPr/>
        </p:nvSpPr>
        <p:spPr bwMode="auto">
          <a:xfrm>
            <a:off x="2916238" y="11969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50337" name="Text Box 161"/>
          <p:cNvSpPr txBox="1">
            <a:spLocks noChangeArrowheads="1"/>
          </p:cNvSpPr>
          <p:nvPr/>
        </p:nvSpPr>
        <p:spPr bwMode="auto">
          <a:xfrm>
            <a:off x="6804025" y="32845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5</a:t>
            </a:r>
          </a:p>
        </p:txBody>
      </p:sp>
      <p:sp>
        <p:nvSpPr>
          <p:cNvPr id="50338" name="Text Box 162"/>
          <p:cNvSpPr txBox="1">
            <a:spLocks noChangeArrowheads="1"/>
          </p:cNvSpPr>
          <p:nvPr/>
        </p:nvSpPr>
        <p:spPr bwMode="auto">
          <a:xfrm>
            <a:off x="4643438" y="11969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5</a:t>
            </a:r>
          </a:p>
        </p:txBody>
      </p:sp>
      <p:sp>
        <p:nvSpPr>
          <p:cNvPr id="50339" name="Text Box 163"/>
          <p:cNvSpPr txBox="1">
            <a:spLocks noChangeArrowheads="1"/>
          </p:cNvSpPr>
          <p:nvPr/>
        </p:nvSpPr>
        <p:spPr bwMode="auto">
          <a:xfrm>
            <a:off x="2916238" y="537368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5</a:t>
            </a:r>
          </a:p>
        </p:txBody>
      </p:sp>
      <p:sp>
        <p:nvSpPr>
          <p:cNvPr id="50340" name="Text Box 164"/>
          <p:cNvSpPr txBox="1">
            <a:spLocks noChangeArrowheads="1"/>
          </p:cNvSpPr>
          <p:nvPr/>
        </p:nvSpPr>
        <p:spPr bwMode="auto">
          <a:xfrm>
            <a:off x="6804025" y="537368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6</a:t>
            </a:r>
          </a:p>
        </p:txBody>
      </p:sp>
      <p:sp>
        <p:nvSpPr>
          <p:cNvPr id="50341" name="Text Box 165"/>
          <p:cNvSpPr txBox="1">
            <a:spLocks noChangeArrowheads="1"/>
          </p:cNvSpPr>
          <p:nvPr/>
        </p:nvSpPr>
        <p:spPr bwMode="auto">
          <a:xfrm>
            <a:off x="4643438" y="25654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6</a:t>
            </a:r>
          </a:p>
        </p:txBody>
      </p:sp>
      <p:sp>
        <p:nvSpPr>
          <p:cNvPr id="50342" name="Text Box 166"/>
          <p:cNvSpPr txBox="1">
            <a:spLocks noChangeArrowheads="1"/>
          </p:cNvSpPr>
          <p:nvPr/>
        </p:nvSpPr>
        <p:spPr bwMode="auto">
          <a:xfrm>
            <a:off x="2916238" y="32845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6</a:t>
            </a:r>
          </a:p>
        </p:txBody>
      </p:sp>
      <p:sp>
        <p:nvSpPr>
          <p:cNvPr id="50343" name="Text Box 167"/>
          <p:cNvSpPr txBox="1">
            <a:spLocks noChangeArrowheads="1"/>
          </p:cNvSpPr>
          <p:nvPr/>
        </p:nvSpPr>
        <p:spPr bwMode="auto">
          <a:xfrm>
            <a:off x="6804025" y="46529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7</a:t>
            </a:r>
          </a:p>
        </p:txBody>
      </p:sp>
      <p:sp>
        <p:nvSpPr>
          <p:cNvPr id="50344" name="Text Box 168"/>
          <p:cNvSpPr txBox="1">
            <a:spLocks noChangeArrowheads="1"/>
          </p:cNvSpPr>
          <p:nvPr/>
        </p:nvSpPr>
        <p:spPr bwMode="auto">
          <a:xfrm>
            <a:off x="4643438" y="32845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7</a:t>
            </a:r>
          </a:p>
        </p:txBody>
      </p:sp>
      <p:sp>
        <p:nvSpPr>
          <p:cNvPr id="50345" name="Text Box 169"/>
          <p:cNvSpPr txBox="1">
            <a:spLocks noChangeArrowheads="1"/>
          </p:cNvSpPr>
          <p:nvPr/>
        </p:nvSpPr>
        <p:spPr bwMode="auto">
          <a:xfrm>
            <a:off x="2916238" y="4005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7</a:t>
            </a:r>
          </a:p>
        </p:txBody>
      </p:sp>
      <p:sp>
        <p:nvSpPr>
          <p:cNvPr id="50346" name="Text Box 170"/>
          <p:cNvSpPr txBox="1">
            <a:spLocks noChangeArrowheads="1"/>
          </p:cNvSpPr>
          <p:nvPr/>
        </p:nvSpPr>
        <p:spPr bwMode="auto">
          <a:xfrm>
            <a:off x="6804025" y="25654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8</a:t>
            </a:r>
          </a:p>
        </p:txBody>
      </p:sp>
      <p:sp>
        <p:nvSpPr>
          <p:cNvPr id="50347" name="Text Box 171"/>
          <p:cNvSpPr txBox="1">
            <a:spLocks noChangeArrowheads="1"/>
          </p:cNvSpPr>
          <p:nvPr/>
        </p:nvSpPr>
        <p:spPr bwMode="auto">
          <a:xfrm>
            <a:off x="4643438" y="4005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8</a:t>
            </a:r>
          </a:p>
        </p:txBody>
      </p:sp>
      <p:sp>
        <p:nvSpPr>
          <p:cNvPr id="50348" name="Text Box 172"/>
          <p:cNvSpPr txBox="1">
            <a:spLocks noChangeArrowheads="1"/>
          </p:cNvSpPr>
          <p:nvPr/>
        </p:nvSpPr>
        <p:spPr bwMode="auto">
          <a:xfrm>
            <a:off x="2916238" y="25654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C33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0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67"/>
                  </p:tgtEl>
                </p:cond>
              </p:nextCondLst>
            </p:seq>
          </p:childTnLst>
        </p:cTn>
      </p:par>
    </p:tnLst>
    <p:bldLst>
      <p:bldP spid="50324" grpId="0"/>
      <p:bldP spid="50325" grpId="0"/>
      <p:bldP spid="50326" grpId="0"/>
      <p:bldP spid="50327" grpId="0"/>
      <p:bldP spid="50328" grpId="0"/>
      <p:bldP spid="50329" grpId="0"/>
      <p:bldP spid="50330" grpId="0"/>
      <p:bldP spid="50331" grpId="0"/>
      <p:bldP spid="50332" grpId="0"/>
      <p:bldP spid="50333" grpId="0"/>
      <p:bldP spid="50335" grpId="0"/>
      <p:bldP spid="50336" grpId="0"/>
      <p:bldP spid="50337" grpId="0"/>
      <p:bldP spid="50338" grpId="0"/>
      <p:bldP spid="50339" grpId="0"/>
      <p:bldP spid="50340" grpId="0"/>
      <p:bldP spid="50341" grpId="0"/>
      <p:bldP spid="50342" grpId="0"/>
      <p:bldP spid="50343" grpId="0"/>
      <p:bldP spid="50344" grpId="0"/>
      <p:bldP spid="50345" grpId="0"/>
      <p:bldP spid="50346" grpId="0"/>
      <p:bldP spid="50347" grpId="0"/>
      <p:bldP spid="503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1608</TotalTime>
  <Words>2315</Words>
  <Application>Microsoft Office PowerPoint</Application>
  <PresentationFormat>Экран (4:3)</PresentationFormat>
  <Paragraphs>426</Paragraphs>
  <Slides>29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Поток</vt:lpstr>
      <vt:lpstr>Слайд</vt:lpstr>
      <vt:lpstr>Equation</vt:lpstr>
      <vt:lpstr>Формула</vt:lpstr>
      <vt:lpstr>Рисунок Paintbrush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Знать и понимать алгебраическую трактовку отношений «больше» и «меньше» между числами.</vt:lpstr>
      <vt:lpstr>Знать и понимать термины: «Решение неравенства с одной переменной», «Решение системы неравенств с одной переменной» </vt:lpstr>
      <vt:lpstr>  Знать свойства числовых неравенств. </vt:lpstr>
      <vt:lpstr> Уметь применять свойства числовых неравенств </vt:lpstr>
      <vt:lpstr>Слайд 16</vt:lpstr>
      <vt:lpstr>Слайд 17</vt:lpstr>
      <vt:lpstr>Уметь решать линейные неравенства с одной переменной.</vt:lpstr>
      <vt:lpstr>Алгоритм решения системы неравенств с одной переменной</vt:lpstr>
      <vt:lpstr> Уметь решать системы линейных неравенств с одной переменной. </vt:lpstr>
      <vt:lpstr>Слайд 21</vt:lpstr>
      <vt:lpstr> Уметь решать квадратные неравенства с одной переменной, опираясь на графические соображения </vt:lpstr>
      <vt:lpstr>Слайд 23</vt:lpstr>
      <vt:lpstr>Слайд 24</vt:lpstr>
      <vt:lpstr>Слайд 25</vt:lpstr>
      <vt:lpstr>Уметь решать квадратные неравенства с одной переменной  алгебраическим способом </vt:lpstr>
      <vt:lpstr>Слайд 27</vt:lpstr>
      <vt:lpstr>(х+4)(х-2)(х-3)&lt;0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User</cp:lastModifiedBy>
  <cp:revision>157</cp:revision>
  <dcterms:created xsi:type="dcterms:W3CDTF">2012-10-04T09:30:54Z</dcterms:created>
  <dcterms:modified xsi:type="dcterms:W3CDTF">2012-10-17T04:22:32Z</dcterms:modified>
</cp:coreProperties>
</file>