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56" r:id="rId2"/>
    <p:sldId id="271" r:id="rId3"/>
    <p:sldId id="257" r:id="rId4"/>
    <p:sldId id="276" r:id="rId5"/>
    <p:sldId id="258" r:id="rId6"/>
    <p:sldId id="259" r:id="rId7"/>
    <p:sldId id="262" r:id="rId8"/>
    <p:sldId id="277" r:id="rId9"/>
    <p:sldId id="260" r:id="rId10"/>
    <p:sldId id="278" r:id="rId11"/>
    <p:sldId id="261" r:id="rId12"/>
    <p:sldId id="263" r:id="rId13"/>
    <p:sldId id="272" r:id="rId14"/>
    <p:sldId id="264" r:id="rId15"/>
    <p:sldId id="274" r:id="rId16"/>
    <p:sldId id="265" r:id="rId17"/>
    <p:sldId id="273" r:id="rId18"/>
    <p:sldId id="266" r:id="rId19"/>
    <p:sldId id="267" r:id="rId20"/>
    <p:sldId id="279" r:id="rId21"/>
    <p:sldId id="268" r:id="rId22"/>
    <p:sldId id="275" r:id="rId23"/>
    <p:sldId id="269" r:id="rId24"/>
    <p:sldId id="270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838200" y="1762125"/>
            <a:ext cx="2522538" cy="50958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359D51-6747-4683-9A28-1EAF889E1907}" type="datetimeFigureOut">
              <a:rPr lang="ru-RU"/>
              <a:pPr>
                <a:defRPr/>
              </a:pPr>
              <a:t>21.10.2012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5675D-FFC3-44C5-8B54-9FCE772352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75B3-2C03-4CE4-AD7E-3F6997AE9D8D}" type="datetimeFigureOut">
              <a:rPr lang="ru-RU"/>
              <a:pPr>
                <a:defRPr/>
              </a:pPr>
              <a:t>21.10.2012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EE35-4717-4BC9-81C1-162EBCCBB5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53DE-1F3B-491B-B228-5B194B5E2353}" type="datetimeFigureOut">
              <a:rPr lang="ru-RU"/>
              <a:pPr>
                <a:defRPr/>
              </a:pPr>
              <a:t>21.10.2012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364F-CCB2-48CE-8B07-94233125AA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 noChangeAspect="1" noEditPoints="1"/>
          </p:cNvSpPr>
          <p:nvPr/>
        </p:nvSpPr>
        <p:spPr bwMode="auto">
          <a:xfrm>
            <a:off x="5489575" y="0"/>
            <a:ext cx="3394075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81E-A84A-4819-9C03-9A7C24C3D3FA}" type="datetimeFigureOut">
              <a:rPr lang="ru-RU"/>
              <a:pPr>
                <a:defRPr/>
              </a:pPr>
              <a:t>21.10.2012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09262-96C0-4E4D-AA48-1F152B2112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Freeform 7"/>
          <p:cNvSpPr>
            <a:spLocks noChangeAspect="1" noEditPoints="1"/>
          </p:cNvSpPr>
          <p:nvPr/>
        </p:nvSpPr>
        <p:spPr bwMode="auto">
          <a:xfrm>
            <a:off x="34925" y="136525"/>
            <a:ext cx="3325813" cy="6721475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/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8E33615-C29E-443D-9A38-CC4E89EEBE1E}" type="datetimeFigureOut">
              <a:rPr lang="ru-RU"/>
              <a:pPr>
                <a:defRPr/>
              </a:pPr>
              <a:t>21.10.2012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FDEB2-A5BC-4CBC-9E54-1F9EDB6C8A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96C1E-3994-4FDA-944B-A094DAFF2BBA}" type="datetimeFigureOut">
              <a:rPr lang="ru-RU"/>
              <a:pPr>
                <a:defRPr/>
              </a:pPr>
              <a:t>21.10.2012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F2F45-42AB-4050-A6C4-43C86A4AA5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/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/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88C2-77D9-4157-928B-AB9F71E26D77}" type="datetimeFigureOut">
              <a:rPr lang="ru-RU"/>
              <a:pPr>
                <a:defRPr/>
              </a:pPr>
              <a:t>21.10.2012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2654-75FA-4DF3-B51F-1BA3EB6AA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0215-21B8-4D96-A001-E6690756D503}" type="datetimeFigureOut">
              <a:rPr lang="ru-RU"/>
              <a:pPr>
                <a:defRPr/>
              </a:pPr>
              <a:t>21.10.2012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23572-C34A-460E-9608-EA83EC449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24427-E44F-4C90-8605-5ECEEE3B14CA}" type="datetimeFigureOut">
              <a:rPr lang="ru-RU"/>
              <a:pPr>
                <a:defRPr/>
              </a:pPr>
              <a:t>21.10.2012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FB34-1646-4B89-9F3D-D83FDB9756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/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90D19A8-79B6-4129-8F27-4A812E27F990}" type="datetimeFigureOut">
              <a:rPr lang="ru-RU"/>
              <a:pPr>
                <a:defRPr/>
              </a:pPr>
              <a:t>21.10.2012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EF3F7-4FB1-461F-BEF0-428EA8EE18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4D4241E-0A0A-4131-8B10-EEEA0CDDE393}" type="datetimeFigureOut">
              <a:rPr lang="ru-RU"/>
              <a:pPr>
                <a:defRPr/>
              </a:pPr>
              <a:t>21.10.2012</a:t>
            </a:fld>
            <a:endParaRPr lang="ru-RU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8EEE7-3663-478C-ABE5-FDAF7F4025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228600"/>
            <a:ext cx="8591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68AD42-8D21-4BCF-A5B8-11B0F977C778}" type="datetimeFigureOut">
              <a:rPr lang="ru-RU"/>
              <a:pPr>
                <a:defRPr/>
              </a:pPr>
              <a:t>21.10.2012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81BE3-416C-423B-B55A-73F89B344B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ts val="40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Tunga" pitchFamily="2"/>
        </a:defRPr>
      </a:lvl1pPr>
      <a:lvl2pPr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2pPr>
      <a:lvl3pPr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3pPr>
      <a:lvl4pPr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4pPr>
      <a:lvl5pPr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5pPr>
      <a:lvl6pPr marL="4572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6pPr>
      <a:lvl7pPr marL="9144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7pPr>
      <a:lvl8pPr marL="13716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8pPr>
      <a:lvl9pPr marL="1828800" algn="l" rtl="0" eaLnBrk="1" fontAlgn="base" hangingPunct="1">
        <a:spcBef>
          <a:spcPts val="400"/>
        </a:spcBef>
        <a:spcAft>
          <a:spcPct val="0"/>
        </a:spcAft>
        <a:defRPr sz="3600">
          <a:solidFill>
            <a:schemeClr val="tx2"/>
          </a:solidFill>
          <a:latin typeface="Candara" pitchFamily="34" charset="0"/>
          <a:cs typeface="Tunga" pitchFamily="34" charset="0"/>
        </a:defRPr>
      </a:lvl9pPr>
    </p:titleStyle>
    <p:bodyStyle>
      <a:lvl1pPr marL="171450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 spc="3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038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276850"/>
            <a:ext cx="5580112" cy="158115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Кондратьева Наталья </a:t>
            </a:r>
            <a:r>
              <a:rPr lang="ru-RU" dirty="0" smtClean="0"/>
              <a:t>Кузьминична</a:t>
            </a:r>
          </a:p>
          <a:p>
            <a:pPr algn="ctr"/>
            <a:r>
              <a:rPr lang="ru-RU" dirty="0" smtClean="0"/>
              <a:t>у</a:t>
            </a:r>
            <a:r>
              <a:rPr lang="ru-RU" dirty="0" smtClean="0"/>
              <a:t>читель математики</a:t>
            </a:r>
            <a:endParaRPr lang="ru-RU" dirty="0" smtClean="0"/>
          </a:p>
          <a:p>
            <a:pPr algn="ctr"/>
            <a:r>
              <a:rPr lang="ru-RU" dirty="0" smtClean="0"/>
              <a:t>ГБОУ средняя школа № 332 Невского  района Санкт- Петербурга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120640" cy="3821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Литературно – математическая викторина </a:t>
            </a:r>
            <a:br>
              <a:rPr lang="ru-RU" sz="2800" dirty="0" smtClean="0"/>
            </a:br>
            <a:r>
              <a:rPr lang="ru-RU" sz="2800" dirty="0" smtClean="0"/>
              <a:t>« умножение, деление и возведение в степень алгебраических дробей </a:t>
            </a:r>
            <a:br>
              <a:rPr lang="ru-RU" sz="2800" dirty="0" smtClean="0"/>
            </a:br>
            <a:r>
              <a:rPr lang="ru-RU" sz="2800" dirty="0" smtClean="0"/>
              <a:t>и </a:t>
            </a:r>
            <a:br>
              <a:rPr lang="ru-RU" sz="2800" dirty="0" smtClean="0"/>
            </a:br>
            <a:r>
              <a:rPr lang="ru-RU" sz="2800" dirty="0" smtClean="0"/>
              <a:t> А.С.Пушкин  в Михайловском»</a:t>
            </a:r>
            <a:endParaRPr lang="ru-RU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8961728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36096" cy="4005064"/>
          </a:xfrm>
        </p:spPr>
      </p:pic>
      <p:pic>
        <p:nvPicPr>
          <p:cNvPr id="5" name="Рисунок 4" descr="otpu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96752"/>
            <a:ext cx="3187948" cy="460851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91550" cy="19434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5. </a:t>
            </a:r>
            <a:r>
              <a:rPr lang="ru-RU" b="1" i="1" dirty="0" smtClean="0"/>
              <a:t>Кому принадлежало родовое имение Михайловское и прилежащие к нему деревни: матери А.С.Пушкина, Надежде Осиповне, или его отцу, Сергею Львовичу?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2349500"/>
          <a:ext cx="859472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Надежде Осиповне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Сергею Львовичу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2ay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2by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115616" y="4005064"/>
          <a:ext cx="5328592" cy="1080120"/>
        </p:xfrm>
        <a:graphic>
          <a:graphicData uri="http://schemas.openxmlformats.org/presentationml/2006/ole">
            <p:oleObj spid="_x0000_s5122" name="Формула" r:id="rId3" imgW="1130040" imgH="444240" progId="Equation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91550" cy="1682825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6. </a:t>
            </a:r>
            <a:r>
              <a:rPr lang="ru-RU" b="1" i="1" dirty="0" smtClean="0"/>
              <a:t>Как при    А.С.Пушкине назывались Пушкинские горы?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2781300"/>
          <a:ext cx="8594726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Святые горы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Слобода Тоболенец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11560" y="4797152"/>
          <a:ext cx="4752528" cy="1300088"/>
        </p:xfrm>
        <a:graphic>
          <a:graphicData uri="http://schemas.openxmlformats.org/presentationml/2006/ole">
            <p:oleObj spid="_x0000_s6146" name="Формула" r:id="rId3" imgW="1155600" imgH="50796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979712" y="3212976"/>
          <a:ext cx="648072" cy="792088"/>
        </p:xfrm>
        <a:graphic>
          <a:graphicData uri="http://schemas.openxmlformats.org/presentationml/2006/ole">
            <p:oleObj spid="_x0000_s6147" name="Формула" r:id="rId4" imgW="15228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940152" y="3140968"/>
          <a:ext cx="576064" cy="753740"/>
        </p:xfrm>
        <a:graphic>
          <a:graphicData uri="http://schemas.openxmlformats.org/presentationml/2006/ole">
            <p:oleObj spid="_x0000_s6148" name="Формула" r:id="rId5" imgW="152280" imgH="393480" progId="Equation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679737_50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8892480" cy="6669359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548680"/>
            <a:ext cx="8591550" cy="1426841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7. </a:t>
            </a:r>
            <a:r>
              <a:rPr lang="ru-RU" b="1" i="1" dirty="0" smtClean="0"/>
              <a:t>Где находится  удивительный по красоте Ганнибалов пруд?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2636838"/>
          <a:ext cx="859472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Пушкинских горах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селе Тригорском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селе Михайловском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259632" y="5517232"/>
          <a:ext cx="4320480" cy="1080120"/>
        </p:xfrm>
        <a:graphic>
          <a:graphicData uri="http://schemas.openxmlformats.org/presentationml/2006/ole">
            <p:oleObj spid="_x0000_s7170" name="Формула" r:id="rId3" imgW="1015920" imgH="419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156176" y="4653136"/>
          <a:ext cx="1224136" cy="648072"/>
        </p:xfrm>
        <a:graphic>
          <a:graphicData uri="http://schemas.openxmlformats.org/presentationml/2006/ole">
            <p:oleObj spid="_x0000_s7171" name="Формула" r:id="rId4" imgW="35532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012160" y="2708920"/>
          <a:ext cx="1152128" cy="720080"/>
        </p:xfrm>
        <a:graphic>
          <a:graphicData uri="http://schemas.openxmlformats.org/presentationml/2006/ole">
            <p:oleObj spid="_x0000_s7172" name="Формула" r:id="rId5" imgW="35532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156176" y="3717032"/>
          <a:ext cx="1020688" cy="648072"/>
        </p:xfrm>
        <a:graphic>
          <a:graphicData uri="http://schemas.openxmlformats.org/presentationml/2006/ole">
            <p:oleObj spid="_x0000_s7173" name="Формула" r:id="rId6" imgW="228600" imgH="228600" progId="Equation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_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91550" cy="1583433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8. </a:t>
            </a:r>
            <a:r>
              <a:rPr lang="ru-RU" b="1" i="1" dirty="0" smtClean="0"/>
              <a:t>Какую аллею в селе Михайловском называют аллеей Керн?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2060575"/>
          <a:ext cx="8594724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Березовую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Липовую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Дубовую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971600" y="4221088"/>
          <a:ext cx="3312368" cy="1139180"/>
        </p:xfrm>
        <a:graphic>
          <a:graphicData uri="http://schemas.openxmlformats.org/presentationml/2006/ole">
            <p:oleObj spid="_x0000_s8194" name="Формула" r:id="rId3" imgW="1079280" imgH="419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563888" y="2564904"/>
          <a:ext cx="1872208" cy="1008112"/>
        </p:xfrm>
        <a:graphic>
          <a:graphicData uri="http://schemas.openxmlformats.org/presentationml/2006/ole">
            <p:oleObj spid="_x0000_s8195" name="Формула" r:id="rId4" imgW="622080" imgH="39348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043608" y="2492896"/>
          <a:ext cx="1584176" cy="936104"/>
        </p:xfrm>
        <a:graphic>
          <a:graphicData uri="http://schemas.openxmlformats.org/presentationml/2006/ole">
            <p:oleObj spid="_x0000_s8196" name="Формула" r:id="rId5" imgW="58392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588224" y="2492896"/>
          <a:ext cx="1728192" cy="936104"/>
        </p:xfrm>
        <a:graphic>
          <a:graphicData uri="http://schemas.openxmlformats.org/presentationml/2006/ole">
            <p:oleObj spid="_x0000_s8197" name="Формула" r:id="rId6" imgW="609480" imgH="393480" progId="Equation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3dcd6192b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91550" cy="15708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9. </a:t>
            </a:r>
            <a:r>
              <a:rPr lang="ru-RU" b="1" i="1" dirty="0" smtClean="0"/>
              <a:t>Какое место в окрестностях Михайловского было одним из любимых мест А.С.Пушкина?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1989138"/>
          <a:ext cx="8594724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Еловая аллея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Ганнибалов пруд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Савкина горка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Дуб уединенный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899592" y="4509120"/>
          <a:ext cx="3816424" cy="1152128"/>
        </p:xfrm>
        <a:graphic>
          <a:graphicData uri="http://schemas.openxmlformats.org/presentationml/2006/ole">
            <p:oleObj spid="_x0000_s9218" name="Формула" r:id="rId3" imgW="1054080" imgH="419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932040" y="2564904"/>
          <a:ext cx="1444104" cy="864096"/>
        </p:xfrm>
        <a:graphic>
          <a:graphicData uri="http://schemas.openxmlformats.org/presentationml/2006/ole">
            <p:oleObj spid="_x0000_s9219" name="Формула" r:id="rId4" imgW="50796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827584" y="2564904"/>
          <a:ext cx="1224136" cy="864096"/>
        </p:xfrm>
        <a:graphic>
          <a:graphicData uri="http://schemas.openxmlformats.org/presentationml/2006/ole">
            <p:oleObj spid="_x0000_s9221" name="Формула" r:id="rId5" imgW="53316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699792" y="2564904"/>
          <a:ext cx="1296144" cy="864096"/>
        </p:xfrm>
        <a:graphic>
          <a:graphicData uri="http://schemas.openxmlformats.org/presentationml/2006/ole">
            <p:oleObj spid="_x0000_s9222" name="Формула" r:id="rId6" imgW="49500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6948264" y="2420888"/>
          <a:ext cx="1440160" cy="936104"/>
        </p:xfrm>
        <a:graphic>
          <a:graphicData uri="http://schemas.openxmlformats.org/presentationml/2006/ole">
            <p:oleObj spid="_x0000_s9223" name="Формула" r:id="rId7" imgW="495000" imgH="393480" progId="Equation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91550" cy="171487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10. </a:t>
            </a:r>
            <a:r>
              <a:rPr lang="ru-RU" b="1" i="1" dirty="0" smtClean="0"/>
              <a:t>Какие из приведенных произведений А.С.Пушкин написал в Михайловском?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2276475"/>
          <a:ext cx="8594724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Трагическая драма «Борис Годунов»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Сатирическая поэма «Граф Нулин»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Стихотворение «Деревня»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Некоторые главы романа «Евгений Онегин»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3645024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Определите номера верных высказываний:</a:t>
            </a:r>
          </a:p>
          <a:p>
            <a:endParaRPr lang="ru-RU" dirty="0" smtClean="0"/>
          </a:p>
          <a:p>
            <a:r>
              <a:rPr lang="ru-RU" dirty="0" smtClean="0"/>
              <a:t> 1. Дробь имеет смысл, когда знаменатель не равен нулю.</a:t>
            </a:r>
          </a:p>
          <a:p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smtClean="0"/>
              <a:t>Дробь не имеет смысла, когда знаменатель равен нулю.</a:t>
            </a:r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smtClean="0"/>
              <a:t>Дробь равна нулю, когда числитель равен нулю.</a:t>
            </a: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smtClean="0"/>
              <a:t>Выражение имеет смысл, когда знаменатели, всех входящих в него дробей, не равны нулю.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0"/>
            <a:ext cx="4583807" cy="64170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 вашу сень, Михайловские рощи,</a:t>
            </a:r>
            <a:br>
              <a:rPr lang="ru-RU" dirty="0" smtClean="0"/>
            </a:br>
            <a:r>
              <a:rPr lang="ru-RU" dirty="0" smtClean="0"/>
              <a:t>Являлся я; когда вы в первый раз</a:t>
            </a:r>
            <a:br>
              <a:rPr lang="ru-RU" dirty="0" smtClean="0"/>
            </a:br>
            <a:r>
              <a:rPr lang="ru-RU" dirty="0" smtClean="0"/>
              <a:t>Увидели меня, тогда я был</a:t>
            </a:r>
            <a:br>
              <a:rPr lang="ru-RU" dirty="0" smtClean="0"/>
            </a:br>
            <a:r>
              <a:rPr lang="ru-RU" dirty="0" smtClean="0"/>
              <a:t>Веселым юношей, беспечно, жадно</a:t>
            </a:r>
            <a:br>
              <a:rPr lang="ru-RU" dirty="0" smtClean="0"/>
            </a:br>
            <a:r>
              <a:rPr lang="ru-RU" dirty="0" smtClean="0"/>
              <a:t>Я приступал лишь только к жизни; годы</a:t>
            </a:r>
            <a:br>
              <a:rPr lang="ru-RU" dirty="0" smtClean="0"/>
            </a:br>
            <a:r>
              <a:rPr lang="ru-RU" dirty="0" smtClean="0"/>
              <a:t>Промчалися, и вы во мне прияли</a:t>
            </a:r>
            <a:br>
              <a:rPr lang="ru-RU" dirty="0" smtClean="0"/>
            </a:br>
            <a:r>
              <a:rPr lang="ru-RU" dirty="0" smtClean="0"/>
              <a:t>Усталого пришельца.</a:t>
            </a:r>
            <a:endParaRPr lang="ru-RU" dirty="0"/>
          </a:p>
        </p:txBody>
      </p:sp>
      <p:pic>
        <p:nvPicPr>
          <p:cNvPr id="4" name="Содержимое 3" descr="55c7b139a58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508104" y="0"/>
            <a:ext cx="2664296" cy="2852936"/>
          </a:xfrm>
        </p:spPr>
      </p:pic>
      <p:pic>
        <p:nvPicPr>
          <p:cNvPr id="5" name="Рисунок 4" descr="mesta_12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708920"/>
            <a:ext cx="5220072" cy="414908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ihail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25344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91550" cy="39471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11. </a:t>
            </a:r>
            <a:r>
              <a:rPr lang="ru-RU" b="1" i="1" dirty="0" smtClean="0"/>
              <a:t>А.С. Пушкин , отвечая на вопрос о своем кабинете, говорил: «деревня – вот мой кабинет»</a:t>
            </a:r>
            <a:br>
              <a:rPr lang="ru-RU" b="1" i="1" dirty="0" smtClean="0"/>
            </a:br>
            <a:r>
              <a:rPr lang="ru-RU" sz="2700" dirty="0" smtClean="0"/>
              <a:t>Деревня- это природа . А.С.Пушкин любил природу, перед отъездом из Михайловского он написал проникнутое любовью к Михайловскому стихотворение, в котором говорил, что природа имеет своих стражей</a:t>
            </a:r>
            <a:r>
              <a:rPr lang="ru-RU" dirty="0" smtClean="0"/>
              <a:t>.</a:t>
            </a:r>
            <a:r>
              <a:rPr lang="ru-RU" b="1" i="1" dirty="0" smtClean="0"/>
              <a:t> Как называется это стихотворение?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3933825"/>
          <a:ext cx="8594724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Домовому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Талисман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Признание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всех значениях х, кроме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всех значениях х, кроме  х =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всех значениях х , кроме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589240"/>
            <a:ext cx="741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Установите при каких значениях переменной алгебраическая дробь имеет смысл: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6479704" y="5777880"/>
          <a:ext cx="2664296" cy="1080120"/>
        </p:xfrm>
        <a:graphic>
          <a:graphicData uri="http://schemas.openxmlformats.org/presentationml/2006/ole">
            <p:oleObj spid="_x0000_s10242" name="Формула" r:id="rId3" imgW="977760" imgH="4442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115616" y="4725144"/>
          <a:ext cx="1138238" cy="504825"/>
        </p:xfrm>
        <a:graphic>
          <a:graphicData uri="http://schemas.openxmlformats.org/presentationml/2006/ole">
            <p:oleObj spid="_x0000_s10243" name="Формула" r:id="rId4" imgW="36828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211960" y="4581128"/>
          <a:ext cx="864096" cy="504056"/>
        </p:xfrm>
        <a:graphic>
          <a:graphicData uri="http://schemas.openxmlformats.org/presentationml/2006/ole">
            <p:oleObj spid="_x0000_s10244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115616" y="5229200"/>
          <a:ext cx="1008112" cy="393700"/>
        </p:xfrm>
        <a:graphic>
          <a:graphicData uri="http://schemas.openxmlformats.org/presentationml/2006/ole">
            <p:oleObj spid="_x0000_s10245" name="Формула" r:id="rId6" imgW="482400" imgH="39348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347864" y="5013176"/>
          <a:ext cx="936104" cy="537716"/>
        </p:xfrm>
        <a:graphic>
          <a:graphicData uri="http://schemas.openxmlformats.org/presentationml/2006/ole">
            <p:oleObj spid="_x0000_s10246" name="Формула" r:id="rId7" imgW="469800" imgH="393480" progId="Equation.3">
              <p:embed/>
            </p:oleObj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156176" y="4941168"/>
          <a:ext cx="1008112" cy="648072"/>
        </p:xfrm>
        <a:graphic>
          <a:graphicData uri="http://schemas.openxmlformats.org/presentationml/2006/ole">
            <p:oleObj spid="_x0000_s10247" name="Формула" r:id="rId8" imgW="469800" imgH="393480" progId="Equation.3">
              <p:embed/>
            </p:oleObj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7596336" y="5013176"/>
          <a:ext cx="864096" cy="576064"/>
        </p:xfrm>
        <a:graphic>
          <a:graphicData uri="http://schemas.openxmlformats.org/presentationml/2006/ole">
            <p:oleObj spid="_x0000_s10248" name="Формула" r:id="rId9" imgW="482400" imgH="393480" progId="Equation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f98f79fd58a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3240360" cy="3573016"/>
          </a:xfrm>
        </p:spPr>
      </p:pic>
      <p:pic>
        <p:nvPicPr>
          <p:cNvPr id="5" name="Рисунок 4" descr="01fffb7b20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3212976"/>
            <a:ext cx="3361227" cy="3645024"/>
          </a:xfrm>
          <a:prstGeom prst="rect">
            <a:avLst/>
          </a:prstGeom>
        </p:spPr>
      </p:pic>
      <p:pic>
        <p:nvPicPr>
          <p:cNvPr id="6" name="Рисунок 5" descr="2255d2a13ad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88640"/>
            <a:ext cx="3886200" cy="4896544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476672"/>
            <a:ext cx="8591550" cy="16428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12. </a:t>
            </a:r>
            <a:r>
              <a:rPr lang="ru-RU" b="1" i="1" dirty="0" smtClean="0"/>
              <a:t>Кто из друзей А.С.Пушкина посетил его в Михайловском во время ссылки?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2349500"/>
          <a:ext cx="85947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И.И.Пущин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А.А.Дельвиг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А.П.Керн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3645024"/>
            <a:ext cx="77768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Определите номера верных высказываний:</a:t>
            </a:r>
          </a:p>
          <a:p>
            <a:endParaRPr lang="ru-RU" dirty="0" smtClean="0"/>
          </a:p>
          <a:p>
            <a:r>
              <a:rPr lang="ru-RU" dirty="0" smtClean="0"/>
              <a:t> 1. .</a:t>
            </a:r>
          </a:p>
          <a:p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smtClean="0"/>
              <a:t>.</a:t>
            </a:r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/>
            <a:r>
              <a:rPr lang="ru-RU" dirty="0" smtClean="0"/>
              <a:t>3.</a:t>
            </a:r>
          </a:p>
          <a:p>
            <a:pPr marL="342900" indent="-342900"/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168400" y="4076700"/>
          <a:ext cx="3638550" cy="576263"/>
        </p:xfrm>
        <a:graphic>
          <a:graphicData uri="http://schemas.openxmlformats.org/presentationml/2006/ole">
            <p:oleObj spid="_x0000_s11266" name="Формула" r:id="rId3" imgW="1752480" imgH="2286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115616" y="4581128"/>
          <a:ext cx="3600400" cy="720080"/>
        </p:xfrm>
        <a:graphic>
          <a:graphicData uri="http://schemas.openxmlformats.org/presentationml/2006/ole">
            <p:oleObj spid="_x0000_s11267" name="Формула" r:id="rId4" imgW="1384200" imgH="22860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475656" y="5301208"/>
          <a:ext cx="4608512" cy="720080"/>
        </p:xfrm>
        <a:graphic>
          <a:graphicData uri="http://schemas.openxmlformats.org/presentationml/2006/ole">
            <p:oleObj spid="_x0000_s11268" name="Формула" r:id="rId5" imgW="1803240" imgH="228600" progId="Equation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91550" cy="149884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13. </a:t>
            </a:r>
            <a:r>
              <a:rPr lang="ru-RU" b="1" i="1" dirty="0" smtClean="0"/>
              <a:t>В каком году А.С.Пушкин в последний раз посетил Михайловское? С чем связана эта поездка?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3068960"/>
            <a:ext cx="8595360" cy="31672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Последний раз Пушкин был в Михайловском в 1825 году. Он привез тело своей матери для погребения у стен Святогорского монастыря.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Интернет </a:t>
            </a:r>
            <a:r>
              <a:rPr lang="ru-RU" smtClean="0"/>
              <a:t>ресурсы:</a:t>
            </a:r>
            <a:br>
              <a:rPr lang="ru-RU" smtClean="0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4320" y="404664"/>
            <a:ext cx="8595360" cy="58315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Каждое задание викторины содержит две части:</a:t>
            </a:r>
          </a:p>
          <a:p>
            <a:pPr>
              <a:buNone/>
            </a:pPr>
            <a:r>
              <a:rPr lang="ru-RU" dirty="0" smtClean="0"/>
              <a:t>1) историко- литературный вопрос;</a:t>
            </a:r>
          </a:p>
          <a:p>
            <a:pPr>
              <a:buNone/>
            </a:pPr>
            <a:r>
              <a:rPr lang="ru-RU" dirty="0" smtClean="0"/>
              <a:t>2) Математическую задачу, которая используется для проверки ответа на вопрос. Сначала надо попытаться ответить на вопрос, выбирая его из предлагаемых вариантов ответа, которые приводятся в таблице ответов. Затем для проверки правильности ( или при затруднении) решают математическую задачу. Правильный ответ на историка – литературный вопрос стоит в одном  столбце с правильным ответом к задаче в таблице ответов.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Математические задачи составлены в соответствии с изучаемой темой «Действия с алгебраическими дробями» . Алгебра. Часть 2 задачник 8. Авторы Мордкович А.Г. и др. 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n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32656"/>
            <a:ext cx="2808312" cy="3384376"/>
          </a:xfrm>
          <a:prstGeom prst="rect">
            <a:avLst/>
          </a:prstGeom>
        </p:spPr>
      </p:pic>
      <p:pic>
        <p:nvPicPr>
          <p:cNvPr id="6" name="Рисунок 5" descr="dn-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420888"/>
            <a:ext cx="2880320" cy="3672408"/>
          </a:xfrm>
          <a:prstGeom prst="rect">
            <a:avLst/>
          </a:prstGeom>
        </p:spPr>
      </p:pic>
      <p:pic>
        <p:nvPicPr>
          <p:cNvPr id="7" name="Рисунок 6" descr="d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897560" cy="3888432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274320" y="6165304"/>
            <a:ext cx="8595360" cy="7090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548680"/>
            <a:ext cx="8591550" cy="15708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1. </a:t>
            </a:r>
            <a:r>
              <a:rPr lang="ru-RU" b="1" i="1" dirty="0" smtClean="0"/>
              <a:t>Кто из царей своим указом пожаловал большую часть  Михайловской губы Абраму Петровичу Ганнибалу?</a:t>
            </a:r>
            <a:br>
              <a:rPr lang="ru-RU" b="1" i="1" dirty="0" smtClean="0"/>
            </a:br>
            <a:endParaRPr lang="ru-RU" b="1" i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</p:nvPr>
        </p:nvGraphicFramePr>
        <p:xfrm>
          <a:off x="274638" y="2060575"/>
          <a:ext cx="85947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Елизавета </a:t>
                      </a:r>
                      <a:r>
                        <a:rPr lang="ru-RU" baseline="0" dirty="0" smtClean="0"/>
                        <a:t> Петровна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Анна Иоанновна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39552" y="3206750"/>
          <a:ext cx="7560840" cy="1590402"/>
        </p:xfrm>
        <a:graphic>
          <a:graphicData uri="http://schemas.openxmlformats.org/presentationml/2006/ole">
            <p:oleObj spid="_x0000_s1026" name="Формула" r:id="rId3" imgW="1244520" imgH="444240" progId="Equation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404664"/>
            <a:ext cx="8591550" cy="1498849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2. </a:t>
            </a:r>
            <a:r>
              <a:rPr lang="ru-RU" b="1" i="1" dirty="0" smtClean="0"/>
              <a:t>Кому принадлежала обширная вотчина – Михайловская губа?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2060575"/>
          <a:ext cx="859472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7363"/>
                <a:gridCol w="42973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Псковскому дворянству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Царской семье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- 0,5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827584" y="3206750"/>
          <a:ext cx="5904656" cy="1302370"/>
        </p:xfrm>
        <a:graphic>
          <a:graphicData uri="http://schemas.openxmlformats.org/presentationml/2006/ole">
            <p:oleObj spid="_x0000_s2050" name="Формула" r:id="rId3" imgW="1333440" imgH="444240" progId="Equation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591550" cy="16828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Вопрос 3. </a:t>
            </a:r>
            <a:r>
              <a:rPr lang="ru-RU" b="1" i="1" dirty="0" smtClean="0"/>
              <a:t>В каком году село  Михайловское и принадлежащие к нему деревни пожалованы А. П. Ганнибалу?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3284538"/>
          <a:ext cx="859472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- 4ав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259632" y="4365104"/>
          <a:ext cx="4176464" cy="1368152"/>
        </p:xfrm>
        <a:graphic>
          <a:graphicData uri="http://schemas.openxmlformats.org/presentationml/2006/ole">
            <p:oleObj spid="_x0000_s3074" name="Формула" r:id="rId3" imgW="1371600" imgH="482400" progId="Equation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8874-m02179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5436096" y="548680"/>
            <a:ext cx="3505200" cy="4286250"/>
          </a:xfrm>
        </p:spPr>
      </p:pic>
      <p:pic>
        <p:nvPicPr>
          <p:cNvPr id="5" name="Рисунок 4" descr="0007-002-Konkurs-Biografi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44824"/>
            <a:ext cx="3571875" cy="440055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91550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 4. </a:t>
            </a:r>
            <a:r>
              <a:rPr lang="ru-RU" b="1" i="1" dirty="0" smtClean="0"/>
              <a:t>Каковы родственные связи между А. П. Ганнибалом и А.С.Пушкиным?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</p:nvPr>
        </p:nvGraphicFramePr>
        <p:xfrm>
          <a:off x="274638" y="2276475"/>
          <a:ext cx="859472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908"/>
                <a:gridCol w="2864908"/>
                <a:gridCol w="286490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Пушкин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Внук Ганнибала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Внучатый племянник Ганнибала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Правнук Ганнибала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12pq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- 12</a:t>
                      </a:r>
                      <a:r>
                        <a:rPr lang="en-US" dirty="0" smtClean="0"/>
                        <a:t>pq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6pq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67544" y="3933056"/>
          <a:ext cx="6192688" cy="1368152"/>
        </p:xfrm>
        <a:graphic>
          <a:graphicData uri="http://schemas.openxmlformats.org/presentationml/2006/ole">
            <p:oleObj spid="_x0000_s4098" name="Формула" r:id="rId3" imgW="1765080" imgH="507960" progId="Equation.3">
              <p:embed/>
            </p:oleObj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Интеллектуальная игра</Template>
  <TotalTime>272</TotalTime>
  <Words>557</Words>
  <Application>Microsoft Office PowerPoint</Application>
  <PresentationFormat>Экран (4:3)</PresentationFormat>
  <Paragraphs>111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Soho</vt:lpstr>
      <vt:lpstr>Формула</vt:lpstr>
      <vt:lpstr>Литературно – математическая викторина  « умножение, деление и возведение в степень алгебраических дробей  и   А.С.Пушкин  в Михайловском»</vt:lpstr>
      <vt:lpstr>       Под вашу сень, Михайловские рощи, Являлся я; когда вы в первый раз Увидели меня, тогда я был Веселым юношей, беспечно, жадно Я приступал лишь только к жизни; годы Промчалися, и вы во мне прияли Усталого пришельца.</vt:lpstr>
      <vt:lpstr>Слайд 3</vt:lpstr>
      <vt:lpstr>Слайд 4</vt:lpstr>
      <vt:lpstr>Вопрос 1. Кто из царей своим указом пожаловал большую часть  Михайловской губы Абраму Петровичу Ганнибалу? </vt:lpstr>
      <vt:lpstr>Вопрос 2. Кому принадлежала обширная вотчина – Михайловская губа?</vt:lpstr>
      <vt:lpstr>Вопрос 3. В каком году село  Михайловское и принадлежащие к нему деревни пожалованы А. П. Ганнибалу?</vt:lpstr>
      <vt:lpstr>Слайд 8</vt:lpstr>
      <vt:lpstr>Вопрос 4. Каковы родственные связи между А. П. Ганнибалом и А.С.Пушкиным?</vt:lpstr>
      <vt:lpstr>Слайд 10</vt:lpstr>
      <vt:lpstr>Вопрос 5. Кому принадлежало родовое имение Михайловское и прилежащие к нему деревни: матери А.С.Пушкина, Надежде Осиповне, или его отцу, Сергею Львовичу?</vt:lpstr>
      <vt:lpstr>Вопрос 6. Как при    А.С.Пушкине назывались Пушкинские горы?</vt:lpstr>
      <vt:lpstr>Слайд 13</vt:lpstr>
      <vt:lpstr>Вопрос 7. Где находится  удивительный по красоте Ганнибалов пруд?</vt:lpstr>
      <vt:lpstr>Слайд 15</vt:lpstr>
      <vt:lpstr>Вопрос 8. Какую аллею в селе Михайловском называют аллеей Керн?</vt:lpstr>
      <vt:lpstr>Слайд 17</vt:lpstr>
      <vt:lpstr>Вопрос 9. Какое место в окрестностях Михайловского было одним из любимых мест А.С.Пушкина?</vt:lpstr>
      <vt:lpstr>Вопрос 10. Какие из приведенных произведений А.С.Пушкин написал в Михайловском?</vt:lpstr>
      <vt:lpstr>Слайд 20</vt:lpstr>
      <vt:lpstr>Вопрос 11. А.С. Пушкин , отвечая на вопрос о своем кабинете, говорил: «деревня – вот мой кабинет» Деревня- это природа . А.С.Пушкин любил природу, перед отъездом из Михайловского он написал проникнутое любовью к Михайловскому стихотворение, в котором говорил, что природа имеет своих стражей. Как называется это стихотворение?</vt:lpstr>
      <vt:lpstr>Слайд 22</vt:lpstr>
      <vt:lpstr>Вопрос 12. Кто из друзей А.С.Пушкина посетил его в Михайловском во время ссылки?</vt:lpstr>
      <vt:lpstr>Вопрос 13. В каком году А.С.Пушкин в последний раз посетил Михайловское? С чем связана эта поездка?</vt:lpstr>
      <vt:lpstr>Интернет ресурсы: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Литератуно – математическая викторина «А.С.Пушкин  и Михайловское»</dc:title>
  <dc:creator>Ричард</dc:creator>
  <cp:lastModifiedBy>Ричард</cp:lastModifiedBy>
  <cp:revision>34</cp:revision>
  <dcterms:created xsi:type="dcterms:W3CDTF">2012-10-15T10:39:06Z</dcterms:created>
  <dcterms:modified xsi:type="dcterms:W3CDTF">2012-10-21T07:19:21Z</dcterms:modified>
</cp:coreProperties>
</file>