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595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A47057-CE5F-4160-B652-327095351303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504F62-5F39-436E-96E8-99E5ED1E8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9E6802-3B28-425D-905D-AC3AA8A459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04F62-5F39-436E-96E8-99E5ED1E802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04F62-5F39-436E-96E8-99E5ED1E802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04F62-5F39-436E-96E8-99E5ED1E802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04F62-5F39-436E-96E8-99E5ED1E802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04F62-5F39-436E-96E8-99E5ED1E802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04F62-5F39-436E-96E8-99E5ED1E802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985265-6C24-456F-AFAE-500BC5A2CD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CE5E16-D61E-42E4-BC7B-05608ED232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D74356-933E-46A9-9505-6AC6706DE6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0CBC-B571-4B68-812F-85EF65A431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04F62-5F39-436E-96E8-99E5ED1E802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04F62-5F39-436E-96E8-99E5ED1E802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04F62-5F39-436E-96E8-99E5ED1E802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04F62-5F39-436E-96E8-99E5ED1E802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2478C-C87A-427B-BE2C-C60BC1954FDF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C921E4E-5DDA-4255-B5F9-BFB8BE441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BFF7-F97C-493C-BAC9-8BA17F68DE2E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E72B-A84D-4DCA-AFED-EAB76A0D7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4EB45-626C-4989-BC3F-2D8DF067F5EB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7B312-3B1F-40F1-8A19-F69743F42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4EF22-4D39-4150-9D67-F4FBEF8E9D0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B68A-778D-479F-8C36-4F21E3E7A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32689-3465-4A0A-B65E-D6FCD43406D5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BD987-DE17-44BC-A8B8-189B6E7D4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5C09-36D9-4663-8702-43ED94B4D2CA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A6DF4-086B-4AEC-9845-990BF0BDF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1AFDDD-84D9-4237-9386-104E7607EA38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F5BAEF-DF39-4715-A7AB-5189C643F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10C35-1CCF-4495-8F06-640BF9964DFE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A71A-AFB8-4904-99BD-12D336C48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1974-E2F6-475A-AE4B-5EC521AF3495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E599-0BE1-4587-AAB3-0899952C2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C088-0B1B-44EC-8C2C-EB75C56BCCDA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7845-D245-403E-81ED-2D1247A27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657F-5806-465C-B73A-551D9182E2A3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BE72-1365-4EB1-8253-CCA8386C2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C47146-89FF-4C32-8876-72917EE43D40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50457-05C0-4917-A43E-4EDAF5DC3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6" r:id="rId3"/>
    <p:sldLayoutId id="2147483677" r:id="rId4"/>
    <p:sldLayoutId id="2147483684" r:id="rId5"/>
    <p:sldLayoutId id="2147483685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76;&#1086;&#1084;\Pictures\2012-02-21\SAM_3685.AVI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323850" y="404813"/>
            <a:ext cx="8591550" cy="2819400"/>
          </a:xfrm>
        </p:spPr>
        <p:txBody>
          <a:bodyPr/>
          <a:lstStyle/>
          <a:p>
            <a:pPr algn="ctr"/>
            <a:r>
              <a:rPr lang="ru-RU" dirty="0" smtClean="0"/>
              <a:t>Формирование универсальных учебных действий на занятиях объединения </a:t>
            </a:r>
            <a:br>
              <a:rPr lang="ru-RU" dirty="0" smtClean="0"/>
            </a:br>
            <a:r>
              <a:rPr lang="ru-RU" dirty="0" smtClean="0"/>
              <a:t>«Занимательный английский»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4300" y="4581525"/>
            <a:ext cx="4953000" cy="1752600"/>
          </a:xfrm>
        </p:spPr>
        <p:txBody>
          <a:bodyPr/>
          <a:lstStyle/>
          <a:p>
            <a:pPr marL="63500"/>
            <a:r>
              <a:rPr lang="ru-RU" sz="1800" dirty="0" smtClean="0"/>
              <a:t>Подготовила: </a:t>
            </a:r>
            <a:r>
              <a:rPr lang="ru-RU" sz="1800" dirty="0" smtClean="0"/>
              <a:t>педагог дополнительного </a:t>
            </a:r>
            <a:r>
              <a:rPr lang="ru-RU" sz="1800" dirty="0" smtClean="0"/>
              <a:t>образования МОУ </a:t>
            </a:r>
            <a:r>
              <a:rPr lang="ru-RU" sz="1800" dirty="0" smtClean="0"/>
              <a:t>ДОД «ЦДОД</a:t>
            </a:r>
            <a:r>
              <a:rPr lang="ru-RU" sz="1800" dirty="0" smtClean="0"/>
              <a:t>»</a:t>
            </a:r>
            <a:br>
              <a:rPr lang="ru-RU" sz="1800" dirty="0" smtClean="0"/>
            </a:br>
            <a:r>
              <a:rPr lang="ru-RU" sz="1800" dirty="0" smtClean="0"/>
              <a:t>г.Полярный , Мурманской области</a:t>
            </a:r>
            <a:endParaRPr lang="ru-RU" sz="1800" dirty="0" smtClean="0"/>
          </a:p>
          <a:p>
            <a:pPr marL="63500"/>
            <a:r>
              <a:rPr lang="ru-RU" sz="1800" dirty="0" smtClean="0"/>
              <a:t>Яковлева О. В.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Турниры знатоков английского языка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3987888"/>
          </a:xfrm>
        </p:spPr>
        <p:txBody>
          <a:bodyPr/>
          <a:lstStyle/>
          <a:p>
            <a:r>
              <a:rPr lang="ru-RU" dirty="0" smtClean="0"/>
              <a:t>планирование и согласованное выполнение совместной деятельности , распределение ролей</a:t>
            </a:r>
          </a:p>
          <a:p>
            <a:r>
              <a:rPr lang="ru-RU" dirty="0" smtClean="0"/>
              <a:t>оказание помощи сверстникам, управление своими эмоциями, проявление ответственности перед коллективом, проявление трудолюбия</a:t>
            </a:r>
          </a:p>
          <a:p>
            <a:r>
              <a:rPr lang="ru-RU" dirty="0" smtClean="0"/>
              <a:t>взаимный контроль действий друг друга</a:t>
            </a:r>
          </a:p>
        </p:txBody>
      </p:sp>
      <p:pic>
        <p:nvPicPr>
          <p:cNvPr id="5" name="Содержимое 4" descr="0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636912"/>
            <a:ext cx="4038600" cy="302895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Использование схем – опор ( для обучения построению монологических высказываний)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развитие логического мышления, осознанное построение речевого высказывания в устной и письменной формах</a:t>
            </a:r>
          </a:p>
          <a:p>
            <a:r>
              <a:rPr lang="ru-RU" sz="2000" dirty="0" smtClean="0"/>
              <a:t>взаимопроверка выполненных заданий</a:t>
            </a:r>
            <a:endParaRPr lang="ru-RU" sz="2400" dirty="0"/>
          </a:p>
        </p:txBody>
      </p:sp>
      <p:pic>
        <p:nvPicPr>
          <p:cNvPr id="7" name="Рисунок 6" descr="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645024"/>
            <a:ext cx="3648405" cy="2736304"/>
          </a:xfrm>
          <a:prstGeom prst="rect">
            <a:avLst/>
          </a:prstGeom>
        </p:spPr>
      </p:pic>
      <p:pic>
        <p:nvPicPr>
          <p:cNvPr id="8" name="Рисунок 7" descr="018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4034" y="3645024"/>
            <a:ext cx="3683901" cy="276292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Игровые физкультминутки</a:t>
            </a:r>
            <a:endParaRPr lang="ru-RU" sz="3600" dirty="0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снятие напряжения</a:t>
            </a:r>
          </a:p>
          <a:p>
            <a:r>
              <a:rPr lang="ru-RU" dirty="0" smtClean="0"/>
              <a:t>повторение лексики</a:t>
            </a:r>
            <a:endParaRPr lang="ru-RU" dirty="0"/>
          </a:p>
        </p:txBody>
      </p:sp>
      <p:pic>
        <p:nvPicPr>
          <p:cNvPr id="10" name="Рисунок 9" descr="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933056"/>
            <a:ext cx="3179845" cy="2384884"/>
          </a:xfrm>
          <a:prstGeom prst="rect">
            <a:avLst/>
          </a:prstGeom>
        </p:spPr>
      </p:pic>
      <p:sp>
        <p:nvSpPr>
          <p:cNvPr id="20" name="Содержимое 19"/>
          <p:cNvSpPr>
            <a:spLocks noGrp="1"/>
          </p:cNvSpPr>
          <p:nvPr>
            <p:ph sz="half" idx="1"/>
          </p:nvPr>
        </p:nvSpPr>
        <p:spPr>
          <a:xfrm>
            <a:off x="467544" y="2332037"/>
            <a:ext cx="4038600" cy="4525963"/>
          </a:xfrm>
        </p:spPr>
        <p:txBody>
          <a:bodyPr/>
          <a:lstStyle/>
          <a:p>
            <a:r>
              <a:rPr lang="ru-RU" dirty="0" smtClean="0"/>
              <a:t>переключение внимания с одного вида деятельности на другой</a:t>
            </a:r>
            <a:endParaRPr lang="ru-RU" dirty="0"/>
          </a:p>
        </p:txBody>
      </p:sp>
      <p:pic>
        <p:nvPicPr>
          <p:cNvPr id="21" name="Рисунок 20" descr="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933056"/>
            <a:ext cx="3168352" cy="237626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Разучивание песенок на английском языке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059896"/>
          </a:xfrm>
        </p:spPr>
        <p:txBody>
          <a:bodyPr/>
          <a:lstStyle/>
          <a:p>
            <a:r>
              <a:rPr lang="ru-RU" dirty="0" smtClean="0"/>
              <a:t>отработка произношения, формирование правильной интонации, развитие памяти, музыкального слуха, закрепление лексики, речевых образцов, грамматического материала</a:t>
            </a:r>
          </a:p>
          <a:p>
            <a:endParaRPr lang="ru-RU" dirty="0" smtClean="0"/>
          </a:p>
          <a:p>
            <a:r>
              <a:rPr lang="ru-RU" dirty="0" smtClean="0"/>
              <a:t>создание положительной мотивации в изучении иностранного языка</a:t>
            </a:r>
          </a:p>
        </p:txBody>
      </p:sp>
      <p:pic>
        <p:nvPicPr>
          <p:cNvPr id="5" name="SAM_3685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492896"/>
            <a:ext cx="4135388" cy="310154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Использование игровых технологий на занятиях объединения «Занимательный английский» является средством для 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2996952"/>
            <a:ext cx="7632848" cy="3504878"/>
          </a:xfrm>
        </p:spPr>
        <p:txBody>
          <a:bodyPr/>
          <a:lstStyle/>
          <a:p>
            <a:r>
              <a:rPr lang="ru-RU" sz="2400" dirty="0" smtClean="0"/>
              <a:t>формирования совокупности универсальных учебных действий</a:t>
            </a:r>
          </a:p>
          <a:p>
            <a:r>
              <a:rPr lang="ru-RU" sz="2400" dirty="0" smtClean="0"/>
              <a:t>интеграции урочной и внеурочной деятельности</a:t>
            </a:r>
          </a:p>
          <a:p>
            <a:r>
              <a:rPr lang="ru-RU" sz="2400" dirty="0" smtClean="0"/>
              <a:t>реализации целей ФГОС НОО</a:t>
            </a:r>
            <a:endParaRPr lang="ru-RU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374232"/>
          </a:xfrm>
        </p:spPr>
        <p:txBody>
          <a:bodyPr/>
          <a:lstStyle/>
          <a:p>
            <a:pPr algn="ctr"/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229600" cy="2089150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6147" name="Содержимое 5"/>
          <p:cNvSpPr>
            <a:spLocks noGrp="1"/>
          </p:cNvSpPr>
          <p:nvPr>
            <p:ph idx="1"/>
          </p:nvPr>
        </p:nvSpPr>
        <p:spPr>
          <a:xfrm>
            <a:off x="395288" y="765175"/>
            <a:ext cx="8229600" cy="2376488"/>
          </a:xfrm>
        </p:spPr>
        <p:txBody>
          <a:bodyPr/>
          <a:lstStyle/>
          <a:p>
            <a:r>
              <a:rPr lang="ru-RU" sz="2400" smtClean="0"/>
              <a:t>Важнейшая задача современного образования – </a:t>
            </a:r>
            <a:r>
              <a:rPr lang="ru-RU" sz="2400" b="1" smtClean="0"/>
              <a:t>формирование совокупности универсальных учебных действий</a:t>
            </a:r>
            <a:r>
              <a:rPr lang="ru-RU" sz="2400" smtClean="0"/>
              <a:t>, обеспечивающих умение учиться, способность личности к саморазвитию и совершенствованию путем присвоения нового социального опыта.</a:t>
            </a:r>
          </a:p>
        </p:txBody>
      </p:sp>
      <p:pic>
        <p:nvPicPr>
          <p:cNvPr id="5" name="Рисунок 4" descr="SAM_36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212976"/>
            <a:ext cx="4440155" cy="333011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0113" y="1052513"/>
            <a:ext cx="7127875" cy="18002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Основные виды универсальных учебных действий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171" name="Содержимое 5"/>
          <p:cNvSpPr>
            <a:spLocks noGrp="1"/>
          </p:cNvSpPr>
          <p:nvPr>
            <p:ph idx="1"/>
          </p:nvPr>
        </p:nvSpPr>
        <p:spPr>
          <a:xfrm>
            <a:off x="1763713" y="2708275"/>
            <a:ext cx="5111750" cy="2592388"/>
          </a:xfrm>
        </p:spPr>
        <p:txBody>
          <a:bodyPr/>
          <a:lstStyle/>
          <a:p>
            <a:r>
              <a:rPr lang="ru-RU" sz="3600" smtClean="0"/>
              <a:t>личностные</a:t>
            </a:r>
            <a:endParaRPr lang="ru-RU" sz="3600" b="1" smtClean="0"/>
          </a:p>
          <a:p>
            <a:r>
              <a:rPr lang="ru-RU" sz="3600" smtClean="0"/>
              <a:t>познавательные</a:t>
            </a:r>
          </a:p>
          <a:p>
            <a:r>
              <a:rPr lang="ru-RU" sz="3600" smtClean="0"/>
              <a:t>регулятивные</a:t>
            </a:r>
          </a:p>
          <a:p>
            <a:r>
              <a:rPr lang="ru-RU" sz="3600" smtClean="0"/>
              <a:t>коммуникативные</a:t>
            </a:r>
          </a:p>
          <a:p>
            <a:endParaRPr lang="ru-RU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Фонетическая сказка о Язычке</a:t>
            </a:r>
            <a:br>
              <a:rPr lang="ru-RU" sz="3200" dirty="0" smtClean="0"/>
            </a:br>
            <a:r>
              <a:rPr lang="ru-RU" sz="3200" dirty="0" smtClean="0"/>
              <a:t>Фонетическая игра «Ловим комариков»</a:t>
            </a:r>
          </a:p>
        </p:txBody>
      </p:sp>
      <p:sp>
        <p:nvSpPr>
          <p:cNvPr id="819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4038600" cy="4132262"/>
          </a:xfrm>
        </p:spPr>
        <p:txBody>
          <a:bodyPr/>
          <a:lstStyle/>
          <a:p>
            <a:r>
              <a:rPr lang="ru-RU" dirty="0" smtClean="0"/>
              <a:t>правильная постановка английских звуков</a:t>
            </a:r>
          </a:p>
          <a:p>
            <a:r>
              <a:rPr lang="ru-RU" dirty="0" smtClean="0"/>
              <a:t>звуковой анализ слова</a:t>
            </a:r>
          </a:p>
          <a:p>
            <a:r>
              <a:rPr lang="ru-RU" dirty="0" smtClean="0"/>
              <a:t>поиск заданного звука в слове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выполнение учебного действия в соответствии с инструкцией</a:t>
            </a:r>
          </a:p>
        </p:txBody>
      </p:sp>
      <p:pic>
        <p:nvPicPr>
          <p:cNvPr id="5" name="Содержимое 4" descr="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85244"/>
            <a:ext cx="4038600" cy="302895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1445096"/>
          </a:xfrm>
        </p:spPr>
        <p:txBody>
          <a:bodyPr/>
          <a:lstStyle/>
          <a:p>
            <a:pPr algn="ctr"/>
            <a:r>
              <a:rPr lang="ru-RU" sz="3200" dirty="0" smtClean="0"/>
              <a:t>Сказка «В стране английских букв» </a:t>
            </a:r>
            <a:br>
              <a:rPr lang="ru-RU" sz="3200" dirty="0" smtClean="0"/>
            </a:br>
            <a:r>
              <a:rPr lang="ru-RU" sz="3200" dirty="0" smtClean="0"/>
              <a:t>(обучение чтению в занимательной форме)</a:t>
            </a:r>
            <a:endParaRPr lang="ru-RU" dirty="0" smtClean="0"/>
          </a:p>
        </p:txBody>
      </p:sp>
      <p:pic>
        <p:nvPicPr>
          <p:cNvPr id="8" name="Содержимое 7" descr="SAM_36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780928"/>
            <a:ext cx="4038600" cy="3028950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23528" y="2996952"/>
            <a:ext cx="4038600" cy="2592289"/>
          </a:xfrm>
        </p:spPr>
        <p:txBody>
          <a:bodyPr/>
          <a:lstStyle/>
          <a:p>
            <a:r>
              <a:rPr lang="ru-RU" sz="2400" dirty="0" smtClean="0"/>
              <a:t>постановка учебной цели, обсуждение, для чего пригодится новое знание</a:t>
            </a:r>
          </a:p>
          <a:p>
            <a:r>
              <a:rPr lang="ru-RU" sz="2400" dirty="0" smtClean="0"/>
              <a:t>чтение с опорой на изученные правила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4038600" cy="3195800"/>
          </a:xfrm>
        </p:spPr>
        <p:txBody>
          <a:bodyPr/>
          <a:lstStyle/>
          <a:p>
            <a:r>
              <a:rPr lang="ru-RU" sz="2400" dirty="0" smtClean="0"/>
              <a:t>умение слушать и слышать, умение вести диалог, правильно выражать свои мысли</a:t>
            </a:r>
          </a:p>
          <a:p>
            <a:r>
              <a:rPr lang="ru-RU" sz="2400" dirty="0" smtClean="0"/>
              <a:t>соотнесение выполненного учебного действия с эталоном </a:t>
            </a:r>
          </a:p>
          <a:p>
            <a:pPr>
              <a:buNone/>
            </a:pPr>
            <a:r>
              <a:rPr lang="ru-RU" sz="2400" dirty="0" smtClean="0"/>
              <a:t>   ( правилом чтения)</a:t>
            </a:r>
            <a:endParaRPr lang="ru-RU" sz="2400" dirty="0"/>
          </a:p>
        </p:txBody>
      </p:sp>
      <p:pic>
        <p:nvPicPr>
          <p:cNvPr id="5" name="Содержимое 4" descr="SAM_36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492896"/>
            <a:ext cx="4038600" cy="302895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Игра «Корреспондент» (развитие навыков диалогической речи)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4038600" cy="3483832"/>
          </a:xfrm>
        </p:spPr>
        <p:txBody>
          <a:bodyPr/>
          <a:lstStyle/>
          <a:p>
            <a:r>
              <a:rPr lang="ru-RU" dirty="0" smtClean="0"/>
              <a:t>связь учебной ситуации с реальной жизненной ситуацией</a:t>
            </a:r>
          </a:p>
          <a:p>
            <a:endParaRPr lang="ru-RU" dirty="0" smtClean="0"/>
          </a:p>
          <a:p>
            <a:r>
              <a:rPr lang="ru-RU" dirty="0" smtClean="0"/>
              <a:t>умение с достаточной полнотой и точностью выражать свои мысли в соответствии с задачами и условиями коммуникации</a:t>
            </a:r>
            <a:endParaRPr lang="ru-RU" dirty="0"/>
          </a:p>
        </p:txBody>
      </p:sp>
      <p:pic>
        <p:nvPicPr>
          <p:cNvPr id="5" name="Содержимое 4" descr="0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564904"/>
            <a:ext cx="4038600" cy="302895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492896"/>
            <a:ext cx="4038600" cy="2907768"/>
          </a:xfrm>
        </p:spPr>
        <p:txBody>
          <a:bodyPr/>
          <a:lstStyle/>
          <a:p>
            <a:r>
              <a:rPr lang="ru-RU" sz="2400" dirty="0" smtClean="0"/>
              <a:t>умение слушать и вступать в диалог</a:t>
            </a:r>
          </a:p>
          <a:p>
            <a:endParaRPr lang="ru-RU" sz="2400" dirty="0" smtClean="0"/>
          </a:p>
          <a:p>
            <a:r>
              <a:rPr lang="ru-RU" sz="2400" dirty="0" smtClean="0"/>
              <a:t>построение речевых высказываний по определенному образцу</a:t>
            </a:r>
          </a:p>
        </p:txBody>
      </p:sp>
      <p:pic>
        <p:nvPicPr>
          <p:cNvPr id="5" name="Содержимое 4" descr="SAM_36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348880"/>
            <a:ext cx="4038600" cy="302895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«Цветная дорожка» </a:t>
            </a:r>
            <a:br>
              <a:rPr lang="ru-RU" sz="3600" dirty="0" smtClean="0"/>
            </a:br>
            <a:r>
              <a:rPr lang="ru-RU" sz="3600" dirty="0" smtClean="0"/>
              <a:t>(развитие лексических навыков)</a:t>
            </a:r>
            <a:endParaRPr lang="ru-RU" sz="3600" dirty="0"/>
          </a:p>
        </p:txBody>
      </p:sp>
      <p:pic>
        <p:nvPicPr>
          <p:cNvPr id="5" name="Содержимое 4" descr="0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2564904"/>
            <a:ext cx="3000648" cy="39707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708920"/>
            <a:ext cx="4038600" cy="3339816"/>
          </a:xfrm>
        </p:spPr>
        <p:txBody>
          <a:bodyPr/>
          <a:lstStyle/>
          <a:p>
            <a:r>
              <a:rPr lang="ru-RU" dirty="0" smtClean="0"/>
              <a:t>структурирование знаний, отбор информации в соответствии с заданной темой</a:t>
            </a:r>
          </a:p>
          <a:p>
            <a:endParaRPr lang="ru-RU" dirty="0" smtClean="0"/>
          </a:p>
          <a:p>
            <a:r>
              <a:rPr lang="ru-RU" dirty="0" smtClean="0"/>
              <a:t>умение общаться с учителем и другими учениками для уточнения учебных действий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177</TotalTime>
  <Words>346</Words>
  <Application>Microsoft Office PowerPoint</Application>
  <PresentationFormat>Экран (4:3)</PresentationFormat>
  <Paragraphs>69</Paragraphs>
  <Slides>15</Slides>
  <Notes>15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Формирование универсальных учебных действий на занятиях объединения  «Занимательный английский»</vt:lpstr>
      <vt:lpstr>  </vt:lpstr>
      <vt:lpstr>Основные виды универсальных учебных действий </vt:lpstr>
      <vt:lpstr>Фонетическая сказка о Язычке Фонетическая игра «Ловим комариков»</vt:lpstr>
      <vt:lpstr>Сказка «В стране английских букв»  (обучение чтению в занимательной форме)</vt:lpstr>
      <vt:lpstr>Слайд 6</vt:lpstr>
      <vt:lpstr>Игра «Корреспондент» (развитие навыков диалогической речи)</vt:lpstr>
      <vt:lpstr>Слайд 8</vt:lpstr>
      <vt:lpstr>«Цветная дорожка»  (развитие лексических навыков)</vt:lpstr>
      <vt:lpstr>Турниры знатоков английского языка</vt:lpstr>
      <vt:lpstr>Использование схем – опор ( для обучения построению монологических высказываний)</vt:lpstr>
      <vt:lpstr>Игровые физкультминутки</vt:lpstr>
      <vt:lpstr>Разучивание песенок на английском языке</vt:lpstr>
      <vt:lpstr>Использование игровых технологий на занятиях объединения «Занимательный английский» является средством для 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универсальных учебных действий на занятиях объединения  «Занимательный английский»</dc:title>
  <dc:creator>дом</dc:creator>
  <cp:lastModifiedBy>Admin</cp:lastModifiedBy>
  <cp:revision>21</cp:revision>
  <dcterms:created xsi:type="dcterms:W3CDTF">2012-02-21T08:23:45Z</dcterms:created>
  <dcterms:modified xsi:type="dcterms:W3CDTF">2013-03-25T21:05:10Z</dcterms:modified>
</cp:coreProperties>
</file>