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9"/>
  </p:notesMasterIdLst>
  <p:sldIdLst>
    <p:sldId id="256" r:id="rId2"/>
    <p:sldId id="263" r:id="rId3"/>
    <p:sldId id="259" r:id="rId4"/>
    <p:sldId id="264" r:id="rId5"/>
    <p:sldId id="265" r:id="rId6"/>
    <p:sldId id="266" r:id="rId7"/>
    <p:sldId id="26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BD5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351BFF-091F-4AB6-8D20-B7D74DD207A7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2F54ED-001D-4716-9891-F40F25522AB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F54ED-001D-4716-9891-F40F25522AB7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scene3d>
              <a:camera prst="perspectiveRelaxedModerately">
                <a:rot lat="19800000" lon="0" rev="0"/>
              </a:camera>
              <a:lightRig rig="threePt" dir="t"/>
            </a:scene3d>
            <a:sp3d extrusionH="57150" prstMaterial="dkEdge">
              <a:bevelT w="38100" h="38100"/>
              <a:bevelB w="82550" h="38100" prst="coolSlant"/>
            </a:sp3d>
          </a:bodyPr>
          <a:lstStyle>
            <a:lvl1pPr>
              <a:defRPr>
                <a:ln>
                  <a:gradFill>
                    <a:gsLst>
                      <a:gs pos="0">
                        <a:schemeClr val="accent1">
                          <a:lumMod val="5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gradFill flip="none" rotWithShape="1">
                  <a:gsLst>
                    <a:gs pos="0">
                      <a:schemeClr val="accent1">
                        <a:lumMod val="5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  <a:alpha val="79000"/>
                      </a:schemeClr>
                    </a:gs>
                  </a:gsLst>
                  <a:lin ang="5400000" scaled="0"/>
                  <a:tileRect/>
                </a:gradFill>
                <a:effectLst>
                  <a:outerShdw blurRad="241300" dist="38100" dir="5400000" rotWithShape="0">
                    <a:schemeClr val="bg2">
                      <a:lumMod val="10000"/>
                      <a:alpha val="30000"/>
                    </a:scheme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scene3d>
              <a:camera prst="orthographicFront"/>
              <a:lightRig rig="threePt" dir="t"/>
            </a:scene3d>
            <a:sp3d extrusionH="57150" contourW="12700">
              <a:bevelT w="82550" h="38100" prst="coolSlant"/>
              <a:contourClr>
                <a:schemeClr val="bg2">
                  <a:lumMod val="25000"/>
                </a:schemeClr>
              </a:contourClr>
            </a:sp3d>
          </a:bodyPr>
          <a:lstStyle>
            <a:lvl1pPr marL="0" indent="0" algn="ctr">
              <a:buNone/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9AFD6-875A-41C3-A9DC-660DD20FDCAB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59658-1D85-4E34-942C-AEA40A98D6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9AFD6-875A-41C3-A9DC-660DD20FDCAB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59658-1D85-4E34-942C-AEA40A98D6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9AFD6-875A-41C3-A9DC-660DD20FDCAB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59658-1D85-4E34-942C-AEA40A98D6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9AFD6-875A-41C3-A9DC-660DD20FDCAB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59658-1D85-4E34-942C-AEA40A98D6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965193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00305"/>
            <a:ext cx="4040188" cy="362585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96519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00305"/>
            <a:ext cx="4041775" cy="362585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9AFD6-875A-41C3-A9DC-660DD20FDCAB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59658-1D85-4E34-942C-AEA40A98D6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9AFD6-875A-41C3-A9DC-660DD20FDCAB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59658-1D85-4E34-942C-AEA40A98D6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9AFD6-875A-41C3-A9DC-660DD20FDCAB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59658-1D85-4E34-942C-AEA40A98D6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9AFD6-875A-41C3-A9DC-660DD20FDCAB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59658-1D85-4E34-942C-AEA40A98D6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9AFD6-875A-41C3-A9DC-660DD20FDCAB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59658-1D85-4E34-942C-AEA40A98D6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9AFD6-875A-41C3-A9DC-660DD20FDCAB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59658-1D85-4E34-942C-AEA40A98D6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5984" y="571480"/>
            <a:ext cx="6400816" cy="8461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perspectiveRelaxedModerately">
                <a:rot lat="19800000" lon="0" rev="0"/>
              </a:camera>
              <a:lightRig rig="threePt" dir="t"/>
            </a:scene3d>
            <a:sp3d extrusionH="57150" prstMaterial="dkEdge">
              <a:bevelT w="38100" h="38100"/>
              <a:bevelB w="82550" h="38100" prst="coolSlant"/>
            </a:sp3d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4414" y="1600200"/>
            <a:ext cx="747238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9AFD6-875A-41C3-A9DC-660DD20FDCAB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59658-1D85-4E34-942C-AEA40A98D6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</p:sldLayoutIdLst>
  <p:transition spd="slow">
    <p:push dir="r"/>
  </p:transition>
  <p:txStyles>
    <p:titleStyle>
      <a:lvl1pPr algn="ctr" defTabSz="914400" rtl="0" eaLnBrk="1" latinLnBrk="0" hangingPunct="1">
        <a:spcBef>
          <a:spcPct val="0"/>
        </a:spcBef>
        <a:buNone/>
        <a:defRPr lang="ru-RU" sz="3200" kern="1200" dirty="0">
          <a:ln>
            <a:gradFill>
              <a:gsLst>
                <a:gs pos="0">
                  <a:schemeClr val="accent1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gradFill flip="none" rotWithShape="1">
            <a:gsLst>
              <a:gs pos="0">
                <a:schemeClr val="accent1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  <a:alpha val="79000"/>
                </a:schemeClr>
              </a:gs>
            </a:gsLst>
            <a:lin ang="5400000" scaled="0"/>
            <a:tileRect/>
          </a:gradFill>
          <a:effectLst>
            <a:outerShdw blurRad="241300" dist="38100" dir="5400000" rotWithShape="0">
              <a:schemeClr val="bg2">
                <a:lumMod val="10000"/>
                <a:alpha val="3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3"/>
        </a:buBlip>
        <a:defRPr sz="28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3"/>
        </a:buBlip>
        <a:defRPr sz="2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3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13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3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gif"/><Relationship Id="rId4" Type="http://schemas.openxmlformats.org/officeDocument/2006/relationships/image" Target="../media/image10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gif"/><Relationship Id="rId4" Type="http://schemas.openxmlformats.org/officeDocument/2006/relationships/image" Target="../media/image12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1988840"/>
            <a:ext cx="9144000" cy="1143008"/>
          </a:xfrm>
        </p:spPr>
        <p:txBody>
          <a:bodyPr/>
          <a:lstStyle/>
          <a:p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Части речи. Повторение.</a:t>
            </a:r>
            <a:endParaRPr lang="ru-RU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547664" y="4149080"/>
            <a:ext cx="6400800" cy="1752600"/>
          </a:xfrm>
        </p:spPr>
        <p:txBody>
          <a:bodyPr/>
          <a:lstStyle/>
          <a:p>
            <a:pPr algn="r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Урок русского языка, 2 «Г» класс</a:t>
            </a:r>
          </a:p>
          <a:p>
            <a:pPr algn="r"/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Школа-Лицей №33 </a:t>
            </a:r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r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Выполнила: Морозова Е.В.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3"/>
          <p:cNvSpPr>
            <a:spLocks noGrp="1"/>
          </p:cNvSpPr>
          <p:nvPr>
            <p:ph type="title"/>
          </p:nvPr>
        </p:nvSpPr>
        <p:spPr>
          <a:xfrm>
            <a:off x="3131840" y="332656"/>
            <a:ext cx="5097760" cy="1143000"/>
          </a:xfrm>
        </p:spPr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ОТГАДАЙ   ЗАГАДКУ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sp>
        <p:nvSpPr>
          <p:cNvPr id="8" name="Содержимое 5"/>
          <p:cNvSpPr>
            <a:spLocks noGrp="1"/>
          </p:cNvSpPr>
          <p:nvPr>
            <p:ph sz="half" idx="1"/>
          </p:nvPr>
        </p:nvSpPr>
        <p:spPr>
          <a:xfrm>
            <a:off x="179512" y="1600201"/>
            <a:ext cx="4536504" cy="2548880"/>
          </a:xfrm>
        </p:spPr>
        <p:txBody>
          <a:bodyPr>
            <a:normAutofit/>
          </a:bodyPr>
          <a:lstStyle/>
          <a:p>
            <a:pPr marL="82550" indent="0" algn="ctr">
              <a:buNone/>
            </a:pPr>
            <a:r>
              <a:rPr lang="ru-RU" sz="2000" b="1" dirty="0"/>
              <a:t>Что без меня предметы?</a:t>
            </a:r>
            <a:br>
              <a:rPr lang="ru-RU" sz="2000" b="1" dirty="0"/>
            </a:br>
            <a:r>
              <a:rPr lang="ru-RU" sz="2000" b="1" dirty="0"/>
              <a:t>Лишь названия.</a:t>
            </a:r>
            <a:br>
              <a:rPr lang="ru-RU" sz="2000" b="1" dirty="0"/>
            </a:br>
            <a:r>
              <a:rPr lang="ru-RU" sz="2000" b="1" dirty="0"/>
              <a:t>А я приду – всё в действие придет.</a:t>
            </a:r>
            <a:br>
              <a:rPr lang="ru-RU" sz="2000" b="1" dirty="0"/>
            </a:br>
            <a:r>
              <a:rPr lang="ru-RU" sz="2000" b="1" dirty="0"/>
              <a:t>Летит ракета,</a:t>
            </a:r>
            <a:br>
              <a:rPr lang="ru-RU" sz="2000" b="1" dirty="0"/>
            </a:br>
            <a:r>
              <a:rPr lang="ru-RU" sz="2000" b="1" dirty="0"/>
              <a:t>Люди строят здания,</a:t>
            </a:r>
            <a:br>
              <a:rPr lang="ru-RU" sz="2000" b="1" dirty="0"/>
            </a:br>
            <a:r>
              <a:rPr lang="ru-RU" sz="2000" b="1" dirty="0"/>
              <a:t>Цветут сады,</a:t>
            </a:r>
            <a:br>
              <a:rPr lang="ru-RU" sz="2000" b="1" dirty="0"/>
            </a:br>
            <a:r>
              <a:rPr lang="ru-RU" sz="2000" b="1" dirty="0"/>
              <a:t> И хлеб в полях растет</a:t>
            </a:r>
          </a:p>
        </p:txBody>
      </p:sp>
      <p:sp>
        <p:nvSpPr>
          <p:cNvPr id="12" name="Содержимое 7"/>
          <p:cNvSpPr>
            <a:spLocks noGrp="1"/>
          </p:cNvSpPr>
          <p:nvPr>
            <p:ph sz="half" idx="2"/>
          </p:nvPr>
        </p:nvSpPr>
        <p:spPr>
          <a:xfrm>
            <a:off x="4283968" y="1628800"/>
            <a:ext cx="4038600" cy="2189163"/>
          </a:xfrm>
        </p:spPr>
        <p:txBody>
          <a:bodyPr>
            <a:normAutofit/>
          </a:bodyPr>
          <a:lstStyle/>
          <a:p>
            <a:pPr indent="17463" algn="ctr">
              <a:buNone/>
            </a:pPr>
            <a:r>
              <a:rPr lang="ru-RU" sz="2000" b="1" dirty="0"/>
              <a:t>Давно живу и в мире этом</a:t>
            </a:r>
            <a:r>
              <a:rPr lang="ru-RU" sz="2000" b="1" dirty="0" smtClean="0"/>
              <a:t>,</a:t>
            </a: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Даю названия всем предметам, </a:t>
            </a:r>
            <a:br>
              <a:rPr lang="ru-RU" sz="2000" b="1" dirty="0"/>
            </a:br>
            <a:r>
              <a:rPr lang="ru-RU" sz="2000" b="1" dirty="0"/>
              <a:t>Без меня никак нельзя. </a:t>
            </a:r>
            <a:br>
              <a:rPr lang="ru-RU" sz="2000" b="1" dirty="0"/>
            </a:br>
            <a:r>
              <a:rPr lang="ru-RU" sz="2000" b="1" dirty="0"/>
              <a:t>Как зовут меня, друзья?</a:t>
            </a:r>
          </a:p>
        </p:txBody>
      </p:sp>
      <p:pic>
        <p:nvPicPr>
          <p:cNvPr id="9" name="Рисунок 8" descr="tehnika-18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4221088"/>
            <a:ext cx="3357586" cy="883575"/>
          </a:xfrm>
          <a:prstGeom prst="rect">
            <a:avLst/>
          </a:prstGeom>
        </p:spPr>
      </p:pic>
      <p:sp>
        <p:nvSpPr>
          <p:cNvPr id="10" name="Текст 4"/>
          <p:cNvSpPr txBox="1">
            <a:spLocks/>
          </p:cNvSpPr>
          <p:nvPr/>
        </p:nvSpPr>
        <p:spPr bwMode="auto">
          <a:xfrm>
            <a:off x="395536" y="5301208"/>
            <a:ext cx="4040188" cy="6397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4000" b="1" i="1" u="none" strike="noStrike" kern="120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Глагол</a:t>
            </a:r>
            <a:endParaRPr kumimoji="0" lang="ru-RU" sz="4000" b="1" i="0" u="none" strike="noStrike" kern="120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" name="Picture 2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-252536" y="5013176"/>
            <a:ext cx="1656184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6" descr="Картинка 59 из 33745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2066" y="3429000"/>
            <a:ext cx="1089428" cy="145257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Picture 8" descr="http://im6-tub-ru.yandex.net/i?id=434984846-71-7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15074" y="3143248"/>
            <a:ext cx="1671641" cy="19288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Picture 4" descr="http://im3-tub-ru.yandex.net/i?id=322947422-58-7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715250" y="3714752"/>
            <a:ext cx="1428750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" name="Текст 6"/>
          <p:cNvSpPr txBox="1">
            <a:spLocks/>
          </p:cNvSpPr>
          <p:nvPr/>
        </p:nvSpPr>
        <p:spPr>
          <a:xfrm>
            <a:off x="4644008" y="5301208"/>
            <a:ext cx="4071966" cy="66289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800" b="1" i="1" u="none" strike="noStrike" kern="120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Имя существительное</a:t>
            </a:r>
            <a:endParaRPr kumimoji="0" lang="ru-RU" sz="2800" b="1" i="0" u="none" strike="noStrike" kern="120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7" name="Picture 2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84368" y="5085184"/>
            <a:ext cx="1639968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 tmFilter="0,0; .5, 1; 1, 1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  <p:bldP spid="10" grpId="0" build="p" animBg="1"/>
      <p:bldP spid="16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914400" y="285728"/>
            <a:ext cx="8229600" cy="1928826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Спишите, 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выбрав правильное написание, и объясните орфограммы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907704" y="2333685"/>
            <a:ext cx="5400600" cy="30469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200" b="1" dirty="0" err="1" smtClean="0"/>
              <a:t>Траф</a:t>
            </a:r>
            <a:r>
              <a:rPr lang="ru-RU" sz="3200" b="1" dirty="0" smtClean="0"/>
              <a:t>(в)</a:t>
            </a:r>
            <a:r>
              <a:rPr lang="ru-RU" sz="3200" b="1" dirty="0" err="1" smtClean="0"/>
              <a:t>ка</a:t>
            </a:r>
            <a:r>
              <a:rPr lang="ru-RU" sz="3200" b="1" dirty="0" smtClean="0"/>
              <a:t> зелени(е)</a:t>
            </a:r>
            <a:r>
              <a:rPr lang="ru-RU" sz="3200" b="1" dirty="0" err="1" smtClean="0"/>
              <a:t>ет</a:t>
            </a:r>
            <a:endParaRPr lang="ru-RU" sz="3200" b="1" dirty="0" smtClean="0"/>
          </a:p>
          <a:p>
            <a:pPr algn="ctr">
              <a:lnSpc>
                <a:spcPct val="150000"/>
              </a:lnSpc>
            </a:pPr>
            <a:r>
              <a:rPr lang="ru-RU" sz="3200" b="1" dirty="0" smtClean="0"/>
              <a:t>Солнышко </a:t>
            </a:r>
            <a:r>
              <a:rPr lang="ru-RU" sz="3200" b="1" dirty="0" err="1" smtClean="0"/>
              <a:t>бл.стит</a:t>
            </a:r>
            <a:r>
              <a:rPr lang="ru-RU" sz="3200" b="1" dirty="0" smtClean="0"/>
              <a:t>.</a:t>
            </a:r>
          </a:p>
          <a:p>
            <a:pPr algn="ctr">
              <a:lnSpc>
                <a:spcPct val="150000"/>
              </a:lnSpc>
            </a:pPr>
            <a:r>
              <a:rPr lang="ru-RU" sz="3200" b="1" dirty="0" err="1" smtClean="0"/>
              <a:t>Ласточ</a:t>
            </a:r>
            <a:r>
              <a:rPr lang="ru-RU" sz="3200" b="1" dirty="0" smtClean="0"/>
              <a:t>(?)</a:t>
            </a:r>
            <a:r>
              <a:rPr lang="ru-RU" sz="3200" b="1" dirty="0" err="1" smtClean="0"/>
              <a:t>ка</a:t>
            </a:r>
            <a:r>
              <a:rPr lang="ru-RU" sz="3200" b="1" dirty="0" smtClean="0"/>
              <a:t> (с) весною</a:t>
            </a:r>
          </a:p>
          <a:p>
            <a:pPr algn="ctr">
              <a:lnSpc>
                <a:spcPct val="150000"/>
              </a:lnSpc>
            </a:pPr>
            <a:r>
              <a:rPr lang="ru-RU" sz="3200" b="1" dirty="0" smtClean="0"/>
              <a:t>(В) сени к нам </a:t>
            </a:r>
            <a:r>
              <a:rPr lang="ru-RU" sz="3200" b="1" dirty="0" err="1" smtClean="0"/>
              <a:t>л.тит</a:t>
            </a:r>
            <a:r>
              <a:rPr lang="ru-RU" sz="3200" b="1" dirty="0" smtClean="0"/>
              <a:t>.</a:t>
            </a:r>
            <a:endParaRPr lang="ru-RU" sz="3200" b="1" dirty="0"/>
          </a:p>
        </p:txBody>
      </p:sp>
      <p:pic>
        <p:nvPicPr>
          <p:cNvPr id="13" name="Picture 6" descr="Картинка 132 из 634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1714488"/>
            <a:ext cx="1609725" cy="1171575"/>
          </a:xfrm>
          <a:prstGeom prst="rect">
            <a:avLst/>
          </a:prstGeom>
          <a:noFill/>
        </p:spPr>
      </p:pic>
      <p:pic>
        <p:nvPicPr>
          <p:cNvPr id="30730" name="Picture 10" descr="Картинка 1 из 62418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" y="714356"/>
            <a:ext cx="1978283" cy="1714512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1979712" y="2564904"/>
            <a:ext cx="5184576" cy="58477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Тра</a:t>
            </a:r>
            <a:r>
              <a:rPr lang="ru-RU" sz="3200" b="1" dirty="0" smtClean="0">
                <a:solidFill>
                  <a:srgbClr val="FF0000"/>
                </a:solidFill>
              </a:rPr>
              <a:t>в</a:t>
            </a:r>
            <a:r>
              <a:rPr lang="ru-RU" sz="3200" b="1" dirty="0" smtClean="0"/>
              <a:t>ка зелен</a:t>
            </a:r>
            <a:r>
              <a:rPr lang="ru-RU" sz="3200" b="1" dirty="0" smtClean="0">
                <a:solidFill>
                  <a:srgbClr val="FF0000"/>
                </a:solidFill>
              </a:rPr>
              <a:t>е</a:t>
            </a:r>
            <a:r>
              <a:rPr lang="ru-RU" sz="3200" b="1" dirty="0" smtClean="0"/>
              <a:t>ет</a:t>
            </a:r>
            <a:endParaRPr lang="ru-RU" sz="32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123728" y="3140968"/>
            <a:ext cx="4968552" cy="58477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Солнышко</a:t>
            </a:r>
            <a:r>
              <a:rPr lang="ru-RU" b="1" dirty="0" smtClean="0"/>
              <a:t> </a:t>
            </a:r>
            <a:r>
              <a:rPr lang="ru-RU" sz="3200" b="1" dirty="0" smtClean="0"/>
              <a:t>бл</a:t>
            </a:r>
            <a:r>
              <a:rPr lang="ru-RU" sz="3200" b="1" dirty="0" smtClean="0">
                <a:solidFill>
                  <a:srgbClr val="FF0000"/>
                </a:solidFill>
              </a:rPr>
              <a:t>е</a:t>
            </a:r>
            <a:r>
              <a:rPr lang="ru-RU" sz="3200" b="1" dirty="0" smtClean="0"/>
              <a:t>стит</a:t>
            </a:r>
            <a:r>
              <a:rPr lang="ru-RU" b="1" dirty="0" smtClean="0"/>
              <a:t>.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051720" y="3933056"/>
            <a:ext cx="5040560" cy="58477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Ласто</a:t>
            </a:r>
            <a:r>
              <a:rPr lang="ru-RU" sz="3200" b="1" u="sng" dirty="0" smtClean="0">
                <a:solidFill>
                  <a:srgbClr val="FF0000"/>
                </a:solidFill>
              </a:rPr>
              <a:t>чк</a:t>
            </a:r>
            <a:r>
              <a:rPr lang="ru-RU" sz="3200" b="1" dirty="0" smtClean="0"/>
              <a:t>а  </a:t>
            </a:r>
            <a:r>
              <a:rPr lang="ru-RU" sz="3200" b="1" dirty="0" smtClean="0">
                <a:solidFill>
                  <a:srgbClr val="FF0000"/>
                </a:solidFill>
              </a:rPr>
              <a:t>с</a:t>
            </a:r>
            <a:r>
              <a:rPr lang="ru-RU" sz="3200" b="1" u="sng" dirty="0" smtClean="0">
                <a:solidFill>
                  <a:srgbClr val="FF0000"/>
                </a:solidFill>
              </a:rPr>
              <a:t>  </a:t>
            </a:r>
            <a:r>
              <a:rPr lang="ru-RU" sz="3200" b="1" dirty="0" smtClean="0"/>
              <a:t>весною</a:t>
            </a:r>
            <a:endParaRPr lang="ru-RU" sz="32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123728" y="4653136"/>
            <a:ext cx="4824536" cy="58477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В</a:t>
            </a:r>
            <a:r>
              <a:rPr lang="ru-RU" sz="3200" b="1" u="sng" dirty="0" smtClean="0">
                <a:solidFill>
                  <a:srgbClr val="FF0000"/>
                </a:solidFill>
              </a:rPr>
              <a:t>   </a:t>
            </a:r>
            <a:r>
              <a:rPr lang="ru-RU" sz="3200" b="1" dirty="0" smtClean="0"/>
              <a:t>сени к нам л</a:t>
            </a:r>
            <a:r>
              <a:rPr lang="ru-RU" sz="3200" b="1" dirty="0" smtClean="0">
                <a:solidFill>
                  <a:srgbClr val="FF0000"/>
                </a:solidFill>
              </a:rPr>
              <a:t>е</a:t>
            </a:r>
            <a:r>
              <a:rPr lang="ru-RU" sz="3200" b="1" dirty="0" smtClean="0"/>
              <a:t>тит.</a:t>
            </a:r>
            <a:endParaRPr lang="ru-RU" sz="3200" b="1" dirty="0"/>
          </a:p>
        </p:txBody>
      </p:sp>
      <p:pic>
        <p:nvPicPr>
          <p:cNvPr id="20" name="Picture 2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32240" y="3933056"/>
            <a:ext cx="2629857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8182744" cy="1143000"/>
          </a:xfrm>
        </p:spPr>
        <p:txBody>
          <a:bodyPr>
            <a:noAutofit/>
          </a:bodyPr>
          <a:lstStyle/>
          <a:p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Узнай предмет 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/>
            </a:r>
            <a:b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</a:b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по </a:t>
            </a:r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его 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действиям 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/>
            </a:r>
            <a:b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</a:b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Запиши 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слово-отгадку 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99592" y="2204864"/>
            <a:ext cx="56108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Светит, сияет, греет (что?)</a:t>
            </a:r>
          </a:p>
        </p:txBody>
      </p:sp>
      <p:pic>
        <p:nvPicPr>
          <p:cNvPr id="8" name="Picture 10" descr="Картинка 1 из 62418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1916832"/>
            <a:ext cx="1835407" cy="159068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716016" y="2708920"/>
            <a:ext cx="1714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солнце</a:t>
            </a:r>
            <a:endParaRPr lang="ru-RU" sz="32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3429000"/>
            <a:ext cx="58384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Бегает, прыгает, лает (кто?)</a:t>
            </a:r>
          </a:p>
        </p:txBody>
      </p:sp>
      <p:pic>
        <p:nvPicPr>
          <p:cNvPr id="11" name="Picture 2" descr="Изображение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3429000"/>
            <a:ext cx="1219200" cy="142875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5004048" y="4149080"/>
            <a:ext cx="1714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собака</a:t>
            </a:r>
            <a:endParaRPr lang="ru-RU" sz="32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27584" y="4653136"/>
            <a:ext cx="56380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Поёт, клюёт, летает (кто?)</a:t>
            </a:r>
          </a:p>
        </p:txBody>
      </p:sp>
      <p:pic>
        <p:nvPicPr>
          <p:cNvPr id="14" name="Picture 6" descr="http://img1.liveinternet.ru/images/attach/b/0/1289/1289633_21275290_doodles1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4869160"/>
            <a:ext cx="1534497" cy="144814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4860032" y="5445224"/>
            <a:ext cx="1714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петух</a:t>
            </a:r>
            <a:endParaRPr lang="ru-RU" sz="32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" name="Picture 2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827584" y="4931786"/>
            <a:ext cx="2016224" cy="192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6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2" grpId="0"/>
      <p:bldP spid="13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732240" cy="1143000"/>
          </a:xfrm>
        </p:spPr>
        <p:txBody>
          <a:bodyPr>
            <a:noAutofit/>
          </a:bodyPr>
          <a:lstStyle/>
          <a:p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Соедини стрелками 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/>
            </a:r>
            <a:b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существительные </a:t>
            </a: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с глаголами. 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/>
            </a:r>
            <a:b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Подчеркни  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глаголы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2348880"/>
            <a:ext cx="1327608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600" dirty="0" smtClean="0"/>
              <a:t>Ручей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03648" y="3284984"/>
            <a:ext cx="1293944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600" dirty="0"/>
              <a:t>Море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403648" y="4221088"/>
            <a:ext cx="1275734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600" dirty="0"/>
              <a:t>Поле </a:t>
            </a:r>
          </a:p>
        </p:txBody>
      </p:sp>
      <p:cxnSp>
        <p:nvCxnSpPr>
          <p:cNvPr id="7" name="Прямая со стрелкой 6"/>
          <p:cNvCxnSpPr>
            <a:endCxn id="11" idx="1"/>
          </p:cNvCxnSpPr>
          <p:nvPr/>
        </p:nvCxnSpPr>
        <p:spPr>
          <a:xfrm>
            <a:off x="2627784" y="2564904"/>
            <a:ext cx="2520280" cy="104324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2699792" y="3573016"/>
            <a:ext cx="2304256" cy="10081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2699792" y="2708920"/>
            <a:ext cx="2448272" cy="189252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5220072" y="2348880"/>
            <a:ext cx="2143344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600" dirty="0"/>
              <a:t>колосится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148064" y="3284984"/>
            <a:ext cx="3389506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600" dirty="0"/>
              <a:t>течет и журчит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076056" y="4365104"/>
            <a:ext cx="385762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600" dirty="0"/>
              <a:t>шумит и пенится</a:t>
            </a:r>
          </a:p>
        </p:txBody>
      </p:sp>
      <p:pic>
        <p:nvPicPr>
          <p:cNvPr id="13" name="Picture 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699792" y="4293096"/>
            <a:ext cx="2393088" cy="2286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2123728" y="260648"/>
            <a:ext cx="6696744" cy="1143000"/>
          </a:xfrm>
        </p:spPr>
        <p:txBody>
          <a:bodyPr/>
          <a:lstStyle/>
          <a:p>
            <a:r>
              <a:rPr lang="ru-RU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Игра «Кто </a:t>
            </a: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быстрее»</a:t>
            </a: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1484784"/>
            <a:ext cx="80283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Допишите предложения, </a:t>
            </a:r>
            <a:endParaRPr lang="ru-RU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выбрав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нужный глагол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2708920"/>
            <a:ext cx="9144000" cy="240065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/>
              <a:t>Топором можно рубить, а лопатой (что делать?) ….. 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Ручкой можно писать, а кисточкой и красками (что делать?)….. 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Ножницами можно резать, а иголкой с ниткой (что делать?)….. 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На спортивной площадке можно играть, а в </a:t>
            </a:r>
            <a:r>
              <a:rPr lang="ru-RU" sz="2000" b="1" dirty="0" smtClean="0"/>
              <a:t>бассейне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 </a:t>
            </a:r>
            <a:r>
              <a:rPr lang="ru-RU" sz="2000" b="1" dirty="0" smtClean="0"/>
              <a:t>(что делать?)….. </a:t>
            </a:r>
            <a:endParaRPr lang="ru-RU" sz="2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444208" y="2708920"/>
            <a:ext cx="14300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(копать)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60938" y="3212976"/>
            <a:ext cx="17844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(рисовать)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884368" y="3645024"/>
            <a:ext cx="11801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(шить)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67744" y="4581128"/>
            <a:ext cx="16049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(плавать)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0" name="Picture 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4293096"/>
            <a:ext cx="2376264" cy="2277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 descr="D:\рисунки\школьные\risunok7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1340768"/>
            <a:ext cx="1080120" cy="98158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268760"/>
            <a:ext cx="5328592" cy="52761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47">
  <a:themeElements>
    <a:clrScheme name="8 марта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8 марта">
      <a:majorFont>
        <a:latin typeface="Segoe Script"/>
        <a:ea typeface=""/>
        <a:cs typeface=""/>
      </a:majorFont>
      <a:minorFont>
        <a:latin typeface="Segoe U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</TotalTime>
  <Words>196</Words>
  <Application>Microsoft Office PowerPoint</Application>
  <PresentationFormat>Экран (4:3)</PresentationFormat>
  <Paragraphs>45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Тема47</vt:lpstr>
      <vt:lpstr>Части речи. Повторение.</vt:lpstr>
      <vt:lpstr>ОТГАДАЙ   ЗАГАДКУ</vt:lpstr>
      <vt:lpstr>Спишите, выбрав правильное написание, и объясните орфограммы</vt:lpstr>
      <vt:lpstr>Узнай предмет  по его действиям  Запиши слово-отгадку </vt:lpstr>
      <vt:lpstr>Соедини стрелками  существительные с глаголами.  Подчеркни  глаголы</vt:lpstr>
      <vt:lpstr>Игра «Кто быстрее»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Дмитрий Каленюк</cp:lastModifiedBy>
  <cp:revision>19</cp:revision>
  <dcterms:created xsi:type="dcterms:W3CDTF">2012-03-16T19:36:40Z</dcterms:created>
  <dcterms:modified xsi:type="dcterms:W3CDTF">2012-03-18T13:12:33Z</dcterms:modified>
</cp:coreProperties>
</file>