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84" r:id="rId6"/>
    <p:sldId id="269" r:id="rId7"/>
    <p:sldId id="270" r:id="rId8"/>
    <p:sldId id="271" r:id="rId9"/>
    <p:sldId id="275" r:id="rId10"/>
    <p:sldId id="276" r:id="rId11"/>
    <p:sldId id="277" r:id="rId12"/>
    <p:sldId id="279" r:id="rId13"/>
    <p:sldId id="280" r:id="rId14"/>
    <p:sldId id="281" r:id="rId15"/>
    <p:sldId id="282" r:id="rId16"/>
    <p:sldId id="28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BEB719-CA55-4563-8CFB-3EF0F4843872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0A13DD-ACD7-48E4-9419-32C6597C7D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D2192-5AD4-4096-A053-B746795345ED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36DD8-174D-46C2-A2C6-FCDF4FD6A8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45B2C-C993-48D6-8054-C6604180780F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42427-4C76-4194-9167-08C326EE41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7A79E-7B1D-4328-8275-E5C288A705BD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22D60-60F5-4CBE-8D1B-6CB9ECE573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BF014B-A581-4E56-BF90-DA4997589CDB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CDD83B-AFFB-46CF-8B1A-1C4D1D2D9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BABE3-93EF-4169-B2FF-108FE2F643F8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6A32C-79CA-4F5F-B4D1-2FBEDF84CF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02190-2C36-4ADA-93E9-FFA8EF3DF6B3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37AD7-9FA5-43A3-A285-E6133F58AE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EEAA5-C02B-4934-A497-DDEA7DC0E839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9D767-0C33-4389-96DE-123C358153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897C55-C3F3-4650-BEE0-78F789D69805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11AD40-E7AD-4DA0-8565-335C1ED96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4C6BD-285A-4453-B813-560E9D2E9C41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D234-32B3-417F-86A4-C91C7F823E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83F27A-E265-46B7-950D-2C0FD1C068E1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4EED77-90DA-4E11-81A1-65D25543DD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6FC3F4A-C348-431F-96AC-501C91F848CF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8B2A6EA-364E-416B-8D70-C68D54AF8C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6" r:id="rId2"/>
    <p:sldLayoutId id="2147483714" r:id="rId3"/>
    <p:sldLayoutId id="2147483707" r:id="rId4"/>
    <p:sldLayoutId id="2147483708" r:id="rId5"/>
    <p:sldLayoutId id="2147483709" r:id="rId6"/>
    <p:sldLayoutId id="2147483715" r:id="rId7"/>
    <p:sldLayoutId id="2147483710" r:id="rId8"/>
    <p:sldLayoutId id="2147483716" r:id="rId9"/>
    <p:sldLayoutId id="2147483711" r:id="rId10"/>
    <p:sldLayoutId id="21474837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1828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Русский  язык  </a:t>
            </a:r>
            <a:br>
              <a:rPr lang="ru-RU" dirty="0" smtClean="0"/>
            </a:br>
            <a:r>
              <a:rPr lang="ru-RU" dirty="0" smtClean="0"/>
              <a:t>3  класс  </a:t>
            </a:r>
            <a:br>
              <a:rPr lang="ru-RU" dirty="0" smtClean="0"/>
            </a:br>
            <a:r>
              <a:rPr lang="ru-RU" dirty="0" smtClean="0"/>
              <a:t>материал  </a:t>
            </a:r>
            <a:br>
              <a:rPr lang="ru-RU" dirty="0" smtClean="0"/>
            </a:br>
            <a:r>
              <a:rPr lang="ru-RU" dirty="0" smtClean="0"/>
              <a:t>для  подготовки  к  </a:t>
            </a:r>
            <a:r>
              <a:rPr lang="ru-RU" dirty="0" smtClean="0"/>
              <a:t>мониторингам</a:t>
            </a:r>
            <a:endParaRPr lang="ru-RU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627784" y="5733256"/>
            <a:ext cx="34918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9.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0" y="0"/>
            <a:ext cx="9144000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Отметь 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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7200" b="1" i="0" u="sng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правильные утверждения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 образовании новых слов.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 2" pitchFamily="18" charset="2"/>
              <a:buChar char="£"/>
            </a:pPr>
            <a:r>
              <a:rPr lang="ru-RU" sz="48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Новые </a:t>
            </a:r>
            <a:r>
              <a:rPr lang="ru-RU" sz="48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слова </a:t>
            </a:r>
            <a:r>
              <a:rPr lang="ru-RU" sz="48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могут </a:t>
            </a:r>
            <a:r>
              <a:rPr lang="ru-RU" sz="4800" b="1" dirty="0" err="1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образо-вываться</a:t>
            </a:r>
            <a:r>
              <a:rPr lang="ru-RU" sz="48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 помощью </a:t>
            </a:r>
            <a:r>
              <a:rPr lang="ru-RU" sz="48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приставки</a:t>
            </a:r>
          </a:p>
          <a:p>
            <a:r>
              <a:rPr lang="ru-RU" sz="48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sym typeface="Wingdings 2"/>
              </a:rPr>
              <a:t></a:t>
            </a:r>
            <a:r>
              <a:rPr lang="ru-RU" sz="48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Новые слова могут </a:t>
            </a:r>
            <a:r>
              <a:rPr lang="ru-RU" sz="4800" b="1" dirty="0" err="1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образо-вываться</a:t>
            </a:r>
            <a:r>
              <a:rPr lang="ru-RU" sz="48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 помощью </a:t>
            </a:r>
            <a:r>
              <a:rPr lang="ru-RU" sz="48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окончания</a:t>
            </a:r>
          </a:p>
          <a:p>
            <a:pPr>
              <a:buFont typeface="Wingdings 2" pitchFamily="18" charset="2"/>
              <a:buChar char="£"/>
            </a:pPr>
            <a:r>
              <a:rPr lang="ru-RU" sz="48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Новые слова могут образовываться с помощью суффикса</a:t>
            </a:r>
          </a:p>
        </p:txBody>
      </p:sp>
      <p:sp>
        <p:nvSpPr>
          <p:cNvPr id="11" name="Фигура, имеющая форму буквы L 10"/>
          <p:cNvSpPr/>
          <p:nvPr/>
        </p:nvSpPr>
        <p:spPr>
          <a:xfrm rot="10800000">
            <a:off x="3779912" y="1628800"/>
            <a:ext cx="1857375" cy="500063"/>
          </a:xfrm>
          <a:prstGeom prst="corner">
            <a:avLst>
              <a:gd name="adj1" fmla="val 23973"/>
              <a:gd name="adj2" fmla="val 307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Фигура, имеющая форму буквы L 11"/>
          <p:cNvSpPr/>
          <p:nvPr/>
        </p:nvSpPr>
        <p:spPr>
          <a:xfrm rot="8129206">
            <a:off x="3654350" y="6135276"/>
            <a:ext cx="865187" cy="817562"/>
          </a:xfrm>
          <a:prstGeom prst="corner">
            <a:avLst>
              <a:gd name="adj1" fmla="val 17694"/>
              <a:gd name="adj2" fmla="val 17035"/>
            </a:avLst>
          </a:prstGeom>
          <a:solidFill>
            <a:srgbClr val="00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Рамка 12"/>
          <p:cNvSpPr/>
          <p:nvPr/>
        </p:nvSpPr>
        <p:spPr>
          <a:xfrm>
            <a:off x="3635896" y="3717032"/>
            <a:ext cx="936104" cy="792088"/>
          </a:xfrm>
          <a:prstGeom prst="fra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879452">
            <a:off x="139073" y="-108323"/>
            <a:ext cx="657956" cy="665870"/>
          </a:xfrm>
          <a:prstGeom prst="corner">
            <a:avLst>
              <a:gd name="adj1" fmla="val 27925"/>
              <a:gd name="adj2" fmla="val 264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Фигура, имеющая форму буквы L 14"/>
          <p:cNvSpPr/>
          <p:nvPr/>
        </p:nvSpPr>
        <p:spPr>
          <a:xfrm rot="18879452">
            <a:off x="139074" y="4284163"/>
            <a:ext cx="657956" cy="665870"/>
          </a:xfrm>
          <a:prstGeom prst="corner">
            <a:avLst>
              <a:gd name="adj1" fmla="val 27925"/>
              <a:gd name="adj2" fmla="val 264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627784" y="5733256"/>
            <a:ext cx="403244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10.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 слове в</a:t>
            </a:r>
            <a:r>
              <a:rPr lang="ru-RU" sz="6000" b="1" u="sng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черний нужно писать букву е, потому что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1916832"/>
            <a:ext cx="781236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800" b="1" i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проверочное  слово  вечер</a:t>
            </a:r>
            <a:endParaRPr lang="ru-RU" sz="4800" b="1" dirty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573016"/>
            <a:ext cx="9144000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 слове тетра</a:t>
            </a:r>
            <a:r>
              <a:rPr lang="ru-RU" sz="6000" b="1" u="sng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ка нужно писать букву </a:t>
            </a:r>
            <a:r>
              <a:rPr lang="ru-RU" sz="6000" b="1" dirty="0" err="1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потому что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31640" y="5288340"/>
            <a:ext cx="781236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800" b="1" i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проверочное  слово  тетради</a:t>
            </a:r>
            <a:endParaRPr lang="ru-RU" sz="4800" b="1" dirty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9144000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Ниже приведены три утверждения о том, какую букву нужно писать в слове. Допиши в каждом утверждении объяснение написания буквы.</a:t>
            </a:r>
            <a:endParaRPr kumimoji="0" lang="ru-RU" sz="4800" b="1" i="0" u="none" strike="noStrike" normalizeH="0" baseline="0" dirty="0" smtClean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-20806"/>
            <a:ext cx="9144000" cy="687880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66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слове </a:t>
            </a:r>
            <a:r>
              <a:rPr lang="ru-RU" sz="66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6600" b="1" u="sng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66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говорка нужно писать букву о, потому что </a:t>
            </a:r>
            <a:endParaRPr lang="ru-RU" sz="6600" b="1" dirty="0" smtClean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600" b="1" dirty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600" b="1" dirty="0" smtClean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600" b="1" dirty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 smtClean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 smtClean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3441680"/>
            <a:ext cx="9144000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7200" b="1" i="1" u="sng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есть приставка по- </a:t>
            </a:r>
            <a:r>
              <a:rPr lang="ru-RU" sz="7200" b="1" i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(гласную </a:t>
            </a:r>
            <a:r>
              <a:rPr lang="ru-RU" sz="7200" b="1" i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 приставке нужно запомнить).</a:t>
            </a:r>
            <a:endParaRPr lang="ru-RU" sz="7200" b="1" dirty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58369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627784" y="5733256"/>
            <a:ext cx="38884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11.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251520" y="2333685"/>
            <a:ext cx="8568952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7200" b="1" i="0" u="none" strike="noStrike" normalizeH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72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город    Волгоград     пришло    извещение.</a:t>
            </a:r>
            <a:endParaRPr kumimoji="0" lang="ru-RU" sz="7200" b="1" i="0" u="none" strike="noStrike" normalizeH="0" baseline="0" dirty="0" smtClean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99792" y="3356992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4437112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6669360"/>
            <a:ext cx="936104" cy="18864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44208" y="6641976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Запиши предложение по правилам русской орфографии: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6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1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627784" y="5733256"/>
            <a:ext cx="417646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12.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0" y="0"/>
            <a:ext cx="9144000" cy="175432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Вставь в тексте пропущенные буквы.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59093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err="1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Ч__сто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зимой для лесных обитателей глубокий </a:t>
            </a:r>
            <a:r>
              <a:rPr kumimoji="0" lang="ru-RU" sz="5400" b="1" i="0" u="none" strike="noStrike" normalizeH="0" baseline="0" dirty="0" err="1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сне__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5400" b="1" i="0" u="none" strike="noStrike" normalizeH="0" baseline="0" dirty="0" err="1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тр__скучий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5400" b="1" i="0" u="none" strike="noStrike" normalizeH="0" baseline="0" dirty="0" err="1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моро__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настоящая </a:t>
            </a:r>
            <a:r>
              <a:rPr kumimoji="0" lang="ru-RU" sz="5400" b="1" i="0" u="none" strike="noStrike" normalizeH="0" baseline="0" dirty="0" err="1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б__да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5400" b="1" i="0" u="none" strike="noStrike" normalizeH="0" baseline="0" dirty="0" err="1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Т__жёлый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это период. </a:t>
            </a:r>
            <a:r>
              <a:rPr kumimoji="0" lang="ru-RU" sz="5400" b="1" i="0" u="none" strike="noStrike" normalizeH="0" baseline="0" dirty="0" err="1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Л__сники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ставят </a:t>
            </a:r>
            <a:r>
              <a:rPr kumimoji="0" lang="ru-RU" sz="5400" b="1" i="0" u="none" strike="noStrike" normalizeH="0" baseline="0" dirty="0" err="1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к__рмушки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птиц и </a:t>
            </a:r>
            <a:r>
              <a:rPr kumimoji="0" lang="ru-RU" sz="5400" b="1" i="0" u="none" strike="noStrike" normalizeH="0" baseline="0" dirty="0" err="1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зв__рей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-171400"/>
            <a:ext cx="64807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а</a:t>
            </a:r>
            <a:endParaRPr lang="ru-RU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12360" y="692696"/>
            <a:ext cx="64807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г</a:t>
            </a:r>
            <a:endParaRPr lang="ru-RU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07704" y="1484784"/>
            <a:ext cx="64807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е</a:t>
            </a:r>
            <a:endParaRPr lang="ru-RU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44208" y="1556792"/>
            <a:ext cx="64807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з</a:t>
            </a:r>
            <a:endParaRPr lang="ru-RU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95936" y="2348880"/>
            <a:ext cx="64807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е</a:t>
            </a:r>
            <a:endParaRPr lang="ru-RU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56176" y="2348880"/>
            <a:ext cx="64807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я</a:t>
            </a:r>
            <a:endParaRPr lang="ru-RU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11960" y="3140968"/>
            <a:ext cx="64807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е</a:t>
            </a:r>
            <a:endParaRPr lang="ru-RU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03648" y="4005064"/>
            <a:ext cx="64807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о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851920" y="4797152"/>
            <a:ext cx="64807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е</a:t>
            </a:r>
            <a:endParaRPr lang="ru-RU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6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6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6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6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6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000"/>
                            </p:stCondLst>
                            <p:childTnLst>
                              <p:par>
                                <p:cTn id="5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6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000"/>
                            </p:stCondLst>
                            <p:childTnLst>
                              <p:par>
                                <p:cTn id="6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6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6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0"/>
                            </p:stCondLst>
                            <p:childTnLst>
                              <p:par>
                                <p:cTn id="7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6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6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7000"/>
                            </p:stCondLst>
                            <p:childTnLst>
                              <p:par>
                                <p:cTn id="8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6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6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627784" y="5733256"/>
            <a:ext cx="43204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13.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0" y="0"/>
            <a:ext cx="9144000" cy="25853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Отметь 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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слово,  в котором на месте пропуска пишется буква 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2708920"/>
            <a:ext cx="9144000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 2" pitchFamily="18" charset="2"/>
              <a:buChar char="£"/>
            </a:pPr>
            <a:r>
              <a:rPr lang="ru-RU" sz="6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УЖАС</a:t>
            </a:r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__</a:t>
            </a:r>
            <a:r>
              <a:rPr lang="ru-RU" sz="6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НЫЙ</a:t>
            </a:r>
          </a:p>
          <a:p>
            <a:pPr>
              <a:buFont typeface="Wingdings 2" pitchFamily="18" charset="2"/>
              <a:buChar char="£"/>
            </a:pPr>
            <a:r>
              <a:rPr lang="ru-RU" sz="6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УС</a:t>
            </a:r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__</a:t>
            </a:r>
            <a:r>
              <a:rPr lang="ru-RU" sz="6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НЫЙ</a:t>
            </a:r>
          </a:p>
          <a:p>
            <a:pPr>
              <a:buFont typeface="Wingdings 2" pitchFamily="18" charset="2"/>
              <a:buChar char="£"/>
            </a:pPr>
            <a:r>
              <a:rPr lang="ru-RU" sz="6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ЧУДЕС</a:t>
            </a:r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__</a:t>
            </a:r>
            <a:r>
              <a:rPr lang="ru-RU" sz="6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НЫЙ</a:t>
            </a:r>
          </a:p>
          <a:p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sym typeface="Wingdings 2"/>
              </a:rPr>
              <a:t></a:t>
            </a:r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ОПАС__НЫЙ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12160" y="2636912"/>
            <a:ext cx="33478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ужа</a:t>
            </a: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сы</a:t>
            </a:r>
            <a:endParaRPr lang="ru-RU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80112" y="3356992"/>
            <a:ext cx="33478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ус</a:t>
            </a:r>
            <a:r>
              <a:rPr lang="ru-RU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т</a:t>
            </a:r>
            <a:r>
              <a:rPr lang="ru-RU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а</a:t>
            </a:r>
            <a:endParaRPr lang="ru-RU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84168" y="4509120"/>
            <a:ext cx="33478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чуде</a:t>
            </a: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са</a:t>
            </a:r>
            <a:endParaRPr lang="ru-RU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40152" y="5373216"/>
            <a:ext cx="33478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опа</a:t>
            </a: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се</a:t>
            </a: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н</a:t>
            </a:r>
            <a:endParaRPr lang="ru-RU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Фигура, имеющая форму буквы L 8"/>
          <p:cNvSpPr/>
          <p:nvPr/>
        </p:nvSpPr>
        <p:spPr>
          <a:xfrm rot="18879452">
            <a:off x="139074" y="3564082"/>
            <a:ext cx="657956" cy="665870"/>
          </a:xfrm>
          <a:prstGeom prst="corner">
            <a:avLst>
              <a:gd name="adj1" fmla="val 27925"/>
              <a:gd name="adj2" fmla="val 264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6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6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6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627784" y="5733256"/>
            <a:ext cx="410445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14.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0" y="0"/>
            <a:ext cx="9144000" cy="203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Отметь </a:t>
            </a:r>
            <a:r>
              <a:rPr kumimoji="0" lang="ru-RU" sz="7200" b="1" i="0" u="sng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два  слова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которых пропущен Ъ.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420888"/>
            <a:ext cx="9144000" cy="41549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 2" pitchFamily="18" charset="2"/>
              <a:buChar char="£"/>
            </a:pPr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ПОД</a:t>
            </a:r>
            <a:r>
              <a:rPr lang="ru-RU" sz="66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__</a:t>
            </a:r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ЁМ</a:t>
            </a:r>
          </a:p>
          <a:p>
            <a:pPr>
              <a:buFont typeface="Wingdings 2" pitchFamily="18" charset="2"/>
              <a:buChar char="£"/>
            </a:pPr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ОБЕЗ</a:t>
            </a:r>
            <a:r>
              <a:rPr lang="ru-RU" sz="66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__</a:t>
            </a:r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ЯНА</a:t>
            </a:r>
          </a:p>
          <a:p>
            <a:pPr>
              <a:buFont typeface="Wingdings 2" pitchFamily="18" charset="2"/>
              <a:buChar char="£"/>
            </a:pPr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66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__</a:t>
            </a:r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ЕДОБНЫЙ</a:t>
            </a:r>
          </a:p>
          <a:p>
            <a:r>
              <a:rPr lang="ru-RU" sz="66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sym typeface="Wingdings 2"/>
              </a:rPr>
              <a:t></a:t>
            </a:r>
            <a:r>
              <a:rPr lang="ru-RU" sz="66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В__ЮГА</a:t>
            </a:r>
          </a:p>
        </p:txBody>
      </p:sp>
      <p:sp>
        <p:nvSpPr>
          <p:cNvPr id="5" name="Арка 4"/>
          <p:cNvSpPr/>
          <p:nvPr/>
        </p:nvSpPr>
        <p:spPr>
          <a:xfrm>
            <a:off x="3491880" y="2492896"/>
            <a:ext cx="1440160" cy="504056"/>
          </a:xfrm>
          <a:prstGeom prst="blockArc">
            <a:avLst>
              <a:gd name="adj1" fmla="val 11060601"/>
              <a:gd name="adj2" fmla="val 21599987"/>
              <a:gd name="adj3" fmla="val 0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Арка 5"/>
          <p:cNvSpPr/>
          <p:nvPr/>
        </p:nvSpPr>
        <p:spPr>
          <a:xfrm>
            <a:off x="827584" y="3501008"/>
            <a:ext cx="4248472" cy="720080"/>
          </a:xfrm>
          <a:prstGeom prst="blockArc">
            <a:avLst>
              <a:gd name="adj1" fmla="val 11060601"/>
              <a:gd name="adj2" fmla="val 21599987"/>
              <a:gd name="adj3" fmla="val 0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Арка 6"/>
          <p:cNvSpPr/>
          <p:nvPr/>
        </p:nvSpPr>
        <p:spPr>
          <a:xfrm>
            <a:off x="2267744" y="4509120"/>
            <a:ext cx="1224136" cy="432048"/>
          </a:xfrm>
          <a:prstGeom prst="blockArc">
            <a:avLst>
              <a:gd name="adj1" fmla="val 11060601"/>
              <a:gd name="adj2" fmla="val 21599987"/>
              <a:gd name="adj3" fmla="val 0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Арка 7"/>
          <p:cNvSpPr/>
          <p:nvPr/>
        </p:nvSpPr>
        <p:spPr>
          <a:xfrm>
            <a:off x="4427984" y="5517232"/>
            <a:ext cx="2808312" cy="576064"/>
          </a:xfrm>
          <a:prstGeom prst="blockArc">
            <a:avLst>
              <a:gd name="adj1" fmla="val 11060601"/>
              <a:gd name="adj2" fmla="val 21599987"/>
              <a:gd name="adj3" fmla="val 0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5445224"/>
            <a:ext cx="48965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вьюжный</a:t>
            </a:r>
            <a:endParaRPr lang="ru-RU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Арка 9"/>
          <p:cNvSpPr/>
          <p:nvPr/>
        </p:nvSpPr>
        <p:spPr>
          <a:xfrm>
            <a:off x="971600" y="5517232"/>
            <a:ext cx="2952328" cy="432048"/>
          </a:xfrm>
          <a:prstGeom prst="blockArc">
            <a:avLst>
              <a:gd name="adj1" fmla="val 11060601"/>
              <a:gd name="adj2" fmla="val 21599987"/>
              <a:gd name="adj3" fmla="val 0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Фигура, имеющая форму буквы L 10"/>
          <p:cNvSpPr/>
          <p:nvPr/>
        </p:nvSpPr>
        <p:spPr>
          <a:xfrm rot="10800000">
            <a:off x="827583" y="2348879"/>
            <a:ext cx="2592288" cy="500063"/>
          </a:xfrm>
          <a:prstGeom prst="corner">
            <a:avLst>
              <a:gd name="adj1" fmla="val 23973"/>
              <a:gd name="adj2" fmla="val 307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Фигура, имеющая форму буквы L 11"/>
          <p:cNvSpPr/>
          <p:nvPr/>
        </p:nvSpPr>
        <p:spPr>
          <a:xfrm rot="10800000">
            <a:off x="755576" y="4365103"/>
            <a:ext cx="1584176" cy="500063"/>
          </a:xfrm>
          <a:prstGeom prst="corner">
            <a:avLst>
              <a:gd name="adj1" fmla="val 23973"/>
              <a:gd name="adj2" fmla="val 307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Фигура, имеющая форму буквы L 12"/>
          <p:cNvSpPr/>
          <p:nvPr/>
        </p:nvSpPr>
        <p:spPr>
          <a:xfrm rot="18879452">
            <a:off x="139074" y="2411955"/>
            <a:ext cx="657956" cy="665870"/>
          </a:xfrm>
          <a:prstGeom prst="corner">
            <a:avLst>
              <a:gd name="adj1" fmla="val 27925"/>
              <a:gd name="adj2" fmla="val 264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879452">
            <a:off x="139075" y="4356171"/>
            <a:ext cx="657956" cy="665870"/>
          </a:xfrm>
          <a:prstGeom prst="corner">
            <a:avLst>
              <a:gd name="adj1" fmla="val 27925"/>
              <a:gd name="adj2" fmla="val 264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555776" y="2132856"/>
            <a:ext cx="64807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ъ</a:t>
            </a:r>
            <a:endParaRPr lang="ru-RU" sz="8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03648" y="4149080"/>
            <a:ext cx="64807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ъ</a:t>
            </a:r>
            <a:endParaRPr lang="ru-RU" sz="8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6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6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6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6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404664"/>
            <a:ext cx="8208912" cy="5407104"/>
          </a:xfrm>
          <a:prstGeom prst="roundRect">
            <a:avLst>
              <a:gd name="adj" fmla="val 24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b="1" dirty="0" smtClean="0">
              <a:ln w="18415" cmpd="sng">
                <a:solidFill>
                  <a:srgbClr val="FFC000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Презентация  составлена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учителем  начальных  классов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ГБОУ СОШ №1055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г. Москвы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Мухачевой Юлией </a:t>
            </a:r>
            <a:r>
              <a:rPr lang="ru-RU" sz="4800" b="1" dirty="0" smtClean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Вячеславовной</a:t>
            </a:r>
            <a:endParaRPr lang="ru-RU" b="1" dirty="0" smtClean="0">
              <a:ln w="18415" cmpd="sng">
                <a:solidFill>
                  <a:srgbClr val="FFC000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 smtClean="0">
              <a:ln w="18415" cmpd="sng">
                <a:solidFill>
                  <a:srgbClr val="FFC000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 smtClean="0">
              <a:ln w="18415" cmpd="sng">
                <a:solidFill>
                  <a:srgbClr val="FFC000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627784" y="5733256"/>
            <a:ext cx="34918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1.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3416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Подчеркни </a:t>
            </a:r>
            <a:r>
              <a:rPr kumimoji="0" lang="ru-RU" sz="5400" b="1" i="0" u="sng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СЛОВО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котором количество букв СОВПАДАЕТ с количеством звуков.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3429000"/>
            <a:ext cx="410221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ДЕРЕВЬЯ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20072" y="3429000"/>
            <a:ext cx="328968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ПЕНИЕ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4725144"/>
            <a:ext cx="285847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ЁЖИК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4797152"/>
            <a:ext cx="35141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МЫШЬ</a:t>
            </a:r>
          </a:p>
        </p:txBody>
      </p:sp>
      <p:sp>
        <p:nvSpPr>
          <p:cNvPr id="11" name="Овал 10"/>
          <p:cNvSpPr/>
          <p:nvPr/>
        </p:nvSpPr>
        <p:spPr>
          <a:xfrm>
            <a:off x="611560" y="4293096"/>
            <a:ext cx="360000" cy="360000"/>
          </a:xfrm>
          <a:prstGeom prst="ellipse">
            <a:avLst/>
          </a:prstGeom>
          <a:solidFill>
            <a:srgbClr val="66FF33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187624" y="429309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763688" y="4293096"/>
            <a:ext cx="360000" cy="360000"/>
          </a:xfrm>
          <a:prstGeom prst="ellipse">
            <a:avLst/>
          </a:prstGeom>
          <a:solidFill>
            <a:srgbClr val="66FF33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267744" y="429309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843808" y="4293096"/>
            <a:ext cx="360000" cy="360000"/>
          </a:xfrm>
          <a:prstGeom prst="ellipse">
            <a:avLst/>
          </a:prstGeom>
          <a:solidFill>
            <a:srgbClr val="66FF33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779912" y="4293096"/>
            <a:ext cx="360000" cy="360000"/>
          </a:xfrm>
          <a:prstGeom prst="ellipse">
            <a:avLst/>
          </a:prstGeom>
          <a:solidFill>
            <a:srgbClr val="66FF33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067944" y="429309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55576" y="3140968"/>
            <a:ext cx="27363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7б., 7 </a:t>
            </a:r>
            <a:r>
              <a:rPr lang="ru-RU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з</a:t>
            </a: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.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436096" y="4293096"/>
            <a:ext cx="360000" cy="360000"/>
          </a:xfrm>
          <a:prstGeom prst="ellipse">
            <a:avLst/>
          </a:prstGeom>
          <a:solidFill>
            <a:srgbClr val="66FF33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156176" y="429309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732240" y="4293096"/>
            <a:ext cx="360000" cy="360000"/>
          </a:xfrm>
          <a:prstGeom prst="ellipse">
            <a:avLst/>
          </a:prstGeom>
          <a:solidFill>
            <a:srgbClr val="66FF33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7380312" y="429309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956376" y="4293096"/>
            <a:ext cx="360000" cy="360000"/>
          </a:xfrm>
          <a:prstGeom prst="ellipse">
            <a:avLst/>
          </a:prstGeom>
          <a:solidFill>
            <a:srgbClr val="66FF33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8172400" y="429309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580112" y="3140968"/>
            <a:ext cx="27363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5б., 6 </a:t>
            </a:r>
            <a:r>
              <a:rPr lang="ru-RU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з</a:t>
            </a: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.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1115616" y="5589240"/>
            <a:ext cx="360000" cy="360000"/>
          </a:xfrm>
          <a:prstGeom prst="ellipse">
            <a:avLst/>
          </a:prstGeom>
          <a:solidFill>
            <a:srgbClr val="66FF33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1403648" y="558924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051720" y="5589240"/>
            <a:ext cx="360000" cy="36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2843808" y="558924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3491880" y="5589240"/>
            <a:ext cx="360000" cy="36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331640" y="4509120"/>
            <a:ext cx="27363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4б., 5 </a:t>
            </a:r>
            <a:r>
              <a:rPr lang="ru-RU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з</a:t>
            </a: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.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5652120" y="5589240"/>
            <a:ext cx="360000" cy="36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6372200" y="5661248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7380312" y="5661248"/>
            <a:ext cx="360000" cy="36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5436096" y="4581128"/>
            <a:ext cx="27363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4б., 3 </a:t>
            </a:r>
            <a:r>
              <a:rPr lang="ru-RU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з</a:t>
            </a: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.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67544" y="4293096"/>
            <a:ext cx="4032448" cy="7200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6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6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6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6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6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6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6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6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6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6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27784" y="5733256"/>
            <a:ext cx="34918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2.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3999" cy="240065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Отметь </a:t>
            </a: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</a:t>
            </a: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два слова, в которых все согласные звуки </a:t>
            </a:r>
            <a:r>
              <a:rPr kumimoji="0" lang="ru-RU" sz="5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ГЛУХИЕ</a:t>
            </a: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44008" y="2348880"/>
            <a:ext cx="422731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sym typeface="Wingdings 2"/>
              </a:rPr>
              <a:t></a:t>
            </a:r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МОРОЗ</a:t>
            </a:r>
            <a:endParaRPr lang="ru-RU" sz="6600" b="1" dirty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2276872"/>
            <a:ext cx="485177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sym typeface="Wingdings 2"/>
              </a:rPr>
              <a:t></a:t>
            </a:r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ЖЕЛЕЗО</a:t>
            </a:r>
            <a:endParaRPr lang="ru-RU" sz="6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573016"/>
            <a:ext cx="459106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sym typeface="Wingdings 2"/>
              </a:rPr>
              <a:t></a:t>
            </a:r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ПОКОЙ </a:t>
            </a:r>
            <a:endParaRPr lang="ru-RU" sz="6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81816" y="3645024"/>
            <a:ext cx="446218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sym typeface="Wingdings 2"/>
              </a:rPr>
              <a:t></a:t>
            </a:r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КУПЕЦ </a:t>
            </a:r>
            <a:endParaRPr lang="ru-RU" sz="6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3568" y="4725144"/>
            <a:ext cx="469712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sym typeface="Wingdings 2"/>
              </a:rPr>
              <a:t></a:t>
            </a:r>
            <a:r>
              <a:rPr lang="ru-RU" sz="66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ШУБКА </a:t>
            </a:r>
            <a:endParaRPr lang="ru-RU" sz="6600" dirty="0"/>
          </a:p>
        </p:txBody>
      </p:sp>
      <p:sp>
        <p:nvSpPr>
          <p:cNvPr id="14" name="Овал 13"/>
          <p:cNvSpPr/>
          <p:nvPr/>
        </p:nvSpPr>
        <p:spPr>
          <a:xfrm>
            <a:off x="1187624" y="3212976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2780928"/>
            <a:ext cx="3888432" cy="7200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940152" y="3284984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788024" y="2852936"/>
            <a:ext cx="3888432" cy="7200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187624" y="4437112"/>
            <a:ext cx="360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483768" y="4437112"/>
            <a:ext cx="360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707904" y="4437112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95536" y="4149080"/>
            <a:ext cx="3888432" cy="7200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796136" y="4509120"/>
            <a:ext cx="360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092280" y="4509120"/>
            <a:ext cx="360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8316416" y="4509120"/>
            <a:ext cx="360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Фигура, имеющая форму буквы L 24"/>
          <p:cNvSpPr/>
          <p:nvPr/>
        </p:nvSpPr>
        <p:spPr>
          <a:xfrm rot="18879452">
            <a:off x="4855089" y="3636091"/>
            <a:ext cx="657956" cy="665870"/>
          </a:xfrm>
          <a:prstGeom prst="corner">
            <a:avLst>
              <a:gd name="adj1" fmla="val 27925"/>
              <a:gd name="adj2" fmla="val 264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979712" y="5589240"/>
            <a:ext cx="360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347864" y="5589240"/>
            <a:ext cx="360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995936" y="5589240"/>
            <a:ext cx="360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4932040" y="4869160"/>
            <a:ext cx="403244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[</a:t>
            </a:r>
            <a:r>
              <a:rPr lang="ru-RU" sz="6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шупка</a:t>
            </a: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]</a:t>
            </a:r>
            <a:endParaRPr lang="ru-RU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0" name="Фигура, имеющая форму буквы L 29"/>
          <p:cNvSpPr/>
          <p:nvPr/>
        </p:nvSpPr>
        <p:spPr>
          <a:xfrm rot="18879452">
            <a:off x="822642" y="4716211"/>
            <a:ext cx="657956" cy="665870"/>
          </a:xfrm>
          <a:prstGeom prst="corner">
            <a:avLst>
              <a:gd name="adj1" fmla="val 27925"/>
              <a:gd name="adj2" fmla="val 264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6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6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27784" y="5733256"/>
            <a:ext cx="34918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3.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0"/>
          <a:ext cx="9144000" cy="189280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00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/>
                        <a:t>1 </a:t>
                      </a:r>
                      <a:r>
                        <a:rPr lang="ru-RU" sz="3600" b="1" dirty="0" smtClean="0"/>
                        <a:t>–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err="1" smtClean="0"/>
                        <a:t>мяг</a:t>
                      </a:r>
                      <a:r>
                        <a:rPr lang="ru-RU" sz="3600" b="1" dirty="0" smtClean="0"/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err="1" smtClean="0"/>
                        <a:t>согл</a:t>
                      </a:r>
                      <a:r>
                        <a:rPr lang="ru-RU" sz="3600" b="1" dirty="0" smtClean="0"/>
                        <a:t>.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47" marR="653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/>
                        <a:t>2 </a:t>
                      </a:r>
                      <a:r>
                        <a:rPr lang="ru-RU" sz="3600" b="1" dirty="0" smtClean="0"/>
                        <a:t>– </a:t>
                      </a:r>
                      <a:r>
                        <a:rPr lang="ru-RU" sz="3600" b="1" dirty="0" err="1" smtClean="0"/>
                        <a:t>безуд</a:t>
                      </a:r>
                      <a:r>
                        <a:rPr lang="ru-RU" sz="3600" b="1" dirty="0" smtClean="0"/>
                        <a:t>. глас.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47" marR="653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/>
                        <a:t>3 </a:t>
                      </a:r>
                      <a:r>
                        <a:rPr lang="ru-RU" sz="3600" b="1" dirty="0" smtClean="0"/>
                        <a:t>– твёрд. </a:t>
                      </a:r>
                      <a:r>
                        <a:rPr lang="ru-RU" sz="3600" b="1" dirty="0" err="1" smtClean="0"/>
                        <a:t>согл</a:t>
                      </a:r>
                      <a:r>
                        <a:rPr lang="ru-RU" sz="3600" b="1" dirty="0" smtClean="0"/>
                        <a:t>.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47" marR="653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/>
                        <a:t>4 </a:t>
                      </a:r>
                      <a:r>
                        <a:rPr lang="ru-RU" sz="3600" b="1" dirty="0" smtClean="0"/>
                        <a:t>– удар.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err="1" smtClean="0"/>
                        <a:t>гласн</a:t>
                      </a:r>
                      <a:r>
                        <a:rPr lang="ru-RU" sz="3600" b="1" dirty="0" smtClean="0"/>
                        <a:t>.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47" marR="653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/>
                        <a:t>5 </a:t>
                      </a:r>
                      <a:r>
                        <a:rPr lang="ru-RU" sz="3600" b="1" dirty="0" smtClean="0"/>
                        <a:t>– твёрд. </a:t>
                      </a:r>
                      <a:r>
                        <a:rPr lang="ru-RU" sz="3600" b="1" dirty="0" err="1" smtClean="0"/>
                        <a:t>согл</a:t>
                      </a:r>
                      <a:r>
                        <a:rPr lang="ru-RU" sz="3600" b="1" dirty="0" smtClean="0"/>
                        <a:t>.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47" marR="65347" marT="0" marB="0"/>
                </a:tc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1403648" y="188640"/>
            <a:ext cx="360000" cy="360000"/>
          </a:xfrm>
          <a:prstGeom prst="ellipse">
            <a:avLst/>
          </a:prstGeom>
          <a:solidFill>
            <a:srgbClr val="66FF33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203848" y="18864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076056" y="188640"/>
            <a:ext cx="360000" cy="36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804248" y="18864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18090358">
            <a:off x="7176051" y="107590"/>
            <a:ext cx="408523" cy="8743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604448" y="188640"/>
            <a:ext cx="360000" cy="36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2564904"/>
            <a:ext cx="396191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sym typeface="Wingdings 2"/>
              </a:rPr>
              <a:t></a:t>
            </a:r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ЖИРАФ</a:t>
            </a:r>
            <a:endParaRPr lang="ru-RU" sz="6000" b="1" dirty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32040" y="2636912"/>
            <a:ext cx="38188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sym typeface="Wingdings 2"/>
              </a:rPr>
              <a:t></a:t>
            </a:r>
            <a:r>
              <a:rPr lang="ru-RU" sz="6000" b="1" dirty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ЧУДАК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23528" y="3933056"/>
            <a:ext cx="37877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sym typeface="Wingdings 2"/>
              </a:rPr>
              <a:t></a:t>
            </a:r>
            <a:r>
              <a:rPr lang="ru-RU" sz="6000" b="1" dirty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СИЛАЧ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716016" y="4005064"/>
            <a:ext cx="39955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sym typeface="Wingdings 2"/>
              </a:rPr>
              <a:t></a:t>
            </a:r>
            <a:r>
              <a:rPr lang="ru-RU" sz="6000" b="1" dirty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ЧАЙКА 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1331640" y="3429000"/>
            <a:ext cx="360000" cy="36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1520" y="3068960"/>
            <a:ext cx="3888432" cy="7200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6084168" y="3573016"/>
            <a:ext cx="360000" cy="360000"/>
          </a:xfrm>
          <a:prstGeom prst="ellipse">
            <a:avLst/>
          </a:prstGeom>
          <a:solidFill>
            <a:srgbClr val="66FF33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588224" y="357301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7092280" y="3573016"/>
            <a:ext cx="360000" cy="36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7596336" y="357301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8100392" y="3573016"/>
            <a:ext cx="360000" cy="36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18090358">
            <a:off x="3287618" y="2718185"/>
            <a:ext cx="408523" cy="8743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8090358">
            <a:off x="7680106" y="2502161"/>
            <a:ext cx="408523" cy="8743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rot="18090358">
            <a:off x="3215610" y="3798305"/>
            <a:ext cx="408523" cy="8743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18090358">
            <a:off x="6527979" y="4014329"/>
            <a:ext cx="408523" cy="8743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572000" y="4509120"/>
            <a:ext cx="3888432" cy="7200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Фигура, имеющая форму буквы L 28"/>
          <p:cNvSpPr/>
          <p:nvPr/>
        </p:nvSpPr>
        <p:spPr>
          <a:xfrm rot="18879452">
            <a:off x="5071114" y="2483962"/>
            <a:ext cx="657956" cy="665870"/>
          </a:xfrm>
          <a:prstGeom prst="corner">
            <a:avLst>
              <a:gd name="adj1" fmla="val 27925"/>
              <a:gd name="adj2" fmla="val 264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1331640" y="4797152"/>
            <a:ext cx="360000" cy="360000"/>
          </a:xfrm>
          <a:prstGeom prst="ellipse">
            <a:avLst/>
          </a:prstGeom>
          <a:solidFill>
            <a:srgbClr val="66FF33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1979712" y="479715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555776" y="4797152"/>
            <a:ext cx="360000" cy="36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3059832" y="479715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707904" y="4797152"/>
            <a:ext cx="360000" cy="360000"/>
          </a:xfrm>
          <a:prstGeom prst="ellipse">
            <a:avLst/>
          </a:prstGeom>
          <a:solidFill>
            <a:srgbClr val="66FF33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67544" y="4437112"/>
            <a:ext cx="3888432" cy="7200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9144000" cy="276998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Отметь 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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66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слово</a:t>
            </a: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, в котором звуки стоят в следующем порядке: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379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627784" y="5733256"/>
            <a:ext cx="34918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4.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60648"/>
            <a:ext cx="8352928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sym typeface="Wingdings 2"/>
              </a:rPr>
              <a:t></a:t>
            </a:r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мужество, отвага, смелость, храбрость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420888"/>
            <a:ext cx="8352928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sym typeface="Wingdings 2"/>
              </a:rPr>
              <a:t></a:t>
            </a:r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детство, молодость, юность, старость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509120"/>
            <a:ext cx="8352928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sym typeface="Wingdings 2"/>
              </a:rPr>
              <a:t></a:t>
            </a:r>
            <a:r>
              <a:rPr lang="ru-RU" sz="6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забота, внимание, мудрость, трудолюбие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59632" y="1196752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860032" y="1124744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1988840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51920" y="2060848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Фигура, имеющая форму буквы L 11"/>
          <p:cNvSpPr/>
          <p:nvPr/>
        </p:nvSpPr>
        <p:spPr>
          <a:xfrm rot="18879452">
            <a:off x="534610" y="135083"/>
            <a:ext cx="657956" cy="665870"/>
          </a:xfrm>
          <a:prstGeom prst="corner">
            <a:avLst>
              <a:gd name="adj1" fmla="val 27925"/>
              <a:gd name="adj2" fmla="val 264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547664" y="3356992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572000" y="3284984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475656" y="4221088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499992" y="4221088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3563888" y="3717032"/>
            <a:ext cx="1584176" cy="0"/>
          </a:xfrm>
          <a:prstGeom prst="straightConnector1">
            <a:avLst/>
          </a:prstGeom>
          <a:ln w="762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259632" y="5373216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923928" y="5373216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2771800" y="5013176"/>
            <a:ext cx="1584176" cy="0"/>
          </a:xfrm>
          <a:prstGeom prst="straightConnector1">
            <a:avLst/>
          </a:prstGeom>
          <a:ln w="762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0" y="0"/>
            <a:ext cx="9144000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Отметь </a:t>
            </a:r>
            <a:r>
              <a:rPr kumimoji="0" lang="ru-RU" sz="60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</a:t>
            </a:r>
            <a:r>
              <a:rPr kumimoji="0" lang="ru-RU" sz="60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60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ряд, в котором все слова стоят в алфавитном порядке.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2" grpId="0" animBg="1"/>
      <p:bldP spid="23" grpId="0" animBg="1"/>
      <p:bldP spid="614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27784" y="5733256"/>
            <a:ext cx="34918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5.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-1" y="-1"/>
          <a:ext cx="9144001" cy="6858001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3923928"/>
                <a:gridCol w="504056"/>
                <a:gridCol w="4716017"/>
              </a:tblGrid>
              <a:tr h="623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Начало </a:t>
                      </a:r>
                      <a:r>
                        <a:rPr lang="ru-RU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предл</a:t>
                      </a: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47" marR="65347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47" marR="653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latin typeface="Times New Roman" pitchFamily="18" charset="0"/>
                          <a:cs typeface="Times New Roman" pitchFamily="18" charset="0"/>
                        </a:rPr>
                        <a:t>Конец предложения</a:t>
                      </a:r>
                      <a:endParaRPr lang="ru-RU" sz="3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47" marR="65347" marT="0" marB="0"/>
                </a:tc>
              </a:tr>
              <a:tr h="1870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Для того чтобы найти </a:t>
                      </a:r>
                      <a:r>
                        <a:rPr lang="ru-RU" sz="2800" b="1" u="sng" dirty="0">
                          <a:latin typeface="Times New Roman" pitchFamily="18" charset="0"/>
                          <a:cs typeface="Times New Roman" pitchFamily="18" charset="0"/>
                        </a:rPr>
                        <a:t>ОКОНЧАНИЕ</a:t>
                      </a:r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 слова, нужно</a:t>
                      </a:r>
                      <a:endParaRPr lang="ru-RU" sz="3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47" marR="6534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подобрать несколько </a:t>
                      </a:r>
                      <a:r>
                        <a:rPr lang="ru-RU" sz="3200" b="1" u="sng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родственных слов </a:t>
                      </a:r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и найти их </a:t>
                      </a:r>
                      <a:r>
                        <a:rPr lang="ru-RU" sz="3200" b="1" u="sng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общую часть</a:t>
                      </a:r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47" marR="65347" marT="0" marB="0"/>
                </a:tc>
              </a:tr>
              <a:tr h="2493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Для того чтобы найти </a:t>
                      </a:r>
                      <a:r>
                        <a:rPr lang="ru-RU" sz="3200" b="1" u="sng" dirty="0">
                          <a:latin typeface="Times New Roman" pitchFamily="18" charset="0"/>
                          <a:cs typeface="Times New Roman" pitchFamily="18" charset="0"/>
                        </a:rPr>
                        <a:t>КОРЕНЬ</a:t>
                      </a:r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 слова, нужно</a:t>
                      </a:r>
                      <a:endParaRPr lang="ru-RU" sz="3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47" marR="6534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найти в слове корень, посмотреть, есть ли часть слова, которая стоит </a:t>
                      </a:r>
                      <a:r>
                        <a:rPr lang="ru-RU" sz="3200" b="1" u="sng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перед корнем.</a:t>
                      </a:r>
                      <a:endParaRPr lang="ru-RU" sz="3200" b="1" u="sng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47" marR="65347" marT="0" marB="0"/>
                </a:tc>
              </a:tr>
              <a:tr h="1870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Для того чтобы найти </a:t>
                      </a:r>
                      <a:r>
                        <a:rPr lang="ru-RU" sz="2800" b="1" u="sng" dirty="0">
                          <a:latin typeface="Times New Roman" pitchFamily="18" charset="0"/>
                          <a:cs typeface="Times New Roman" pitchFamily="18" charset="0"/>
                        </a:rPr>
                        <a:t>ПРИСТАВКУ, </a:t>
                      </a:r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нужно</a:t>
                      </a:r>
                      <a:endParaRPr lang="ru-RU" sz="3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47" marR="6534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изменить форму слова и найти </a:t>
                      </a:r>
                      <a:r>
                        <a:rPr lang="ru-RU" sz="3200" b="1" u="sng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изменяемую часть.</a:t>
                      </a:r>
                      <a:endParaRPr lang="ru-RU" sz="3200" b="1" u="sng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47" marR="65347" marT="0" marB="0"/>
                </a:tc>
              </a:tr>
            </a:tbl>
          </a:graphicData>
        </a:graphic>
      </p:graphicFrame>
      <p:sp>
        <p:nvSpPr>
          <p:cNvPr id="6" name="Рамка 5"/>
          <p:cNvSpPr/>
          <p:nvPr/>
        </p:nvSpPr>
        <p:spPr>
          <a:xfrm>
            <a:off x="2699792" y="1700809"/>
            <a:ext cx="792088" cy="7200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Арка 6"/>
          <p:cNvSpPr/>
          <p:nvPr/>
        </p:nvSpPr>
        <p:spPr>
          <a:xfrm>
            <a:off x="251520" y="4365104"/>
            <a:ext cx="2643188" cy="571500"/>
          </a:xfrm>
          <a:prstGeom prst="blockArc">
            <a:avLst>
              <a:gd name="adj1" fmla="val 11060601"/>
              <a:gd name="adj2" fmla="val 21599987"/>
              <a:gd name="adj3" fmla="val 0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Фигура, имеющая форму буквы L 7"/>
          <p:cNvSpPr/>
          <p:nvPr/>
        </p:nvSpPr>
        <p:spPr>
          <a:xfrm rot="10800000">
            <a:off x="1403648" y="6165304"/>
            <a:ext cx="1857375" cy="500063"/>
          </a:xfrm>
          <a:prstGeom prst="corner">
            <a:avLst>
              <a:gd name="adj1" fmla="val 23973"/>
              <a:gd name="adj2" fmla="val 307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0" name="Прямая со стрелкой 9"/>
          <p:cNvCxnSpPr>
            <a:stCxn id="6" idx="3"/>
          </p:cNvCxnSpPr>
          <p:nvPr/>
        </p:nvCxnSpPr>
        <p:spPr>
          <a:xfrm>
            <a:off x="3491880" y="2060849"/>
            <a:ext cx="936104" cy="3456383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2483768" y="1196752"/>
            <a:ext cx="2088232" cy="316835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8" idx="2"/>
          </p:cNvCxnSpPr>
          <p:nvPr/>
        </p:nvCxnSpPr>
        <p:spPr>
          <a:xfrm flipV="1">
            <a:off x="3261023" y="4077072"/>
            <a:ext cx="1310977" cy="2338263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27784" y="5733256"/>
            <a:ext cx="34918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6.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184665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Отметь </a:t>
            </a: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</a:t>
            </a: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6600" b="1" i="0" u="sng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слово</a:t>
            </a: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, состоящее из корня  и  окончания.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2204864"/>
            <a:ext cx="46568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  <a:sym typeface="Wingdings 2"/>
              </a:rPr>
              <a:t></a:t>
            </a:r>
            <a:r>
              <a:rPr lang="ru-RU" sz="6000" b="1" dirty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 ПОЛЁТЫ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4048" y="2276872"/>
            <a:ext cx="3888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  <a:sym typeface="Wingdings 2"/>
              </a:rPr>
              <a:t></a:t>
            </a:r>
            <a:r>
              <a:rPr lang="ru-RU" sz="6000" b="1" dirty="0" smtClean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 НОРКА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3573016"/>
            <a:ext cx="57241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  <a:sym typeface="Wingdings 2"/>
              </a:rPr>
              <a:t> </a:t>
            </a:r>
            <a:r>
              <a:rPr lang="ru-RU" sz="6000" b="1" dirty="0" smtClean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ПОХОДНЫЙ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44008" y="4581128"/>
            <a:ext cx="43204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  <a:sym typeface="Wingdings 2"/>
              </a:rPr>
              <a:t></a:t>
            </a:r>
            <a:r>
              <a:rPr lang="ru-RU" sz="6000" b="1" dirty="0" smtClean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ГОЛОВА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5085184"/>
            <a:ext cx="39966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  <a:sym typeface="Wingdings 2"/>
              </a:rPr>
              <a:t></a:t>
            </a:r>
            <a:r>
              <a:rPr lang="ru-RU" sz="6000" b="1" dirty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 ЛЕСОК </a:t>
            </a:r>
            <a:endParaRPr lang="ru-RU" dirty="0"/>
          </a:p>
        </p:txBody>
      </p:sp>
      <p:sp>
        <p:nvSpPr>
          <p:cNvPr id="13" name="Арка 12"/>
          <p:cNvSpPr/>
          <p:nvPr/>
        </p:nvSpPr>
        <p:spPr>
          <a:xfrm>
            <a:off x="2195736" y="2132856"/>
            <a:ext cx="1440160" cy="504056"/>
          </a:xfrm>
          <a:prstGeom prst="blockArc">
            <a:avLst>
              <a:gd name="adj1" fmla="val 11060601"/>
              <a:gd name="adj2" fmla="val 21599987"/>
              <a:gd name="adj3" fmla="val 0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Рамка 13"/>
          <p:cNvSpPr/>
          <p:nvPr/>
        </p:nvSpPr>
        <p:spPr>
          <a:xfrm>
            <a:off x="3635896" y="2420888"/>
            <a:ext cx="936104" cy="792088"/>
          </a:xfrm>
          <a:prstGeom prst="fra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Рамка 14"/>
          <p:cNvSpPr/>
          <p:nvPr/>
        </p:nvSpPr>
        <p:spPr>
          <a:xfrm>
            <a:off x="8207896" y="2420888"/>
            <a:ext cx="684584" cy="792088"/>
          </a:xfrm>
          <a:prstGeom prst="fra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Рамка 15"/>
          <p:cNvSpPr/>
          <p:nvPr/>
        </p:nvSpPr>
        <p:spPr>
          <a:xfrm>
            <a:off x="4499992" y="3645024"/>
            <a:ext cx="1512168" cy="792088"/>
          </a:xfrm>
          <a:prstGeom prst="fra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Рамка 16"/>
          <p:cNvSpPr/>
          <p:nvPr/>
        </p:nvSpPr>
        <p:spPr>
          <a:xfrm>
            <a:off x="8028384" y="4797152"/>
            <a:ext cx="792088" cy="792088"/>
          </a:xfrm>
          <a:prstGeom prst="fra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Рамка 17"/>
          <p:cNvSpPr/>
          <p:nvPr/>
        </p:nvSpPr>
        <p:spPr>
          <a:xfrm>
            <a:off x="4139952" y="5301208"/>
            <a:ext cx="648072" cy="792088"/>
          </a:xfrm>
          <a:prstGeom prst="fra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83568" y="5589240"/>
            <a:ext cx="3888432" cy="7200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Арка 19"/>
          <p:cNvSpPr/>
          <p:nvPr/>
        </p:nvSpPr>
        <p:spPr>
          <a:xfrm>
            <a:off x="6012160" y="2204864"/>
            <a:ext cx="1440160" cy="504056"/>
          </a:xfrm>
          <a:prstGeom prst="blockArc">
            <a:avLst>
              <a:gd name="adj1" fmla="val 11060601"/>
              <a:gd name="adj2" fmla="val 21599987"/>
              <a:gd name="adj3" fmla="val 0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60" y="2636912"/>
            <a:ext cx="3888432" cy="7200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076056" y="2780928"/>
            <a:ext cx="3888432" cy="7200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Арка 22"/>
          <p:cNvSpPr/>
          <p:nvPr/>
        </p:nvSpPr>
        <p:spPr>
          <a:xfrm>
            <a:off x="2411760" y="3501008"/>
            <a:ext cx="1440160" cy="504056"/>
          </a:xfrm>
          <a:prstGeom prst="blockArc">
            <a:avLst>
              <a:gd name="adj1" fmla="val 11060601"/>
              <a:gd name="adj2" fmla="val 21599987"/>
              <a:gd name="adj3" fmla="val 0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115616" y="4077072"/>
            <a:ext cx="4968552" cy="7200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Арка 24"/>
          <p:cNvSpPr/>
          <p:nvPr/>
        </p:nvSpPr>
        <p:spPr>
          <a:xfrm>
            <a:off x="5508104" y="4509120"/>
            <a:ext cx="2376264" cy="648072"/>
          </a:xfrm>
          <a:prstGeom prst="blockArc">
            <a:avLst>
              <a:gd name="adj1" fmla="val 11060601"/>
              <a:gd name="adj2" fmla="val 21599987"/>
              <a:gd name="adj3" fmla="val 0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Фигура, имеющая форму буквы L 25"/>
          <p:cNvSpPr/>
          <p:nvPr/>
        </p:nvSpPr>
        <p:spPr>
          <a:xfrm rot="18879452">
            <a:off x="4783081" y="4500186"/>
            <a:ext cx="657956" cy="665870"/>
          </a:xfrm>
          <a:prstGeom prst="corner">
            <a:avLst>
              <a:gd name="adj1" fmla="val 27925"/>
              <a:gd name="adj2" fmla="val 264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627784" y="5733256"/>
            <a:ext cx="34918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7.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8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Отметь </a:t>
            </a:r>
            <a:r>
              <a:rPr lang="ru-RU" sz="48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sym typeface="Wingdings 2"/>
              </a:rPr>
              <a:t></a:t>
            </a:r>
            <a:r>
              <a:rPr lang="ru-RU" sz="48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u="sng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слово</a:t>
            </a:r>
            <a:r>
              <a:rPr lang="ru-RU" sz="48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написание которого СОВПАДАЕТ с его произношением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4797152"/>
            <a:ext cx="5117106" cy="10725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  <a:sym typeface="Wingdings 2"/>
              </a:rPr>
              <a:t></a:t>
            </a: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МАЛЫШИ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636912"/>
            <a:ext cx="45365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rgbClr val="F07F09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  <a:sym typeface="Wingdings 2"/>
              </a:rPr>
              <a:t></a:t>
            </a:r>
            <a:r>
              <a:rPr lang="ru-RU" sz="6000" b="1" dirty="0">
                <a:ln w="10541" cmpd="sng">
                  <a:solidFill>
                    <a:srgbClr val="F07F09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 ВОДИЦА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3429000"/>
            <a:ext cx="46805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rgbClr val="F07F09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  <a:sym typeface="Wingdings 2"/>
              </a:rPr>
              <a:t></a:t>
            </a:r>
            <a:r>
              <a:rPr lang="ru-RU" sz="6000" b="1" dirty="0">
                <a:ln w="10541" cmpd="sng">
                  <a:solidFill>
                    <a:srgbClr val="F07F09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 ДЕРЕВЬЯ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4077072"/>
            <a:ext cx="39432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rgbClr val="F07F09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  <a:sym typeface="Wingdings 2"/>
              </a:rPr>
              <a:t></a:t>
            </a:r>
            <a:r>
              <a:rPr lang="ru-RU" sz="6000" b="1" dirty="0">
                <a:ln w="10541" cmpd="sng">
                  <a:solidFill>
                    <a:srgbClr val="F07F09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 БУКВА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499992" y="2564904"/>
            <a:ext cx="464400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[</a:t>
            </a:r>
            <a:r>
              <a:rPr lang="ru-RU" sz="6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вадица</a:t>
            </a: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]</a:t>
            </a:r>
            <a:endParaRPr lang="ru-RU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64088" y="3429000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331640" y="3429000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11560" y="3068960"/>
            <a:ext cx="3888432" cy="7200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499992" y="3356992"/>
            <a:ext cx="482453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[</a:t>
            </a:r>
            <a:r>
              <a:rPr lang="ru-RU" sz="6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дирэвйа</a:t>
            </a: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]</a:t>
            </a:r>
            <a:endParaRPr lang="ru-RU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" name="Овальная выноска 18"/>
          <p:cNvSpPr/>
          <p:nvPr/>
        </p:nvSpPr>
        <p:spPr>
          <a:xfrm>
            <a:off x="6588224" y="2708920"/>
            <a:ext cx="144016" cy="216024"/>
          </a:xfrm>
          <a:prstGeom prst="wedgeEllipseCallout">
            <a:avLst>
              <a:gd name="adj1" fmla="val -102180"/>
              <a:gd name="adj2" fmla="val 117901"/>
            </a:avLst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0" name="Овальная выноска 19"/>
          <p:cNvSpPr/>
          <p:nvPr/>
        </p:nvSpPr>
        <p:spPr>
          <a:xfrm>
            <a:off x="5508104" y="3429000"/>
            <a:ext cx="144016" cy="216024"/>
          </a:xfrm>
          <a:prstGeom prst="wedgeEllipseCallout">
            <a:avLst>
              <a:gd name="adj1" fmla="val -102180"/>
              <a:gd name="adj2" fmla="val 117901"/>
            </a:avLst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1" name="Овальная выноска 20"/>
          <p:cNvSpPr/>
          <p:nvPr/>
        </p:nvSpPr>
        <p:spPr>
          <a:xfrm>
            <a:off x="6588224" y="3501008"/>
            <a:ext cx="144016" cy="216024"/>
          </a:xfrm>
          <a:prstGeom prst="wedgeEllipseCallout">
            <a:avLst>
              <a:gd name="adj1" fmla="val -102180"/>
              <a:gd name="adj2" fmla="val 117901"/>
            </a:avLst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>
            <a:off x="7524328" y="3501008"/>
            <a:ext cx="144016" cy="216024"/>
          </a:xfrm>
          <a:prstGeom prst="wedgeEllipseCallout">
            <a:avLst>
              <a:gd name="adj1" fmla="val -102180"/>
              <a:gd name="adj2" fmla="val 117901"/>
            </a:avLst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>
            <a:off x="8172400" y="3501008"/>
            <a:ext cx="144016" cy="216024"/>
          </a:xfrm>
          <a:prstGeom prst="wedgeEllipseCallout">
            <a:avLst>
              <a:gd name="adj1" fmla="val -102180"/>
              <a:gd name="adj2" fmla="val 117901"/>
            </a:avLst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39552" y="3933056"/>
            <a:ext cx="3888432" cy="7200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635896" y="4077072"/>
            <a:ext cx="36004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[буква]</a:t>
            </a:r>
            <a:endParaRPr lang="ru-RU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0" name="Фигура, имеющая форму буквы L 29"/>
          <p:cNvSpPr/>
          <p:nvPr/>
        </p:nvSpPr>
        <p:spPr>
          <a:xfrm rot="18879452">
            <a:off x="139074" y="3996132"/>
            <a:ext cx="657956" cy="665870"/>
          </a:xfrm>
          <a:prstGeom prst="corner">
            <a:avLst>
              <a:gd name="adj1" fmla="val 27925"/>
              <a:gd name="adj2" fmla="val 264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572000" y="4869160"/>
            <a:ext cx="48965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[</a:t>
            </a:r>
            <a:r>
              <a:rPr lang="ru-RU" sz="6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малышы</a:t>
            </a: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]</a:t>
            </a:r>
            <a:endParaRPr lang="ru-RU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8244408" y="5733256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211960" y="5733256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55576" y="5373216"/>
            <a:ext cx="3888432" cy="7200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8" grpId="0" animBg="1"/>
      <p:bldP spid="30" grpId="0" animBg="1"/>
      <p:bldP spid="32" grpId="0" animBg="1"/>
      <p:bldP spid="33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627784" y="5733256"/>
            <a:ext cx="34918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8.</a:t>
            </a:r>
            <a:endParaRPr kumimoji="0" lang="ru-RU" sz="5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4572000" y="3140968"/>
            <a:ext cx="4389632" cy="10156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ПЕРЕВОД</a:t>
            </a:r>
            <a:endParaRPr kumimoji="0" lang="ru-RU" sz="6000" b="1" i="0" u="none" strike="noStrike" normalizeH="0" baseline="0" dirty="0" smtClean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4499992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(на) ГОРКЕ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20072" y="404664"/>
            <a:ext cx="3528392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ПОХОД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772816"/>
            <a:ext cx="2808312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ТРАВА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1844824"/>
            <a:ext cx="302433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ХОЛОД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3140968"/>
            <a:ext cx="3438128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6000" b="1" dirty="0">
                <a:ln w="10541" cmpd="sng">
                  <a:solidFill>
                    <a:srgbClr val="9F2936">
                      <a:lumMod val="75000"/>
                    </a:srgbClr>
                  </a:solidFill>
                  <a:prstDash val="solid"/>
                </a:ln>
                <a:gradFill>
                  <a:gsLst>
                    <a:gs pos="0">
                      <a:srgbClr val="F07F09">
                        <a:tint val="40000"/>
                        <a:satMod val="250000"/>
                      </a:srgbClr>
                    </a:gs>
                    <a:gs pos="9000">
                      <a:srgbClr val="F07F09">
                        <a:tint val="52000"/>
                        <a:satMod val="300000"/>
                      </a:srgbClr>
                    </a:gs>
                    <a:gs pos="50000">
                      <a:srgbClr val="F07F09">
                        <a:shade val="20000"/>
                        <a:satMod val="300000"/>
                      </a:srgbClr>
                    </a:gs>
                    <a:gs pos="79000">
                      <a:srgbClr val="F07F09">
                        <a:tint val="52000"/>
                        <a:satMod val="300000"/>
                      </a:srgbClr>
                    </a:gs>
                    <a:gs pos="100000">
                      <a:srgbClr val="F07F0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ЗОНТИК</a:t>
            </a: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0" y="4389120"/>
          <a:ext cx="9144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70840">
                <a:tc>
                  <a:txBody>
                    <a:bodyPr/>
                    <a:lstStyle/>
                    <a:p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4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Фигура, имеющая форму буквы L 10"/>
          <p:cNvSpPr/>
          <p:nvPr/>
        </p:nvSpPr>
        <p:spPr>
          <a:xfrm rot="10800000">
            <a:off x="323528" y="4509120"/>
            <a:ext cx="1857375" cy="500063"/>
          </a:xfrm>
          <a:prstGeom prst="corner">
            <a:avLst>
              <a:gd name="adj1" fmla="val 23973"/>
              <a:gd name="adj2" fmla="val 307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Арка 11"/>
          <p:cNvSpPr/>
          <p:nvPr/>
        </p:nvSpPr>
        <p:spPr>
          <a:xfrm>
            <a:off x="2771800" y="4581128"/>
            <a:ext cx="1440160" cy="504056"/>
          </a:xfrm>
          <a:prstGeom prst="blockArc">
            <a:avLst>
              <a:gd name="adj1" fmla="val 11060601"/>
              <a:gd name="adj2" fmla="val 21599987"/>
              <a:gd name="adj3" fmla="val 0"/>
            </a:avLst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Фигура, имеющая форму буквы L 12"/>
          <p:cNvSpPr/>
          <p:nvPr/>
        </p:nvSpPr>
        <p:spPr>
          <a:xfrm rot="8129206">
            <a:off x="5382541" y="4551101"/>
            <a:ext cx="865187" cy="817562"/>
          </a:xfrm>
          <a:prstGeom prst="corner">
            <a:avLst>
              <a:gd name="adj1" fmla="val 17694"/>
              <a:gd name="adj2" fmla="val 1703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Рамка 13"/>
          <p:cNvSpPr/>
          <p:nvPr/>
        </p:nvSpPr>
        <p:spPr>
          <a:xfrm>
            <a:off x="7668344" y="4365104"/>
            <a:ext cx="936104" cy="792088"/>
          </a:xfrm>
          <a:prstGeom prst="fram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8090358">
            <a:off x="2279506" y="341920"/>
            <a:ext cx="408523" cy="8743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8090358">
            <a:off x="7104042" y="341920"/>
            <a:ext cx="408523" cy="8743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8090358">
            <a:off x="2783562" y="1710072"/>
            <a:ext cx="408523" cy="8743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8090358">
            <a:off x="5807899" y="1710072"/>
            <a:ext cx="408523" cy="8743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8090358">
            <a:off x="1199386" y="3078224"/>
            <a:ext cx="408523" cy="8743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18090358">
            <a:off x="7752114" y="3078224"/>
            <a:ext cx="408523" cy="8743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мка 20"/>
          <p:cNvSpPr/>
          <p:nvPr/>
        </p:nvSpPr>
        <p:spPr>
          <a:xfrm>
            <a:off x="3635896" y="476672"/>
            <a:ext cx="936104" cy="792088"/>
          </a:xfrm>
          <a:prstGeom prst="fra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732240" y="5229200"/>
            <a:ext cx="24205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(на) </a:t>
            </a:r>
            <a:r>
              <a:rPr lang="ru-RU" sz="4000" b="1" dirty="0"/>
              <a:t>горке</a:t>
            </a:r>
          </a:p>
        </p:txBody>
      </p:sp>
      <p:sp>
        <p:nvSpPr>
          <p:cNvPr id="24" name="Рамка 23"/>
          <p:cNvSpPr/>
          <p:nvPr/>
        </p:nvSpPr>
        <p:spPr>
          <a:xfrm>
            <a:off x="8207896" y="548680"/>
            <a:ext cx="936104" cy="792088"/>
          </a:xfrm>
          <a:prstGeom prst="fra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Арка 24"/>
          <p:cNvSpPr/>
          <p:nvPr/>
        </p:nvSpPr>
        <p:spPr>
          <a:xfrm>
            <a:off x="6588224" y="476672"/>
            <a:ext cx="1440160" cy="504056"/>
          </a:xfrm>
          <a:prstGeom prst="blockArc">
            <a:avLst>
              <a:gd name="adj1" fmla="val 11060601"/>
              <a:gd name="adj2" fmla="val 21599987"/>
              <a:gd name="adj3" fmla="val 0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Фигура, имеющая форму буквы L 25"/>
          <p:cNvSpPr/>
          <p:nvPr/>
        </p:nvSpPr>
        <p:spPr>
          <a:xfrm rot="10800000">
            <a:off x="5292080" y="188640"/>
            <a:ext cx="1209303" cy="500063"/>
          </a:xfrm>
          <a:prstGeom prst="corner">
            <a:avLst>
              <a:gd name="adj1" fmla="val 23973"/>
              <a:gd name="adj2" fmla="val 307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0" y="5157192"/>
            <a:ext cx="222977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/>
              <a:t>поход</a:t>
            </a:r>
            <a:endParaRPr lang="ru-RU" sz="5400" b="1" dirty="0"/>
          </a:p>
        </p:txBody>
      </p:sp>
      <p:sp>
        <p:nvSpPr>
          <p:cNvPr id="28" name="Рамка 27"/>
          <p:cNvSpPr/>
          <p:nvPr/>
        </p:nvSpPr>
        <p:spPr>
          <a:xfrm>
            <a:off x="2627784" y="1916832"/>
            <a:ext cx="936104" cy="792088"/>
          </a:xfrm>
          <a:prstGeom prst="fra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Арка 28"/>
          <p:cNvSpPr/>
          <p:nvPr/>
        </p:nvSpPr>
        <p:spPr>
          <a:xfrm>
            <a:off x="755576" y="1772816"/>
            <a:ext cx="1728192" cy="504056"/>
          </a:xfrm>
          <a:prstGeom prst="blockArc">
            <a:avLst>
              <a:gd name="adj1" fmla="val 11060601"/>
              <a:gd name="adj2" fmla="val 21599987"/>
              <a:gd name="adj3" fmla="val 0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339752" y="5157192"/>
            <a:ext cx="213443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/>
              <a:t>трава</a:t>
            </a:r>
            <a:endParaRPr lang="ru-RU" sz="54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635896" y="1124744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868144" y="1268760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547664" y="2636912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6732240" y="2708920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627784" y="4005064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5436096" y="4005064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6372200" y="4005064"/>
            <a:ext cx="720080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Рамка 37"/>
          <p:cNvSpPr/>
          <p:nvPr/>
        </p:nvSpPr>
        <p:spPr>
          <a:xfrm>
            <a:off x="7884368" y="1916832"/>
            <a:ext cx="936104" cy="792088"/>
          </a:xfrm>
          <a:prstGeom prst="fra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Арка 38"/>
          <p:cNvSpPr/>
          <p:nvPr/>
        </p:nvSpPr>
        <p:spPr>
          <a:xfrm>
            <a:off x="5076056" y="1844824"/>
            <a:ext cx="2592288" cy="432048"/>
          </a:xfrm>
          <a:prstGeom prst="blockArc">
            <a:avLst>
              <a:gd name="adj1" fmla="val 11060601"/>
              <a:gd name="adj2" fmla="val 21599987"/>
              <a:gd name="adj3" fmla="val 0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555776" y="5877272"/>
            <a:ext cx="20164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/>
              <a:t>холод</a:t>
            </a:r>
            <a:endParaRPr lang="ru-RU" sz="4800" b="1" dirty="0"/>
          </a:p>
        </p:txBody>
      </p:sp>
      <p:sp>
        <p:nvSpPr>
          <p:cNvPr id="41" name="Рамка 40"/>
          <p:cNvSpPr/>
          <p:nvPr/>
        </p:nvSpPr>
        <p:spPr>
          <a:xfrm>
            <a:off x="3779912" y="3284984"/>
            <a:ext cx="936104" cy="792088"/>
          </a:xfrm>
          <a:prstGeom prst="fra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Арка 41"/>
          <p:cNvSpPr/>
          <p:nvPr/>
        </p:nvSpPr>
        <p:spPr>
          <a:xfrm>
            <a:off x="467544" y="3212976"/>
            <a:ext cx="2088232" cy="432048"/>
          </a:xfrm>
          <a:prstGeom prst="blockArc">
            <a:avLst>
              <a:gd name="adj1" fmla="val 11060601"/>
              <a:gd name="adj2" fmla="val 21599987"/>
              <a:gd name="adj3" fmla="val 0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3" name="Фигура, имеющая форму буквы L 42"/>
          <p:cNvSpPr/>
          <p:nvPr/>
        </p:nvSpPr>
        <p:spPr>
          <a:xfrm rot="8129206">
            <a:off x="2790252" y="2966924"/>
            <a:ext cx="865187" cy="817562"/>
          </a:xfrm>
          <a:prstGeom prst="corner">
            <a:avLst>
              <a:gd name="adj1" fmla="val 17694"/>
              <a:gd name="adj2" fmla="val 17035"/>
            </a:avLst>
          </a:prstGeom>
          <a:solidFill>
            <a:srgbClr val="00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4499992" y="5157192"/>
            <a:ext cx="221156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/>
              <a:t>зонтик</a:t>
            </a:r>
            <a:endParaRPr lang="ru-RU" sz="4800" b="1" dirty="0"/>
          </a:p>
        </p:txBody>
      </p:sp>
      <p:sp>
        <p:nvSpPr>
          <p:cNvPr id="45" name="Рамка 44"/>
          <p:cNvSpPr/>
          <p:nvPr/>
        </p:nvSpPr>
        <p:spPr>
          <a:xfrm>
            <a:off x="8675948" y="3284984"/>
            <a:ext cx="468052" cy="792088"/>
          </a:xfrm>
          <a:prstGeom prst="fra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Арка 45"/>
          <p:cNvSpPr/>
          <p:nvPr/>
        </p:nvSpPr>
        <p:spPr>
          <a:xfrm>
            <a:off x="7092280" y="3140968"/>
            <a:ext cx="1440160" cy="504056"/>
          </a:xfrm>
          <a:prstGeom prst="blockArc">
            <a:avLst>
              <a:gd name="adj1" fmla="val 11060601"/>
              <a:gd name="adj2" fmla="val 21599987"/>
              <a:gd name="adj3" fmla="val 0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Фигура, имеющая форму буквы L 46"/>
          <p:cNvSpPr/>
          <p:nvPr/>
        </p:nvSpPr>
        <p:spPr>
          <a:xfrm rot="10800000">
            <a:off x="4860031" y="3068959"/>
            <a:ext cx="2145407" cy="500063"/>
          </a:xfrm>
          <a:prstGeom prst="corner">
            <a:avLst>
              <a:gd name="adj1" fmla="val 23973"/>
              <a:gd name="adj2" fmla="val 307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0" y="5877272"/>
            <a:ext cx="253261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перевод</a:t>
            </a:r>
            <a:endParaRPr lang="ru-RU" sz="4400" b="1" dirty="0"/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0" y="0"/>
            <a:ext cx="9144000" cy="4339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Запиши слова в четыре столбика в зависимости от того, в какой части слова находится орфограмма </a:t>
            </a:r>
            <a:r>
              <a:rPr kumimoji="0" lang="ru-RU" sz="6000" b="1" i="0" u="sng" strike="noStrike" normalizeH="0" baseline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«Безударные гласные»</a:t>
            </a:r>
            <a:endParaRPr kumimoji="0" lang="ru-RU" sz="5400" b="1" i="0" u="sng" strike="noStrike" normalizeH="0" baseline="0" dirty="0" smtClean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/>
      <p:bldP spid="24" grpId="0" animBg="1"/>
      <p:bldP spid="25" grpId="0" animBg="1"/>
      <p:bldP spid="26" grpId="0" animBg="1"/>
      <p:bldP spid="27" grpId="0"/>
      <p:bldP spid="28" grpId="0" animBg="1"/>
      <p:bldP spid="29" grpId="0" animBg="1"/>
      <p:bldP spid="30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 animBg="1"/>
      <p:bldP spid="42" grpId="0" animBg="1"/>
      <p:bldP spid="43" grpId="0" animBg="1"/>
      <p:bldP spid="44" grpId="0"/>
      <p:bldP spid="45" grpId="0" animBg="1"/>
      <p:bldP spid="46" grpId="0" animBg="1"/>
      <p:bldP spid="47" grpId="0" animBg="1"/>
      <p:bldP spid="48" grpId="0"/>
      <p:bldP spid="604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357</TotalTime>
  <Words>584</Words>
  <Application>Microsoft Office PowerPoint</Application>
  <PresentationFormat>Экран (4:3)</PresentationFormat>
  <Paragraphs>138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Русский  язык   3  класс   материал   для  подготовки  к  мониторингам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 язык   3  класс   материал   к  урокам  4-8</dc:title>
  <dc:creator>User</dc:creator>
  <cp:lastModifiedBy>User</cp:lastModifiedBy>
  <cp:revision>53</cp:revision>
  <dcterms:created xsi:type="dcterms:W3CDTF">2011-09-04T08:02:32Z</dcterms:created>
  <dcterms:modified xsi:type="dcterms:W3CDTF">2012-03-24T14:13:39Z</dcterms:modified>
</cp:coreProperties>
</file>