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84" r:id="rId6"/>
    <p:sldId id="269" r:id="rId7"/>
    <p:sldId id="270" r:id="rId8"/>
    <p:sldId id="271" r:id="rId9"/>
    <p:sldId id="275" r:id="rId10"/>
    <p:sldId id="276" r:id="rId11"/>
    <p:sldId id="277" r:id="rId12"/>
    <p:sldId id="279" r:id="rId13"/>
    <p:sldId id="280" r:id="rId14"/>
    <p:sldId id="281" r:id="rId15"/>
    <p:sldId id="282" r:id="rId16"/>
    <p:sldId id="28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BEB719-CA55-4563-8CFB-3EF0F4843872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A13DD-ACD7-48E4-9419-32C6597C7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2192-5AD4-4096-A053-B746795345E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6DD8-174D-46C2-A2C6-FCDF4FD6A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45B2C-C993-48D6-8054-C6604180780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2427-4C76-4194-9167-08C326EE4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7A79E-7B1D-4328-8275-E5C288A705BD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2D60-60F5-4CBE-8D1B-6CB9ECE57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BF014B-A581-4E56-BF90-DA4997589CDB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CDD83B-AFFB-46CF-8B1A-1C4D1D2D9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ABE3-93EF-4169-B2FF-108FE2F643F8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A32C-79CA-4F5F-B4D1-2FBEDF84C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2190-2C36-4ADA-93E9-FFA8EF3DF6B3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37AD7-9FA5-43A3-A285-E6133F58A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EEAA5-C02B-4934-A497-DDEA7DC0E839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9D767-0C33-4389-96DE-123C35815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897C55-C3F3-4650-BEE0-78F789D69805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11AD40-E7AD-4DA0-8565-335C1ED96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C6BD-285A-4453-B813-560E9D2E9C41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D234-32B3-417F-86A4-C91C7F823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3F27A-E265-46B7-950D-2C0FD1C068E1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4EED77-90DA-4E11-81A1-65D25543D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FC3F4A-C348-431F-96AC-501C91F848CF}" type="datetimeFigureOut">
              <a:rPr lang="ru-RU"/>
              <a:pPr>
                <a:defRPr/>
              </a:pPr>
              <a:t>24.03.2012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8B2A6EA-364E-416B-8D70-C68D54AF8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5" r:id="rId7"/>
    <p:sldLayoutId id="2147483710" r:id="rId8"/>
    <p:sldLayoutId id="2147483716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Русский  язык  </a:t>
            </a:r>
            <a:br>
              <a:rPr lang="ru-RU" dirty="0" smtClean="0"/>
            </a:br>
            <a:r>
              <a:rPr lang="ru-RU" dirty="0" smtClean="0"/>
              <a:t>3  класс  </a:t>
            </a:r>
            <a:br>
              <a:rPr lang="ru-RU" dirty="0" smtClean="0"/>
            </a:br>
            <a:r>
              <a:rPr lang="ru-RU" dirty="0" smtClean="0"/>
              <a:t>материал  </a:t>
            </a:r>
            <a:br>
              <a:rPr lang="ru-RU" dirty="0" smtClean="0"/>
            </a:br>
            <a:r>
              <a:rPr lang="ru-RU" dirty="0" smtClean="0"/>
              <a:t>для  подготовки  к  </a:t>
            </a:r>
            <a:r>
              <a:rPr lang="ru-RU" dirty="0" smtClean="0"/>
              <a:t>мониторингам</a:t>
            </a:r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9.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9144000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 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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7200" b="1" i="0" u="sng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правильные утверждения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 образовании новых слов.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pitchFamily="18" charset="0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 2" pitchFamily="18" charset="2"/>
              <a:buChar char="£"/>
            </a:pP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48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образо-вываться</a:t>
            </a: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приставки</a:t>
            </a:r>
          </a:p>
          <a:p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Новые слова могут </a:t>
            </a:r>
            <a:r>
              <a:rPr lang="ru-RU" sz="48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образо-вываться</a:t>
            </a: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окончания</a:t>
            </a:r>
          </a:p>
          <a:p>
            <a:pPr>
              <a:buFont typeface="Wingdings 2" pitchFamily="18" charset="2"/>
              <a:buChar char="£"/>
            </a:pPr>
            <a:r>
              <a:rPr lang="ru-RU" sz="4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Новые слова могут образовываться с помощью суффикса</a:t>
            </a:r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3779912" y="1628800"/>
            <a:ext cx="1857375" cy="500063"/>
          </a:xfrm>
          <a:prstGeom prst="corner">
            <a:avLst>
              <a:gd name="adj1" fmla="val 23973"/>
              <a:gd name="adj2" fmla="val 3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8129206">
            <a:off x="3654350" y="6135276"/>
            <a:ext cx="865187" cy="817562"/>
          </a:xfrm>
          <a:prstGeom prst="corner">
            <a:avLst>
              <a:gd name="adj1" fmla="val 17694"/>
              <a:gd name="adj2" fmla="val 17035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мка 12"/>
          <p:cNvSpPr/>
          <p:nvPr/>
        </p:nvSpPr>
        <p:spPr>
          <a:xfrm>
            <a:off x="3635896" y="3717032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879452">
            <a:off x="139073" y="-108323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879452">
            <a:off x="139074" y="4284163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40324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10.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слове в</a:t>
            </a:r>
            <a:r>
              <a:rPr lang="ru-RU" sz="6000" b="1" u="sng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черний нужно писать букву е, потому что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916832"/>
            <a:ext cx="781236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проверочное  слово  вечер</a:t>
            </a:r>
            <a:endParaRPr lang="ru-RU" sz="4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73016"/>
            <a:ext cx="91440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слове тетра</a:t>
            </a:r>
            <a:r>
              <a:rPr lang="ru-RU" sz="6000" b="1" u="sng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 нужно писать букву </a:t>
            </a:r>
            <a:r>
              <a:rPr lang="ru-RU" sz="6000" b="1" dirty="0" err="1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потому что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5288340"/>
            <a:ext cx="781236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проверочное  слово  тетради</a:t>
            </a:r>
            <a:endParaRPr lang="ru-RU" sz="4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Ниже приведены три утверждения о том, какую букву нужно писать в слове. Допиши в каждом утверждении объяснение написания буквы.</a:t>
            </a:r>
            <a:endParaRPr kumimoji="0" lang="ru-RU" sz="48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20806"/>
            <a:ext cx="9144000" cy="68788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слове </a:t>
            </a:r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600" b="1" u="sng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говорка нужно писать букву о, потому что </a:t>
            </a:r>
            <a:endParaRPr lang="ru-RU" sz="66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441680"/>
            <a:ext cx="91440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7200" b="1" i="1" u="sng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есть приставка по- </a:t>
            </a:r>
            <a:r>
              <a:rPr lang="ru-RU" sz="72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(гласную </a:t>
            </a:r>
            <a:r>
              <a:rPr lang="ru-RU" sz="72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приставке нужно запомнить).</a:t>
            </a:r>
            <a:endParaRPr lang="ru-RU" sz="72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58369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11.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51520" y="2333685"/>
            <a:ext cx="8568952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7200" b="1" i="0" u="none" strike="noStrike" normalizeH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72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    Волгоград     пришло    извещение.</a:t>
            </a:r>
            <a:endParaRPr kumimoji="0" lang="ru-RU" sz="72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356992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437112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6669360"/>
            <a:ext cx="936104" cy="1886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6641976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Запиши предложение по правилам русской орфографии: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41764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12.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 в тексте пропущенные буквы.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Ч__сто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зимой для лесных обитателей глубокий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сне__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тр__скучий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моро__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настоящая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б__да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Т__жёлый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период.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Л__сники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ставят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к__рмушки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птиц и </a:t>
            </a:r>
            <a:r>
              <a:rPr kumimoji="0" lang="ru-RU" sz="5400" b="1" i="0" u="none" strike="noStrike" normalizeH="0" baseline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зв__рей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-171400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12360" y="692696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г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1484784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е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1556792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з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348880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е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2348880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я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3140968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е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4005064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4797152"/>
            <a:ext cx="64807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е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8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4320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13.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2585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 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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слово,  в котором на месте пропуска пишется буква 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91440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 2" pitchFamily="18" charset="2"/>
              <a:buChar char="£"/>
            </a:pP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УЖАС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pPr>
              <a:buFont typeface="Wingdings 2" pitchFamily="18" charset="2"/>
              <a:buChar char="£"/>
            </a:pP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УС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pPr>
              <a:buFont typeface="Wingdings 2" pitchFamily="18" charset="2"/>
              <a:buChar char="£"/>
            </a:pP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ЧУДЕС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ОПАС__НЫЙ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2636912"/>
            <a:ext cx="3347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ужа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сы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80112" y="3356992"/>
            <a:ext cx="33478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ус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т</a:t>
            </a:r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509120"/>
            <a:ext cx="3347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чуде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са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5373216"/>
            <a:ext cx="33478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опа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се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н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Фигура, имеющая форму буквы L 8"/>
          <p:cNvSpPr/>
          <p:nvPr/>
        </p:nvSpPr>
        <p:spPr>
          <a:xfrm rot="18879452">
            <a:off x="139074" y="3564082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41044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14.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 </a:t>
            </a:r>
            <a:r>
              <a:rPr kumimoji="0" lang="ru-RU" sz="7200" b="1" i="0" u="sng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 слова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которых пропущен Ъ.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 2" pitchFamily="18" charset="2"/>
              <a:buChar char="£"/>
            </a:pP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ЁМ</a:t>
            </a:r>
          </a:p>
          <a:p>
            <a:pPr>
              <a:buFont typeface="Wingdings 2" pitchFamily="18" charset="2"/>
              <a:buChar char="£"/>
            </a:pP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ЯНА</a:t>
            </a:r>
          </a:p>
          <a:p>
            <a:pPr>
              <a:buFont typeface="Wingdings 2" pitchFamily="18" charset="2"/>
              <a:buChar char="£"/>
            </a:pP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ЕДОБНЫЙ</a:t>
            </a:r>
          </a:p>
          <a:p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В__ЮГА</a:t>
            </a:r>
          </a:p>
        </p:txBody>
      </p:sp>
      <p:sp>
        <p:nvSpPr>
          <p:cNvPr id="5" name="Арка 4"/>
          <p:cNvSpPr/>
          <p:nvPr/>
        </p:nvSpPr>
        <p:spPr>
          <a:xfrm>
            <a:off x="3491880" y="2492896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827584" y="3501008"/>
            <a:ext cx="4248472" cy="720080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2267744" y="4509120"/>
            <a:ext cx="1224136" cy="432048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4427984" y="5517232"/>
            <a:ext cx="2808312" cy="576064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445224"/>
            <a:ext cx="48965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вьюжный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971600" y="5517232"/>
            <a:ext cx="2952328" cy="432048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0800000">
            <a:off x="827583" y="2348879"/>
            <a:ext cx="2592288" cy="500063"/>
          </a:xfrm>
          <a:prstGeom prst="corner">
            <a:avLst>
              <a:gd name="adj1" fmla="val 23973"/>
              <a:gd name="adj2" fmla="val 3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755576" y="4365103"/>
            <a:ext cx="1584176" cy="500063"/>
          </a:xfrm>
          <a:prstGeom prst="corner">
            <a:avLst>
              <a:gd name="adj1" fmla="val 23973"/>
              <a:gd name="adj2" fmla="val 3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18879452">
            <a:off x="139074" y="2411955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879452">
            <a:off x="139075" y="4356171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2132856"/>
            <a:ext cx="64807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ъ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4149080"/>
            <a:ext cx="64807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ъ</a:t>
            </a:r>
            <a:endParaRPr lang="ru-RU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6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04664"/>
            <a:ext cx="8208912" cy="5407104"/>
          </a:xfrm>
          <a:prstGeom prst="roundRect">
            <a:avLst>
              <a:gd name="adj" fmla="val 24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Презентация  составлена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учителем  начальных 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ГБОУ СОШ №1055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г. Москвы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Мухачевой Юлией </a:t>
            </a:r>
            <a:r>
              <a:rPr lang="ru-RU" sz="4800" b="1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Вячеславовной</a:t>
            </a:r>
            <a:endParaRPr lang="ru-RU" b="1" dirty="0" smtClean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Подчеркни </a:t>
            </a:r>
            <a:r>
              <a:rPr kumimoji="0" lang="ru-RU" sz="5400" b="1" i="0" u="sng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котором количество букв СОВПАДАЕТ с количеством звуков.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429000"/>
            <a:ext cx="41022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ДЕРЕВЬЯ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429000"/>
            <a:ext cx="32896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4725144"/>
            <a:ext cx="28584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ЁЖИК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797152"/>
            <a:ext cx="35141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МЫШЬ</a:t>
            </a:r>
          </a:p>
        </p:txBody>
      </p:sp>
      <p:sp>
        <p:nvSpPr>
          <p:cNvPr id="11" name="Овал 10"/>
          <p:cNvSpPr/>
          <p:nvPr/>
        </p:nvSpPr>
        <p:spPr>
          <a:xfrm>
            <a:off x="611560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187624" y="42930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63688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267744" y="42930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843808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79912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067944" y="42930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3140968"/>
            <a:ext cx="2736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7б., 7 </a:t>
            </a:r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436096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156176" y="42930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32240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380312" y="42930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956376" y="429309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172400" y="429309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80112" y="3140968"/>
            <a:ext cx="2736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5б., 6 </a:t>
            </a:r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115616" y="5589240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403648" y="55892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051720" y="5589240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843808" y="55892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491880" y="5589240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331640" y="4509120"/>
            <a:ext cx="2736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4б., 5 </a:t>
            </a:r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652120" y="5589240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372200" y="5661248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380312" y="5661248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436096" y="4581128"/>
            <a:ext cx="27363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4б., 3 </a:t>
            </a:r>
            <a:r>
              <a:rPr lang="ru-RU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з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.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67544" y="4293096"/>
            <a:ext cx="4032448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6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6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6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6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6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6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2.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3999" cy="24006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Отметь 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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два слова, в которых все согласные звуки </a:t>
            </a:r>
            <a:r>
              <a:rPr kumimoji="0" lang="ru-RU" sz="5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ГЛУХИЕ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2348880"/>
            <a:ext cx="422731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МОРОЗ</a:t>
            </a:r>
            <a:endParaRPr lang="ru-RU" sz="66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276872"/>
            <a:ext cx="48517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ЖЕЛЕЗО</a:t>
            </a:r>
            <a:endParaRPr lang="ru-RU" sz="6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573016"/>
            <a:ext cx="45910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ПОКОЙ </a:t>
            </a:r>
            <a:endParaRPr lang="ru-RU" sz="6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81816" y="3645024"/>
            <a:ext cx="44621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КУПЕЦ </a:t>
            </a:r>
            <a:endParaRPr lang="ru-RU" sz="6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725144"/>
            <a:ext cx="469712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6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ШУБКА </a:t>
            </a:r>
            <a:endParaRPr lang="ru-RU" sz="6600" dirty="0"/>
          </a:p>
        </p:txBody>
      </p:sp>
      <p:sp>
        <p:nvSpPr>
          <p:cNvPr id="14" name="Овал 13"/>
          <p:cNvSpPr/>
          <p:nvPr/>
        </p:nvSpPr>
        <p:spPr>
          <a:xfrm>
            <a:off x="1187624" y="3212976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780928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940152" y="3284984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88024" y="2852936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187624" y="4437112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483768" y="4437112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07904" y="4437112"/>
            <a:ext cx="360000" cy="3600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4149080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796136" y="4509120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092280" y="4509120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316416" y="4509120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Фигура, имеющая форму буквы L 24"/>
          <p:cNvSpPr/>
          <p:nvPr/>
        </p:nvSpPr>
        <p:spPr>
          <a:xfrm rot="18879452">
            <a:off x="4855089" y="3636091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979712" y="5589240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347864" y="5589240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995936" y="5589240"/>
            <a:ext cx="360000" cy="360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932040" y="4869160"/>
            <a:ext cx="40324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ru-RU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шупка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Фигура, имеющая форму буквы L 29"/>
          <p:cNvSpPr/>
          <p:nvPr/>
        </p:nvSpPr>
        <p:spPr>
          <a:xfrm rot="18879452">
            <a:off x="822642" y="4716211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6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6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3.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0" cy="189280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0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1 </a:t>
                      </a:r>
                      <a:r>
                        <a:rPr lang="ru-RU" sz="3600" b="1" dirty="0" smtClean="0"/>
                        <a:t>–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 smtClean="0"/>
                        <a:t>мяг</a:t>
                      </a:r>
                      <a:r>
                        <a:rPr lang="ru-RU" sz="3600" b="1" dirty="0" smtClean="0"/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 smtClean="0"/>
                        <a:t>согл</a:t>
                      </a:r>
                      <a:r>
                        <a:rPr lang="ru-RU" sz="3600" b="1" dirty="0" smtClean="0"/>
                        <a:t>.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2 </a:t>
                      </a:r>
                      <a:r>
                        <a:rPr lang="ru-RU" sz="3600" b="1" dirty="0" smtClean="0"/>
                        <a:t>– </a:t>
                      </a:r>
                      <a:r>
                        <a:rPr lang="ru-RU" sz="3600" b="1" dirty="0" err="1" smtClean="0"/>
                        <a:t>безуд</a:t>
                      </a:r>
                      <a:r>
                        <a:rPr lang="ru-RU" sz="3600" b="1" dirty="0" smtClean="0"/>
                        <a:t>. глас.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3 </a:t>
                      </a:r>
                      <a:r>
                        <a:rPr lang="ru-RU" sz="3600" b="1" dirty="0" smtClean="0"/>
                        <a:t>– твёрд. </a:t>
                      </a:r>
                      <a:r>
                        <a:rPr lang="ru-RU" sz="3600" b="1" dirty="0" err="1" smtClean="0"/>
                        <a:t>согл</a:t>
                      </a:r>
                      <a:r>
                        <a:rPr lang="ru-RU" sz="3600" b="1" dirty="0" smtClean="0"/>
                        <a:t>.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4 </a:t>
                      </a:r>
                      <a:r>
                        <a:rPr lang="ru-RU" sz="3600" b="1" dirty="0" smtClean="0"/>
                        <a:t>– удар.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 smtClean="0"/>
                        <a:t>гласн</a:t>
                      </a:r>
                      <a:r>
                        <a:rPr lang="ru-RU" sz="3600" b="1" dirty="0" smtClean="0"/>
                        <a:t>.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/>
                        <a:t>5 </a:t>
                      </a:r>
                      <a:r>
                        <a:rPr lang="ru-RU" sz="3600" b="1" dirty="0" smtClean="0"/>
                        <a:t>– твёрд. </a:t>
                      </a:r>
                      <a:r>
                        <a:rPr lang="ru-RU" sz="3600" b="1" dirty="0" err="1" smtClean="0"/>
                        <a:t>согл</a:t>
                      </a:r>
                      <a:r>
                        <a:rPr lang="ru-RU" sz="3600" b="1" dirty="0" smtClean="0"/>
                        <a:t>.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7" marR="65347" marT="0" marB="0"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1403648" y="188640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03848" y="1886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76056" y="188640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04248" y="1886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8090358">
            <a:off x="7176051" y="107590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604448" y="188640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2564904"/>
            <a:ext cx="39619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ЖИРАФ</a:t>
            </a:r>
            <a:endParaRPr lang="ru-RU" sz="6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2636912"/>
            <a:ext cx="38188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ЧУДАК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3933056"/>
            <a:ext cx="3787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СИЛАЧ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4005064"/>
            <a:ext cx="39955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ЧАЙКА 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331640" y="3429000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068960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084168" y="3573016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88224" y="357301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092280" y="3573016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596336" y="357301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100392" y="3573016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18090358">
            <a:off x="3287618" y="2718185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8090358">
            <a:off x="7680106" y="2502161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8090358">
            <a:off x="3215610" y="3798305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8090358">
            <a:off x="6527979" y="4014329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572000" y="4509120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Фигура, имеющая форму буквы L 28"/>
          <p:cNvSpPr/>
          <p:nvPr/>
        </p:nvSpPr>
        <p:spPr>
          <a:xfrm rot="18879452">
            <a:off x="5071114" y="2483962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331640" y="4797152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979712" y="479715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555776" y="4797152"/>
            <a:ext cx="360000" cy="3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059832" y="479715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707904" y="4797152"/>
            <a:ext cx="360000" cy="360000"/>
          </a:xfrm>
          <a:prstGeom prst="ellipse">
            <a:avLst/>
          </a:prstGeom>
          <a:solidFill>
            <a:srgbClr val="66FF33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7544" y="4437112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276998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 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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6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слово</a:t>
            </a: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, в котором звуки стоят в следующем порядке: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37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4.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0648"/>
            <a:ext cx="835292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мужество, отвага, смелость, храбрость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20888"/>
            <a:ext cx="835292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детство, молодость, юность, старость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509120"/>
            <a:ext cx="835292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забота, внимание, мудрость, трудолюбие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1196752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1124744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988840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2060848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8879452">
            <a:off x="534610" y="135083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47664" y="3356992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284984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4221088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4221088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563888" y="3717032"/>
            <a:ext cx="1584176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259632" y="5373216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923928" y="5373216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771800" y="5013176"/>
            <a:ext cx="1584176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 </a:t>
            </a:r>
            <a:r>
              <a:rPr kumimoji="0" lang="ru-RU" sz="60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</a:t>
            </a:r>
            <a:r>
              <a:rPr kumimoji="0" lang="ru-RU" sz="60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ряд, в котором все слова стоят в алфавитном порядке.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614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5.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-1"/>
          <a:ext cx="9144001" cy="685800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923928"/>
                <a:gridCol w="504056"/>
                <a:gridCol w="4716017"/>
              </a:tblGrid>
              <a:tr h="62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Начало </a:t>
                      </a:r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предл</a:t>
                      </a: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cs typeface="Times New Roman" pitchFamily="18" charset="0"/>
                        </a:rPr>
                        <a:t>Конец предложения</a:t>
                      </a:r>
                      <a:endParaRPr lang="ru-RU" sz="3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</a:tr>
              <a:tr h="1870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Для того чтобы найти </a:t>
                      </a:r>
                      <a:r>
                        <a:rPr lang="ru-RU" sz="2800" b="1" u="sng" dirty="0"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 слова, нужно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подобрать несколько </a:t>
                      </a:r>
                      <a:r>
                        <a:rPr lang="ru-RU" sz="3200" b="1" u="sng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родственных слов </a:t>
                      </a: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и найти их </a:t>
                      </a:r>
                      <a:r>
                        <a:rPr lang="ru-RU" sz="3200" b="1" u="sng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общую часть</a:t>
                      </a: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</a:tr>
              <a:tr h="2493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Для того чтобы найти </a:t>
                      </a:r>
                      <a:r>
                        <a:rPr lang="ru-RU" sz="3200" b="1" u="sng" dirty="0">
                          <a:latin typeface="Times New Roman" pitchFamily="18" charset="0"/>
                          <a:cs typeface="Times New Roman" pitchFamily="18" charset="0"/>
                        </a:rPr>
                        <a:t>КОРЕНЬ</a:t>
                      </a: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 слова, нужно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найти в слове корень, посмотреть, есть ли часть слова, которая стоит </a:t>
                      </a:r>
                      <a:r>
                        <a:rPr lang="ru-RU" sz="3200" b="1" u="sng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 корнем.</a:t>
                      </a:r>
                      <a:endParaRPr lang="ru-RU" sz="3200" b="1" u="sng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</a:tr>
              <a:tr h="1870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Для того чтобы найти </a:t>
                      </a:r>
                      <a:r>
                        <a:rPr lang="ru-RU" sz="2800" b="1" u="sng" dirty="0">
                          <a:latin typeface="Times New Roman" pitchFamily="18" charset="0"/>
                          <a:cs typeface="Times New Roman" pitchFamily="18" charset="0"/>
                        </a:rPr>
                        <a:t>ПРИСТАВКУ, </a:t>
                      </a: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нужно</a:t>
                      </a:r>
                      <a:endParaRPr lang="ru-RU" sz="3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изменить форму слова и найти </a:t>
                      </a:r>
                      <a:r>
                        <a:rPr lang="ru-RU" sz="3200" b="1" u="sng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изменяемую часть.</a:t>
                      </a:r>
                      <a:endParaRPr lang="ru-RU" sz="3200" b="1" u="sng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347" marR="65347" marT="0" marB="0"/>
                </a:tc>
              </a:tr>
            </a:tbl>
          </a:graphicData>
        </a:graphic>
      </p:graphicFrame>
      <p:sp>
        <p:nvSpPr>
          <p:cNvPr id="6" name="Рамка 5"/>
          <p:cNvSpPr/>
          <p:nvPr/>
        </p:nvSpPr>
        <p:spPr>
          <a:xfrm>
            <a:off x="2699792" y="1700809"/>
            <a:ext cx="792088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251520" y="4365104"/>
            <a:ext cx="2643188" cy="571500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Фигура, имеющая форму буквы L 7"/>
          <p:cNvSpPr/>
          <p:nvPr/>
        </p:nvSpPr>
        <p:spPr>
          <a:xfrm rot="10800000">
            <a:off x="1403648" y="6165304"/>
            <a:ext cx="1857375" cy="500063"/>
          </a:xfrm>
          <a:prstGeom prst="corner">
            <a:avLst>
              <a:gd name="adj1" fmla="val 23973"/>
              <a:gd name="adj2" fmla="val 3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 стрелкой 9"/>
          <p:cNvCxnSpPr>
            <a:stCxn id="6" idx="3"/>
          </p:cNvCxnSpPr>
          <p:nvPr/>
        </p:nvCxnSpPr>
        <p:spPr>
          <a:xfrm>
            <a:off x="3491880" y="2060849"/>
            <a:ext cx="936104" cy="345638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483768" y="1196752"/>
            <a:ext cx="2088232" cy="31683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2"/>
          </p:cNvCxnSpPr>
          <p:nvPr/>
        </p:nvCxnSpPr>
        <p:spPr>
          <a:xfrm flipV="1">
            <a:off x="3261023" y="4077072"/>
            <a:ext cx="1310977" cy="233826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6.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18466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Отметь 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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600" b="1" i="0" u="sng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слово</a:t>
            </a: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 pitchFamily="18" charset="2"/>
              </a:rPr>
              <a:t>, состоящее из корня  и  окончания.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204864"/>
            <a:ext cx="4656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ПОЛЁТЫ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2276872"/>
            <a:ext cx="388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 smtClean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НОРКА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573016"/>
            <a:ext cx="5724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 </a:t>
            </a:r>
            <a:r>
              <a:rPr lang="ru-RU" sz="6000" b="1" dirty="0" smtClean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ПОХОДНЫЙ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4581128"/>
            <a:ext cx="432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 smtClean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ГОЛОВА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085184"/>
            <a:ext cx="3996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ЛЕСОК </a:t>
            </a:r>
            <a:endParaRPr lang="ru-RU" dirty="0"/>
          </a:p>
        </p:txBody>
      </p:sp>
      <p:sp>
        <p:nvSpPr>
          <p:cNvPr id="13" name="Арка 12"/>
          <p:cNvSpPr/>
          <p:nvPr/>
        </p:nvSpPr>
        <p:spPr>
          <a:xfrm>
            <a:off x="2195736" y="2132856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3635896" y="2420888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8207896" y="2420888"/>
            <a:ext cx="68458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Рамка 15"/>
          <p:cNvSpPr/>
          <p:nvPr/>
        </p:nvSpPr>
        <p:spPr>
          <a:xfrm>
            <a:off x="4499992" y="3645024"/>
            <a:ext cx="1512168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8028384" y="4797152"/>
            <a:ext cx="792088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мка 17"/>
          <p:cNvSpPr/>
          <p:nvPr/>
        </p:nvSpPr>
        <p:spPr>
          <a:xfrm>
            <a:off x="4139952" y="5301208"/>
            <a:ext cx="648072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5589240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Арка 19"/>
          <p:cNvSpPr/>
          <p:nvPr/>
        </p:nvSpPr>
        <p:spPr>
          <a:xfrm>
            <a:off x="6012160" y="2204864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2636912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76056" y="2780928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Арка 22"/>
          <p:cNvSpPr/>
          <p:nvPr/>
        </p:nvSpPr>
        <p:spPr>
          <a:xfrm>
            <a:off x="2411760" y="3501008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5616" y="4077072"/>
            <a:ext cx="496855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Арка 24"/>
          <p:cNvSpPr/>
          <p:nvPr/>
        </p:nvSpPr>
        <p:spPr>
          <a:xfrm>
            <a:off x="5508104" y="4509120"/>
            <a:ext cx="2376264" cy="648072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Фигура, имеющая форму буквы L 25"/>
          <p:cNvSpPr/>
          <p:nvPr/>
        </p:nvSpPr>
        <p:spPr>
          <a:xfrm rot="18879452">
            <a:off x="4783081" y="4500186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7.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Отметь 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sym typeface="Wingdings 2"/>
              </a:rPr>
              <a:t>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u="sng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48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написание которого СОВПАДАЕТ с его произношением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797152"/>
            <a:ext cx="5117106" cy="1072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МАЛЫШИ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636912"/>
            <a:ext cx="4536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ВОДИЦА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29000"/>
            <a:ext cx="46805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ДЕРЕВЬЯ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077072"/>
            <a:ext cx="39432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  <a:sym typeface="Wingdings 2"/>
              </a:rPr>
              <a:t></a:t>
            </a:r>
            <a:r>
              <a:rPr lang="ru-RU" sz="6000" b="1" dirty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/>
                <a:cs typeface="Times New Roman" pitchFamily="18" charset="0"/>
              </a:rPr>
              <a:t> БУКВА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2564904"/>
            <a:ext cx="46440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ru-RU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вадица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3429000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3429000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3068960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99992" y="3356992"/>
            <a:ext cx="48245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ru-RU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дирэвйа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6588224" y="2708920"/>
            <a:ext cx="144016" cy="216024"/>
          </a:xfrm>
          <a:prstGeom prst="wedgeEllipseCallout">
            <a:avLst>
              <a:gd name="adj1" fmla="val -102180"/>
              <a:gd name="adj2" fmla="val 117901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Овальная выноска 19"/>
          <p:cNvSpPr/>
          <p:nvPr/>
        </p:nvSpPr>
        <p:spPr>
          <a:xfrm>
            <a:off x="5508104" y="3429000"/>
            <a:ext cx="144016" cy="216024"/>
          </a:xfrm>
          <a:prstGeom prst="wedgeEllipseCallout">
            <a:avLst>
              <a:gd name="adj1" fmla="val -102180"/>
              <a:gd name="adj2" fmla="val 117901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>
            <a:off x="6588224" y="3501008"/>
            <a:ext cx="144016" cy="216024"/>
          </a:xfrm>
          <a:prstGeom prst="wedgeEllipseCallout">
            <a:avLst>
              <a:gd name="adj1" fmla="val -102180"/>
              <a:gd name="adj2" fmla="val 117901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>
            <a:off x="7524328" y="3501008"/>
            <a:ext cx="144016" cy="216024"/>
          </a:xfrm>
          <a:prstGeom prst="wedgeEllipseCallout">
            <a:avLst>
              <a:gd name="adj1" fmla="val -102180"/>
              <a:gd name="adj2" fmla="val 117901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Овальная выноска 22"/>
          <p:cNvSpPr/>
          <p:nvPr/>
        </p:nvSpPr>
        <p:spPr>
          <a:xfrm>
            <a:off x="8172400" y="3501008"/>
            <a:ext cx="144016" cy="216024"/>
          </a:xfrm>
          <a:prstGeom prst="wedgeEllipseCallout">
            <a:avLst>
              <a:gd name="adj1" fmla="val -102180"/>
              <a:gd name="adj2" fmla="val 117901"/>
            </a:avLst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3933056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635896" y="4077072"/>
            <a:ext cx="3600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[буква]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Фигура, имеющая форму буквы L 29"/>
          <p:cNvSpPr/>
          <p:nvPr/>
        </p:nvSpPr>
        <p:spPr>
          <a:xfrm rot="18879452">
            <a:off x="139074" y="3996132"/>
            <a:ext cx="657956" cy="665870"/>
          </a:xfrm>
          <a:prstGeom prst="corner">
            <a:avLst>
              <a:gd name="adj1" fmla="val 27925"/>
              <a:gd name="adj2" fmla="val 264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4869160"/>
            <a:ext cx="48965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ru-RU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малышы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44408" y="5733256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5733256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55576" y="5373216"/>
            <a:ext cx="3888432" cy="7200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7784" y="5733256"/>
            <a:ext cx="3491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8.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572000" y="3140968"/>
            <a:ext cx="4389632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ПЕРЕВОД</a:t>
            </a:r>
            <a:endParaRPr kumimoji="0" lang="ru-RU" sz="6000" b="1" i="0" u="none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449999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(на) ГОРКЕ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404664"/>
            <a:ext cx="352839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ПОХОД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772816"/>
            <a:ext cx="280831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1844824"/>
            <a:ext cx="302433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140968"/>
            <a:ext cx="343812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000" b="1" dirty="0">
                <a:ln w="10541" cmpd="sng">
                  <a:solidFill>
                    <a:srgbClr val="9F2936">
                      <a:lumMod val="75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ЗОНТИК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4389120"/>
          <a:ext cx="9144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Фигура, имеющая форму буквы L 10"/>
          <p:cNvSpPr/>
          <p:nvPr/>
        </p:nvSpPr>
        <p:spPr>
          <a:xfrm rot="10800000">
            <a:off x="323528" y="4509120"/>
            <a:ext cx="1857375" cy="500063"/>
          </a:xfrm>
          <a:prstGeom prst="corner">
            <a:avLst>
              <a:gd name="adj1" fmla="val 23973"/>
              <a:gd name="adj2" fmla="val 3078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2771800" y="4581128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8129206">
            <a:off x="5382541" y="4551101"/>
            <a:ext cx="865187" cy="817562"/>
          </a:xfrm>
          <a:prstGeom prst="corner">
            <a:avLst>
              <a:gd name="adj1" fmla="val 17694"/>
              <a:gd name="adj2" fmla="val 1703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мка 13"/>
          <p:cNvSpPr/>
          <p:nvPr/>
        </p:nvSpPr>
        <p:spPr>
          <a:xfrm>
            <a:off x="7668344" y="4365104"/>
            <a:ext cx="936104" cy="792088"/>
          </a:xfrm>
          <a:prstGeom prst="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090358">
            <a:off x="2279506" y="341920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8090358">
            <a:off x="7104042" y="341920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8090358">
            <a:off x="2783562" y="1710072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8090358">
            <a:off x="5807899" y="1710072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8090358">
            <a:off x="1199386" y="3078224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8090358">
            <a:off x="7752114" y="3078224"/>
            <a:ext cx="408523" cy="874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мка 20"/>
          <p:cNvSpPr/>
          <p:nvPr/>
        </p:nvSpPr>
        <p:spPr>
          <a:xfrm>
            <a:off x="3635896" y="476672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5229200"/>
            <a:ext cx="2420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(на) </a:t>
            </a:r>
            <a:r>
              <a:rPr lang="ru-RU" sz="4000" b="1" dirty="0"/>
              <a:t>горке</a:t>
            </a:r>
          </a:p>
        </p:txBody>
      </p:sp>
      <p:sp>
        <p:nvSpPr>
          <p:cNvPr id="24" name="Рамка 23"/>
          <p:cNvSpPr/>
          <p:nvPr/>
        </p:nvSpPr>
        <p:spPr>
          <a:xfrm>
            <a:off x="8207896" y="548680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>
            <a:off x="6588224" y="476672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Фигура, имеющая форму буквы L 25"/>
          <p:cNvSpPr/>
          <p:nvPr/>
        </p:nvSpPr>
        <p:spPr>
          <a:xfrm rot="10800000">
            <a:off x="5292080" y="188640"/>
            <a:ext cx="1209303" cy="500063"/>
          </a:xfrm>
          <a:prstGeom prst="corner">
            <a:avLst>
              <a:gd name="adj1" fmla="val 23973"/>
              <a:gd name="adj2" fmla="val 3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5157192"/>
            <a:ext cx="222977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поход</a:t>
            </a:r>
            <a:endParaRPr lang="ru-RU" sz="5400" b="1" dirty="0"/>
          </a:p>
        </p:txBody>
      </p:sp>
      <p:sp>
        <p:nvSpPr>
          <p:cNvPr id="28" name="Рамка 27"/>
          <p:cNvSpPr/>
          <p:nvPr/>
        </p:nvSpPr>
        <p:spPr>
          <a:xfrm>
            <a:off x="2627784" y="1916832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>
            <a:off x="755576" y="1772816"/>
            <a:ext cx="1728192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39752" y="5157192"/>
            <a:ext cx="21344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трава</a:t>
            </a:r>
            <a:endParaRPr lang="ru-RU" sz="5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635896" y="1124744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868144" y="1268760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47664" y="2636912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732240" y="2708920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627784" y="4005064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436096" y="4005064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372200" y="4005064"/>
            <a:ext cx="720080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мка 37"/>
          <p:cNvSpPr/>
          <p:nvPr/>
        </p:nvSpPr>
        <p:spPr>
          <a:xfrm>
            <a:off x="7884368" y="1916832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>
            <a:off x="5076056" y="1844824"/>
            <a:ext cx="2592288" cy="432048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55776" y="5877272"/>
            <a:ext cx="20164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холод</a:t>
            </a:r>
            <a:endParaRPr lang="ru-RU" sz="4800" b="1" dirty="0"/>
          </a:p>
        </p:txBody>
      </p:sp>
      <p:sp>
        <p:nvSpPr>
          <p:cNvPr id="41" name="Рамка 40"/>
          <p:cNvSpPr/>
          <p:nvPr/>
        </p:nvSpPr>
        <p:spPr>
          <a:xfrm>
            <a:off x="3779912" y="3284984"/>
            <a:ext cx="936104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Арка 41"/>
          <p:cNvSpPr/>
          <p:nvPr/>
        </p:nvSpPr>
        <p:spPr>
          <a:xfrm>
            <a:off x="467544" y="3212976"/>
            <a:ext cx="2088232" cy="432048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Фигура, имеющая форму буквы L 42"/>
          <p:cNvSpPr/>
          <p:nvPr/>
        </p:nvSpPr>
        <p:spPr>
          <a:xfrm rot="8129206">
            <a:off x="2790252" y="2966924"/>
            <a:ext cx="865187" cy="817562"/>
          </a:xfrm>
          <a:prstGeom prst="corner">
            <a:avLst>
              <a:gd name="adj1" fmla="val 17694"/>
              <a:gd name="adj2" fmla="val 17035"/>
            </a:avLst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499992" y="5157192"/>
            <a:ext cx="2211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зонтик</a:t>
            </a:r>
            <a:endParaRPr lang="ru-RU" sz="4800" b="1" dirty="0"/>
          </a:p>
        </p:txBody>
      </p:sp>
      <p:sp>
        <p:nvSpPr>
          <p:cNvPr id="45" name="Рамка 44"/>
          <p:cNvSpPr/>
          <p:nvPr/>
        </p:nvSpPr>
        <p:spPr>
          <a:xfrm>
            <a:off x="8675948" y="3284984"/>
            <a:ext cx="468052" cy="792088"/>
          </a:xfrm>
          <a:prstGeom prst="fra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Арка 45"/>
          <p:cNvSpPr/>
          <p:nvPr/>
        </p:nvSpPr>
        <p:spPr>
          <a:xfrm>
            <a:off x="7092280" y="3140968"/>
            <a:ext cx="1440160" cy="504056"/>
          </a:xfrm>
          <a:prstGeom prst="blockArc">
            <a:avLst>
              <a:gd name="adj1" fmla="val 11060601"/>
              <a:gd name="adj2" fmla="val 21599987"/>
              <a:gd name="adj3" fmla="val 0"/>
            </a:avLst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Фигура, имеющая форму буквы L 46"/>
          <p:cNvSpPr/>
          <p:nvPr/>
        </p:nvSpPr>
        <p:spPr>
          <a:xfrm rot="10800000">
            <a:off x="4860031" y="3068959"/>
            <a:ext cx="2145407" cy="500063"/>
          </a:xfrm>
          <a:prstGeom prst="corner">
            <a:avLst>
              <a:gd name="adj1" fmla="val 23973"/>
              <a:gd name="adj2" fmla="val 30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0" y="5877272"/>
            <a:ext cx="25326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перевод</a:t>
            </a:r>
            <a:endParaRPr lang="ru-RU" sz="4400" b="1" dirty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0"/>
            <a:ext cx="9144000" cy="4339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 слова в четыре столбика в зависимости от того, в какой части слова находится орфограмма </a:t>
            </a:r>
            <a:r>
              <a:rPr kumimoji="0" lang="ru-RU" sz="6000" b="1" i="0" u="sng" strike="noStrike" normalizeH="0" baseline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«Безударные гласные»</a:t>
            </a:r>
            <a:endParaRPr kumimoji="0" lang="ru-RU" sz="5400" b="1" i="0" u="sng" strike="noStrike" normalizeH="0" baseline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/>
      <p:bldP spid="45" grpId="0" animBg="1"/>
      <p:bldP spid="46" grpId="0" animBg="1"/>
      <p:bldP spid="47" grpId="0" animBg="1"/>
      <p:bldP spid="48" grpId="0"/>
      <p:bldP spid="604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357</TotalTime>
  <Words>584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Русский  язык   3  класс   материал   для  подготовки  к  мониторингам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 язык   3  класс   материал   к  урокам  4-8</dc:title>
  <dc:creator>User</dc:creator>
  <cp:lastModifiedBy>User</cp:lastModifiedBy>
  <cp:revision>53</cp:revision>
  <dcterms:created xsi:type="dcterms:W3CDTF">2011-09-04T08:02:32Z</dcterms:created>
  <dcterms:modified xsi:type="dcterms:W3CDTF">2012-03-24T14:13:39Z</dcterms:modified>
</cp:coreProperties>
</file>