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7" r:id="rId2"/>
    <p:sldId id="271" r:id="rId3"/>
    <p:sldId id="279" r:id="rId4"/>
    <p:sldId id="281" r:id="rId5"/>
    <p:sldId id="277" r:id="rId6"/>
    <p:sldId id="278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6022126022126028E-2"/>
          <c:y val="2.0319999999999998E-2"/>
          <c:w val="0.82425311500649001"/>
          <c:h val="0.90594736231884065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10 классы</c:v>
                </c:pt>
              </c:strCache>
            </c:strRef>
          </c:tx>
          <c:dLbls>
            <c:dLbl>
              <c:idx val="0"/>
              <c:layout>
                <c:manualLayout>
                  <c:x val="-3.4632186128249212E-2"/>
                  <c:y val="0.23228803716608634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18,4</a:t>
                    </a:r>
                    <a:endParaRPr lang="ru-RU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низкий уровень</a:t>
                    </a:r>
                    <a:endParaRPr lang="en-US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9047619047619138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12,5</a:t>
                    </a:r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низкий уровень</a:t>
                    </a:r>
                    <a:endParaRPr lang="en-US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Лист1!$B$1:$C$1</c:f>
              <c:strCache>
                <c:ptCount val="2"/>
                <c:pt idx="0">
                  <c:v>2010-2011</c:v>
                </c:pt>
                <c:pt idx="1">
                  <c:v>2011-2012</c:v>
                </c:pt>
              </c:strCache>
            </c:strRef>
          </c:cat>
          <c:val>
            <c:numRef>
              <c:f>Лист1!$B$2:$C$2</c:f>
              <c:numCache>
                <c:formatCode>0.0%</c:formatCode>
                <c:ptCount val="2"/>
                <c:pt idx="0">
                  <c:v>0.1840000000000003</c:v>
                </c:pt>
                <c:pt idx="1">
                  <c:v>0.125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11 классы</c:v>
                </c:pt>
              </c:strCache>
            </c:strRef>
          </c:tx>
          <c:dLbls>
            <c:dLbl>
              <c:idx val="0"/>
              <c:layout>
                <c:manualLayout>
                  <c:x val="-1.27653740252165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низкий</a:t>
                    </a:r>
                  </a:p>
                  <a:p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15,7</a:t>
                    </a:r>
                    <a:endParaRPr lang="en-US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11,2</a:t>
                    </a:r>
                    <a:endParaRPr lang="ru-RU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низкий</a:t>
                    </a:r>
                    <a:endParaRPr lang="en-US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Лист1!$B$1:$C$1</c:f>
              <c:strCache>
                <c:ptCount val="2"/>
                <c:pt idx="0">
                  <c:v>2010-2011</c:v>
                </c:pt>
                <c:pt idx="1">
                  <c:v>2011-2012</c:v>
                </c:pt>
              </c:strCache>
            </c:strRef>
          </c:cat>
          <c:val>
            <c:numRef>
              <c:f>Лист1!$B$3:$C$3</c:f>
              <c:numCache>
                <c:formatCode>0.0%</c:formatCode>
                <c:ptCount val="2"/>
                <c:pt idx="0">
                  <c:v>0.15700000000000033</c:v>
                </c:pt>
                <c:pt idx="1">
                  <c:v>0.11200000000000007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12 классы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rgbClr val="D09E00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26,8</a:t>
                    </a:r>
                    <a:endParaRPr lang="ru-RU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низкий уровень</a:t>
                    </a:r>
                    <a:endParaRPr lang="en-US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19,4</a:t>
                    </a:r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низкий уровень</a:t>
                    </a:r>
                    <a:endParaRPr lang="en-US" sz="18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Лист1!$B$1:$C$1</c:f>
              <c:strCache>
                <c:ptCount val="2"/>
                <c:pt idx="0">
                  <c:v>2010-2011</c:v>
                </c:pt>
                <c:pt idx="1">
                  <c:v>2011-2012</c:v>
                </c:pt>
              </c:strCache>
            </c:strRef>
          </c:cat>
          <c:val>
            <c:numRef>
              <c:f>Лист1!$B$4:$C$4</c:f>
              <c:numCache>
                <c:formatCode>0.0%</c:formatCode>
                <c:ptCount val="2"/>
                <c:pt idx="0">
                  <c:v>0.26800000000000002</c:v>
                </c:pt>
                <c:pt idx="1">
                  <c:v>0.1940000000000002</c:v>
                </c:pt>
              </c:numCache>
            </c:numRef>
          </c:val>
        </c:ser>
        <c:axId val="81713792"/>
        <c:axId val="82313600"/>
      </c:barChart>
      <c:catAx>
        <c:axId val="81713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13600"/>
        <c:crosses val="autoZero"/>
        <c:auto val="1"/>
        <c:lblAlgn val="ctr"/>
        <c:lblOffset val="100"/>
      </c:catAx>
      <c:valAx>
        <c:axId val="82313600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71379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86018816043031709"/>
          <c:y val="0.39741887612196902"/>
          <c:w val="0.13106873036170891"/>
          <c:h val="0.44011911961296096"/>
        </c:manualLayout>
      </c:layout>
      <c:txPr>
        <a:bodyPr/>
        <a:lstStyle/>
        <a:p>
          <a:pPr>
            <a:defRPr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16200000" scaled="0"/>
    </a:gra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91A1E-F11B-46D4-B721-435A84D16A2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881EE-EB86-474E-8A95-8CF5AEFFB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F17C78-553C-4D28-B815-0BECFA43D0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86895-59D6-4468-923E-E3215298B2AE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644C2-A3FB-4316-A66D-868A765CD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7157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Педагогическая толерантность в школе при ИК-6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4" descr="Сбор учеников школы 01.09.2011.avi_snapshot_02.49_[2012.03.03_18.35.1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8786874" cy="535782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4700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6400800" cy="35719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1285169920_roll-vector5794204-3-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14546" y="1214422"/>
            <a:ext cx="47863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Самая страшная из грозящих нам катастроф – это не столько атомная, тепловая и тому подобные варианты физического уничтожения человечества, сколько антропологическая – уничтожение человеческого в человеке.</a:t>
            </a:r>
          </a:p>
          <a:p>
            <a:pPr algn="ctr"/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Ю.А.Шрейдер</a:t>
            </a: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Толерантность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Терпимость к чужим мнениям, верованиям, поведению.</a:t>
            </a:r>
          </a:p>
          <a:p>
            <a:r>
              <a:rPr lang="ru-RU" dirty="0" smtClean="0"/>
              <a:t>Сострадание.</a:t>
            </a:r>
          </a:p>
          <a:p>
            <a:r>
              <a:rPr lang="ru-RU" dirty="0" smtClean="0"/>
              <a:t>Принятие другого таким, какой он есть.</a:t>
            </a:r>
          </a:p>
          <a:p>
            <a:r>
              <a:rPr lang="ru-RU" dirty="0" smtClean="0"/>
              <a:t>Милосердие.</a:t>
            </a:r>
          </a:p>
          <a:p>
            <a:r>
              <a:rPr lang="ru-RU" dirty="0" smtClean="0"/>
              <a:t>Прощение.</a:t>
            </a:r>
          </a:p>
          <a:p>
            <a:r>
              <a:rPr lang="ru-RU" dirty="0" smtClean="0"/>
              <a:t>Уважение человеческого достоинства.</a:t>
            </a:r>
          </a:p>
          <a:p>
            <a:r>
              <a:rPr lang="ru-RU" dirty="0" smtClean="0"/>
              <a:t>Уважение прав других.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слова толерантность на разных языках мира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испанском – способность признавать отличные от своих идеи или мнения</a:t>
            </a:r>
          </a:p>
          <a:p>
            <a:r>
              <a:rPr lang="ru-RU" dirty="0" smtClean="0"/>
              <a:t>Во французском - отношение, при котором допускается , что другие могут думать или действовать иначе, нежели ты сам</a:t>
            </a:r>
          </a:p>
          <a:p>
            <a:r>
              <a:rPr lang="ru-RU" dirty="0" smtClean="0"/>
              <a:t>В английском- готовность быть терпимым</a:t>
            </a:r>
          </a:p>
          <a:p>
            <a:r>
              <a:rPr lang="ru-RU" dirty="0" smtClean="0"/>
              <a:t>В китайском - позволять, принимать, быть по отношению к другим великодушным</a:t>
            </a:r>
          </a:p>
          <a:p>
            <a:r>
              <a:rPr lang="ru-RU" dirty="0" smtClean="0"/>
              <a:t>В арабском - прощение, снисходительность, мягкость, милосердие, сострадание, благосклонность, терпение, расположенность к другим.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Толерантность – терпимость, снисходительность к кому- или чему-либо.</a:t>
            </a:r>
          </a:p>
          <a:p>
            <a:r>
              <a:rPr lang="ru-RU" dirty="0" err="1" smtClean="0"/>
              <a:t>Ресоциализация</a:t>
            </a:r>
            <a:r>
              <a:rPr lang="ru-RU" dirty="0" smtClean="0"/>
              <a:t> – усвоение новых ценностей, ролей, навыков взамен прежних, неправильно усвоенных.</a:t>
            </a:r>
          </a:p>
          <a:p>
            <a:r>
              <a:rPr lang="ru-RU" dirty="0" smtClean="0"/>
              <a:t>Результат </a:t>
            </a:r>
            <a:r>
              <a:rPr lang="ru-RU" dirty="0" err="1" smtClean="0"/>
              <a:t>ресоциализации</a:t>
            </a:r>
            <a:r>
              <a:rPr lang="ru-RU" dirty="0" smtClean="0"/>
              <a:t> – осознанное изменение поведения человека в ситуации очевидного социального успеха.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Личностная шкала проявлений </a:t>
            </a:r>
            <a:r>
              <a:rPr lang="ru-RU" sz="2800" b="1" dirty="0" smtClean="0"/>
              <a:t>тревожности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Данная диагностика проводилась на обучающихся при  исправительной колонии №6 в течение двух лет. Результаты показывают, что у обучающихся низкая степень проявлений тревожности. Различия в том, что в 2011 году шкала проявлений тревожности еще ниже.  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714488"/>
          <a:ext cx="8715435" cy="502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85169920_roll-vector5794204-3-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-260648"/>
            <a:ext cx="9144000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/>
          </p:nvPr>
        </p:nvSpPr>
        <p:spPr>
          <a:xfrm>
            <a:off x="2195736" y="1052736"/>
            <a:ext cx="4248472" cy="3096344"/>
          </a:xfrm>
        </p:spPr>
        <p:txBody>
          <a:bodyPr>
            <a:normAutofit fontScale="62500" lnSpcReduction="2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Выступление на педагогическом совете</a:t>
            </a:r>
          </a:p>
          <a:p>
            <a:pPr>
              <a:buNone/>
            </a:pPr>
            <a:r>
              <a:rPr lang="ru-RU" sz="2900" dirty="0" smtClean="0"/>
              <a:t>школы  ( протокол № 2 от 11.03.2012 года)</a:t>
            </a:r>
          </a:p>
          <a:p>
            <a:pPr>
              <a:buNone/>
            </a:pPr>
            <a:r>
              <a:rPr lang="ru-RU" sz="2900" dirty="0" smtClean="0"/>
              <a:t>по теме: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b="1" dirty="0" smtClean="0"/>
              <a:t>«Педагогическая   толерантность</a:t>
            </a:r>
          </a:p>
          <a:p>
            <a:pPr>
              <a:buNone/>
            </a:pPr>
            <a:r>
              <a:rPr lang="ru-RU" sz="2900" b="1" dirty="0" smtClean="0"/>
              <a:t> в  школе  при  ИК – 6 ».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400" dirty="0" smtClean="0"/>
              <a:t>   </a:t>
            </a:r>
            <a:endParaRPr lang="ru-RU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232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Педагогическая толерантность в школе при ИК-6</vt:lpstr>
      <vt:lpstr>Слайд 2</vt:lpstr>
      <vt:lpstr>Толерантность</vt:lpstr>
      <vt:lpstr>Значение слова толерантность на разных языках мира</vt:lpstr>
      <vt:lpstr>Слайд 5</vt:lpstr>
      <vt:lpstr>Личностная шкала проявлений тревожности Данная диагностика проводилась на обучающихся при  исправительной колонии №6 в течение двух лет. Результаты показывают, что у обучающихся низкая степень проявлений тревожности. Различия в том, что в 2011 году шкала проявлений тревожности еще ниже.   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44</dc:creator>
  <cp:lastModifiedBy>User</cp:lastModifiedBy>
  <cp:revision>63</cp:revision>
  <dcterms:created xsi:type="dcterms:W3CDTF">2011-11-26T11:55:48Z</dcterms:created>
  <dcterms:modified xsi:type="dcterms:W3CDTF">2013-03-21T08:26:40Z</dcterms:modified>
</cp:coreProperties>
</file>