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1" r:id="rId2"/>
  </p:sldMasterIdLst>
  <p:notesMasterIdLst>
    <p:notesMasterId r:id="rId30"/>
  </p:notesMasterIdLst>
  <p:sldIdLst>
    <p:sldId id="257" r:id="rId3"/>
    <p:sldId id="295" r:id="rId4"/>
    <p:sldId id="296" r:id="rId5"/>
    <p:sldId id="258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18" r:id="rId14"/>
    <p:sldId id="304" r:id="rId15"/>
    <p:sldId id="264" r:id="rId16"/>
    <p:sldId id="284" r:id="rId17"/>
    <p:sldId id="305" r:id="rId18"/>
    <p:sldId id="315" r:id="rId19"/>
    <p:sldId id="306" r:id="rId20"/>
    <p:sldId id="307" r:id="rId21"/>
    <p:sldId id="267" r:id="rId22"/>
    <p:sldId id="293" r:id="rId23"/>
    <p:sldId id="319" r:id="rId24"/>
    <p:sldId id="310" r:id="rId25"/>
    <p:sldId id="312" r:id="rId26"/>
    <p:sldId id="311" r:id="rId27"/>
    <p:sldId id="316" r:id="rId28"/>
    <p:sldId id="31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66FF33"/>
    <a:srgbClr val="E20071"/>
    <a:srgbClr val="B800B8"/>
    <a:srgbClr val="FF9933"/>
    <a:srgbClr val="FF69FF"/>
    <a:srgbClr val="FF6600"/>
    <a:srgbClr val="66FF66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89866" autoAdjust="0"/>
  </p:normalViewPr>
  <p:slideViewPr>
    <p:cSldViewPr>
      <p:cViewPr varScale="1">
        <p:scale>
          <a:sx n="48" d="100"/>
          <a:sy n="48" d="100"/>
        </p:scale>
        <p:origin x="-6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C74150-CB79-4EF1-A6E3-BE7964337F93}" type="datetimeFigureOut">
              <a:rPr lang="en-US"/>
              <a:pPr>
                <a:defRPr/>
              </a:pPr>
              <a:t>3/21/2013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267953-D485-4FA2-89A9-F63E34585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5004BF-3C42-4A04-92D5-17F56A1A176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CC247-F3E5-4360-B3EE-22D568AE99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5F91D-68C9-4C3A-A00A-B5E4E5C0DE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CFF62-DF78-403E-A2D1-02F133CF0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0F0C4-4AAE-4188-B154-E2DAEAC3CC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CD7C6-BF02-4799-8ECB-BA63ECAEFF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03E35-1429-46E9-9F4D-9B1AC28C52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CEC06-B98F-4534-95AC-AB31EF1432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6E705-94A0-4878-B0AA-53798E084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BB4CF-3706-4E06-9BC9-8D9D77764F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9F1A9-E7F5-4B05-8F12-3EC051271B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D9F2A-FBE7-4D46-A14F-D0B4EFBE0A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BBB2F57-1AF7-412C-97DD-0DB79B6BD3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node/59477" TargetMode="External"/><Relationship Id="rId2" Type="http://schemas.openxmlformats.org/officeDocument/2006/relationships/hyperlink" Target="http://nsportal.ru/node/5954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sportal.ru/node/193120" TargetMode="External"/><Relationship Id="rId4" Type="http://schemas.openxmlformats.org/officeDocument/2006/relationships/hyperlink" Target="http://nsportal.ru/node/5950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node/575055" TargetMode="External"/><Relationship Id="rId2" Type="http://schemas.openxmlformats.org/officeDocument/2006/relationships/hyperlink" Target="http://nsportal.ru/node/57179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sportal.ru/node/575041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ut-lernen.blogspot.com.es/" TargetMode="External"/><Relationship Id="rId2" Type="http://schemas.openxmlformats.org/officeDocument/2006/relationships/hyperlink" Target="http://www.de-online.ru/index/germanija/0-21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org/forum/member153929.html" TargetMode="External"/><Relationship Id="rId2" Type="http://schemas.openxmlformats.org/officeDocument/2006/relationships/hyperlink" Target="http://www.proshkolu.ru/user/surkowa20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nevnik.ru/user.aspx?user=360101" TargetMode="External"/><Relationship Id="rId4" Type="http://schemas.openxmlformats.org/officeDocument/2006/relationships/hyperlink" Target="http://pedgazeta.ru/index.php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okean.ru/company/3728/" TargetMode="External"/><Relationship Id="rId3" Type="http://schemas.openxmlformats.org/officeDocument/2006/relationships/image" Target="../media/image19.jpeg"/><Relationship Id="rId7" Type="http://schemas.openxmlformats.org/officeDocument/2006/relationships/hyperlink" Target="http://www.bookean.ru/person/47303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okean.ru/person/54453" TargetMode="External"/><Relationship Id="rId5" Type="http://schemas.openxmlformats.org/officeDocument/2006/relationships/hyperlink" Target="http://www.bookean.ru/person/37868" TargetMode="Externa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57250" y="2286000"/>
            <a:ext cx="66055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C00000"/>
                </a:solidFill>
                <a:latin typeface="Monotype Corsiva" pitchFamily="66" charset="0"/>
              </a:rPr>
              <a:t>Новая школа-мой маршрут</a:t>
            </a:r>
            <a:endParaRPr lang="en-US" sz="4800" b="1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24075" y="3284538"/>
            <a:ext cx="41671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C00000"/>
                </a:solidFill>
                <a:latin typeface="Monotype Corsiva" pitchFamily="66" charset="0"/>
              </a:rPr>
              <a:t>Электронное портфолио</a:t>
            </a:r>
          </a:p>
          <a:p>
            <a:r>
              <a:rPr lang="ru-RU" sz="3200" i="1">
                <a:solidFill>
                  <a:srgbClr val="C00000"/>
                </a:solidFill>
                <a:latin typeface="Monotype Corsiva" pitchFamily="66" charset="0"/>
              </a:rPr>
              <a:t>учителя немецкого языка</a:t>
            </a:r>
            <a:endParaRPr lang="en-US" sz="3200" i="1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1188" y="3860800"/>
            <a:ext cx="748982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 b="1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4000" b="1">
                <a:solidFill>
                  <a:srgbClr val="C00000"/>
                </a:solidFill>
                <a:latin typeface="Monotype Corsiva" pitchFamily="66" charset="0"/>
              </a:rPr>
              <a:t>Петровой Наталии Владимировны</a:t>
            </a:r>
            <a:endParaRPr lang="en-US" sz="4000" b="1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42864 4.44444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47187 3.7037E-7 " pathEditMode="relative" rAng="0" ptsTypes="AA">
                                      <p:cBhvr>
                                        <p:cTn id="22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43211 -3.7037E-7 " pathEditMode="relative" rAng="0" ptsTypes="AA">
                                      <p:cBhvr>
                                        <p:cTn id="35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50" presetClass="exit" presetSubtype="0" ac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1430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Участие в конкурсах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5286375"/>
          </a:xfrm>
        </p:spPr>
        <p:txBody>
          <a:bodyPr/>
          <a:lstStyle/>
          <a:p>
            <a:pPr marL="514350" indent="-514350" eaLnBrk="1" hangingPunct="1">
              <a:buFontTx/>
              <a:buAutoNum type="arabicParenR"/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2011-2012 г. Всероссийский конкурс по немецкому языку «Альбус 2012» - 10 учащихся</a:t>
            </a:r>
          </a:p>
          <a:p>
            <a:pPr marL="514350" indent="-514350" eaLnBrk="1" hangingPunct="1">
              <a:buFontTx/>
              <a:buAutoNum type="arabicParenR"/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2012-2013 г.  Всероссийский конкурс по немецкому языку Мультитест 2012 – 17 учащихся</a:t>
            </a:r>
          </a:p>
          <a:p>
            <a:pPr marL="514350" indent="-514350" eaLnBrk="1" hangingPunct="1">
              <a:buFontTx/>
              <a:buAutoNum type="arabicParenR"/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2012-2013 г. Всероссийский конкурс по немецкому языку Олимпус 2013 – 15 учащихся</a:t>
            </a:r>
          </a:p>
          <a:p>
            <a:pPr marL="514350" indent="-514350" algn="ctr">
              <a:buFontTx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8712200" cy="11430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Участие в проекте «Алые паруса»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9144000" cy="5286375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2011-2012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de-DE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Касьянов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Нинолай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.– сочинение на немецком языке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„Mein Lieblingslehrer“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http://nsportal.ru/node/59544</a:t>
            </a:r>
            <a:endParaRPr lang="en-US" sz="2000" dirty="0" smtClean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de-DE" sz="2000" dirty="0" smtClean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Самарина Анастасия 6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.– сочинение на немецком языке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„Meine Lieblingslehrerin“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http://nsportal.ru/node/59477</a:t>
            </a:r>
            <a:endParaRPr lang="de-DE" sz="2000" dirty="0" smtClean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ru-RU" sz="2000" dirty="0" smtClean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Артемова Елена 6кл. – сочинение на немецком языке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„Meine Lieblingslehrerin“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http://nsportal.ru/node/59508</a:t>
            </a:r>
            <a:endParaRPr lang="de-DE" sz="2000" dirty="0" smtClean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de-DE" sz="2000" dirty="0" smtClean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Шаволина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Дарья – проект 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bekannter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Journalist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http://nsportal.ru/node/193120</a:t>
            </a:r>
            <a:endParaRPr lang="ru-RU" sz="2000" dirty="0" smtClean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ru-RU" sz="1600" dirty="0" smtClean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8712200" cy="11430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Участие в проекте «Алые паруса»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9144000" cy="5286375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2012-2013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Шаволина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Полина 6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– сочинение на нем.языке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„Meine Lieblingslehrerin“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http://nsportal.ru/node/571796</a:t>
            </a:r>
            <a:endParaRPr lang="en-US" sz="2000" dirty="0" smtClean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ru-RU" sz="2000" dirty="0" smtClean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34290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Еремина Яна 6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- сочинение на нем.языке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„Meine Lieblingslehrerin“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http://nsportal.ru/node/571796</a:t>
            </a:r>
            <a:endParaRPr lang="en-US" sz="2000" dirty="0" smtClean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34290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ru-RU" sz="2000" dirty="0" smtClean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34290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Корнева Александра 9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“Mein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Traumberuf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http://nsportal.ru/node/575055</a:t>
            </a:r>
            <a:endParaRPr lang="en-US" sz="2000" dirty="0" smtClean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34290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en-US" sz="2000" dirty="0" smtClean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34290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Саранкина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Алина 9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Meine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Zukunftspläne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http://nsportal.ru/node/575041</a:t>
            </a:r>
            <a:endParaRPr lang="de-DE" sz="2000" dirty="0" smtClean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ru-RU" sz="2000" dirty="0" smtClean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95288" y="214313"/>
            <a:ext cx="8748712" cy="11430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Участие в олимпиадах </a:t>
            </a:r>
            <a:r>
              <a:rPr lang="de-DE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de-DE" smtClean="0"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5286375"/>
          </a:xfrm>
        </p:spPr>
        <p:txBody>
          <a:bodyPr/>
          <a:lstStyle/>
          <a:p>
            <a:pPr algn="ctr">
              <a:buFontTx/>
              <a:buNone/>
            </a:pPr>
            <a:endParaRPr lang="de-DE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2400" u="sng" smtClean="0">
                <a:latin typeface="Times New Roman" pitchFamily="18" charset="0"/>
                <a:cs typeface="Times New Roman" pitchFamily="18" charset="0"/>
              </a:rPr>
              <a:t>2011-2012 уч.г. </a:t>
            </a:r>
          </a:p>
          <a:p>
            <a:pPr eaLnBrk="1" hangingPunct="1">
              <a:buFontTx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Школьный этап – 7 участников, 3 победителя</a:t>
            </a:r>
          </a:p>
          <a:p>
            <a:pPr eaLnBrk="1" hangingPunct="1">
              <a:buFontTx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2400" u="sng" smtClean="0">
                <a:latin typeface="Times New Roman" pitchFamily="18" charset="0"/>
                <a:cs typeface="Times New Roman" pitchFamily="18" charset="0"/>
              </a:rPr>
              <a:t>2012-2013 уч.г.</a:t>
            </a:r>
          </a:p>
          <a:p>
            <a:pPr eaLnBrk="1" hangingPunct="1">
              <a:buFontTx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Школьный этап-  8 участников, 4 победителя</a:t>
            </a:r>
          </a:p>
          <a:p>
            <a:pPr eaLnBrk="1" hangingPunct="1">
              <a:buFontTx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Муниципальный этап – 5 участников, 1 призер (Корнева Саша)</a:t>
            </a:r>
          </a:p>
          <a:p>
            <a:pPr eaLnBrk="1" hangingPunct="1">
              <a:buFontTx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Региональный этап – 1 участник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8313" y="1773238"/>
          <a:ext cx="8208912" cy="4591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1482605"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310896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Всероссийский</a:t>
                      </a:r>
                      <a:r>
                        <a:rPr lang="ru-RU" baseline="0" dirty="0" smtClean="0"/>
                        <a:t> конкурс </a:t>
                      </a:r>
                      <a:r>
                        <a:rPr lang="ru-RU" dirty="0" smtClean="0"/>
                        <a:t>«Я – классный руководитель»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Муниципальный</a:t>
                      </a:r>
                      <a:r>
                        <a:rPr lang="ru-RU" baseline="0" dirty="0" smtClean="0"/>
                        <a:t> этап конкурса «Учитель года»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2012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Победитель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376" name="Прямоугольник 3"/>
          <p:cNvSpPr>
            <a:spLocks noChangeArrowheads="1"/>
          </p:cNvSpPr>
          <p:nvPr/>
        </p:nvSpPr>
        <p:spPr bwMode="auto">
          <a:xfrm>
            <a:off x="323850" y="333375"/>
            <a:ext cx="86407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в конкурсах профессионального мастерства</a:t>
            </a:r>
          </a:p>
        </p:txBody>
      </p:sp>
      <p:sp>
        <p:nvSpPr>
          <p:cNvPr id="15377" name="Заголовок 5"/>
          <p:cNvSpPr>
            <a:spLocks noGrp="1"/>
          </p:cNvSpPr>
          <p:nvPr>
            <p:ph type="ctrTitle"/>
          </p:nvPr>
        </p:nvSpPr>
        <p:spPr>
          <a:xfrm>
            <a:off x="323850" y="260350"/>
            <a:ext cx="7772400" cy="1470025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142875" y="1428750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B050"/>
                </a:solidFill>
              </a:rPr>
              <a:t>        Использование сочетания различных технологий позволяет мне  сделать уроки более разнообразными и эффективными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2285998"/>
            <a:ext cx="5929313" cy="857250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Проектная технология: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помогает обобщить и систематизировать материал, способствует развитию творческих способностей учащихся, расширяет рамки предмета.  Используется на заключительных уроках 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3500449"/>
            <a:ext cx="5929313" cy="1500187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Информационно-коммуникационные технологии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(создание 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мультимедийных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презентаций, использование компьютерного тестирования при проверке знаний, работа на интерактивной доске, ресурсы Интернет, т.д.): значительно увеличивают  эффективность и наглядность урока, интегрируют немецкий  язык в другие области человеческого знания, позволяют  своевременно обновлять материал учебника.</a:t>
            </a: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6357938" y="2357438"/>
            <a:ext cx="571500" cy="2428875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072313" y="2071701"/>
            <a:ext cx="1785937" cy="3357563"/>
          </a:xfrm>
          <a:prstGeom prst="rect">
            <a:avLst/>
          </a:prstGeom>
          <a:gradFill flip="none" rotWithShape="1">
            <a:gsLst>
              <a:gs pos="0">
                <a:srgbClr val="33CC33">
                  <a:tint val="66000"/>
                  <a:satMod val="160000"/>
                </a:srgbClr>
              </a:gs>
              <a:gs pos="50000">
                <a:srgbClr val="33CC33">
                  <a:tint val="44500"/>
                  <a:satMod val="160000"/>
                </a:srgbClr>
              </a:gs>
              <a:gs pos="100000">
                <a:srgbClr val="33CC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D48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Совместное применение технологий  позволило  создать творческие работы учащихся по таким темам как «История кинематографа»,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«Реклама», 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«Великие изобретатели»,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«СМИ»,«Кинопроба»  (создание короткометражного фильма определенного жанра),Школа будущего и т.д.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5500708"/>
            <a:ext cx="6929437" cy="928688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технологии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используемые мной на уроках: технология создания проблемных ситуаций, игровые технологии, деловая игра</a:t>
            </a:r>
          </a:p>
        </p:txBody>
      </p:sp>
      <p:sp>
        <p:nvSpPr>
          <p:cNvPr id="16400" name="Заголовок 9"/>
          <p:cNvSpPr>
            <a:spLocks noGrp="1"/>
          </p:cNvSpPr>
          <p:nvPr>
            <p:ph type="ctrTitle"/>
          </p:nvPr>
        </p:nvSpPr>
        <p:spPr>
          <a:xfrm>
            <a:off x="611188" y="0"/>
            <a:ext cx="7772400" cy="1470025"/>
          </a:xfrm>
        </p:spPr>
        <p:txBody>
          <a:bodyPr/>
          <a:lstStyle/>
          <a:p>
            <a:r>
              <a:rPr lang="ru-RU" smtClean="0"/>
              <a:t>Моя технология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9144000" cy="52863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Раздел 3</a:t>
            </a:r>
          </a:p>
          <a:p>
            <a:pPr algn="ctr">
              <a:buFontTx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Работая  учителем, я стараюсь  совершенствовать свою языковую подготовку: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D5FF01"/>
              </a:buClr>
              <a:buFont typeface="Wingdings" pitchFamily="2" charset="2"/>
              <a:buChar char="è"/>
            </a:pPr>
            <a:r>
              <a:rPr lang="ru-RU" sz="2000" smtClean="0">
                <a:latin typeface="Times New Roman" pitchFamily="18" charset="0"/>
              </a:rPr>
              <a:t>изучаю методическую литературу;</a:t>
            </a:r>
          </a:p>
          <a:p>
            <a:pPr eaLnBrk="1" hangingPunct="1">
              <a:lnSpc>
                <a:spcPct val="80000"/>
              </a:lnSpc>
              <a:buClr>
                <a:srgbClr val="D5FF01"/>
              </a:buClr>
              <a:buFont typeface="Wingdings" pitchFamily="2" charset="2"/>
              <a:buChar char="è"/>
            </a:pPr>
            <a:r>
              <a:rPr lang="ru-RU" sz="2000" smtClean="0">
                <a:latin typeface="Times New Roman" pitchFamily="18" charset="0"/>
              </a:rPr>
              <a:t>выполняю варианты ЕГЭ;</a:t>
            </a:r>
          </a:p>
          <a:p>
            <a:pPr eaLnBrk="1" hangingPunct="1">
              <a:lnSpc>
                <a:spcPct val="80000"/>
              </a:lnSpc>
              <a:buClr>
                <a:srgbClr val="D5FF01"/>
              </a:buClr>
              <a:buFont typeface="Wingdings" pitchFamily="2" charset="2"/>
              <a:buChar char="è"/>
            </a:pPr>
            <a:r>
              <a:rPr lang="ru-RU" sz="2000" smtClean="0">
                <a:latin typeface="Times New Roman" pitchFamily="18" charset="0"/>
              </a:rPr>
              <a:t> работаю с Интернетом;</a:t>
            </a:r>
          </a:p>
          <a:p>
            <a:pPr eaLnBrk="1" hangingPunct="1">
              <a:lnSpc>
                <a:spcPct val="80000"/>
              </a:lnSpc>
              <a:buClr>
                <a:srgbClr val="D5FF01"/>
              </a:buClr>
              <a:buFont typeface="Wingdings" pitchFamily="2" charset="2"/>
              <a:buChar char="è"/>
            </a:pPr>
            <a:r>
              <a:rPr lang="ru-RU" sz="2000" smtClean="0">
                <a:latin typeface="Times New Roman" pitchFamily="18" charset="0"/>
              </a:rPr>
              <a:t>выступаю с докладами  на ШМО;</a:t>
            </a:r>
          </a:p>
          <a:p>
            <a:pPr eaLnBrk="1" hangingPunct="1">
              <a:lnSpc>
                <a:spcPct val="80000"/>
              </a:lnSpc>
              <a:buClr>
                <a:srgbClr val="D5FF01"/>
              </a:buClr>
              <a:buFont typeface="Wingdings" pitchFamily="2" charset="2"/>
              <a:buChar char="è"/>
            </a:pPr>
            <a:r>
              <a:rPr lang="ru-RU" sz="2000" smtClean="0">
                <a:latin typeface="Times New Roman" pitchFamily="18" charset="0"/>
              </a:rPr>
              <a:t>даю открытые уроки, нестандартные уроки –урок-экскурсия, урок- игра в 5-6 классах, урок-викторина, урок-лекция, стихотворно-музыкальный урок, интегрированные уроки;</a:t>
            </a:r>
          </a:p>
          <a:p>
            <a:pPr eaLnBrk="1" hangingPunct="1">
              <a:lnSpc>
                <a:spcPct val="80000"/>
              </a:lnSpc>
              <a:buClr>
                <a:srgbClr val="D5FF01"/>
              </a:buClr>
              <a:buFont typeface="Wingdings" pitchFamily="2" charset="2"/>
              <a:buChar char="è"/>
            </a:pPr>
            <a:r>
              <a:rPr lang="ru-RU" sz="2000" smtClean="0">
                <a:latin typeface="Times New Roman" pitchFamily="18" charset="0"/>
              </a:rPr>
              <a:t>активно участвую в  проведении предметной недели;</a:t>
            </a:r>
          </a:p>
          <a:p>
            <a:pPr eaLnBrk="1" hangingPunct="1">
              <a:lnSpc>
                <a:spcPct val="80000"/>
              </a:lnSpc>
              <a:buClr>
                <a:srgbClr val="D5FF01"/>
              </a:buClr>
              <a:buFont typeface="Wingdings" pitchFamily="2" charset="2"/>
              <a:buChar char="è"/>
            </a:pPr>
            <a:r>
              <a:rPr lang="ru-RU" sz="2000" smtClean="0">
                <a:latin typeface="Times New Roman" pitchFamily="18" charset="0"/>
              </a:rPr>
              <a:t>создала базу тестов, диагностических работ, срезовых контрольных работ;</a:t>
            </a:r>
          </a:p>
          <a:p>
            <a:pPr eaLnBrk="1" hangingPunct="1">
              <a:lnSpc>
                <a:spcPct val="80000"/>
              </a:lnSpc>
              <a:buClr>
                <a:srgbClr val="D5FF01"/>
              </a:buClr>
              <a:buFontTx/>
              <a:buNone/>
            </a:pPr>
            <a:endParaRPr lang="ru-RU" sz="1600" smtClean="0"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8712200" cy="11430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Тема самообразования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«Развитие познавательной активности обучающихся   на уроках иностранного языка через использование ИКТ» </a:t>
            </a:r>
            <a:endParaRPr lang="ru-RU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Информационные ресурсы, которые я использую в работе  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786437"/>
          </a:xfrm>
        </p:spPr>
        <p:txBody>
          <a:bodyPr/>
          <a:lstStyle/>
          <a:p>
            <a:pPr algn="ctr">
              <a:buFontTx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1. «Контроль результатов обучения иностранному языку» А.В.Конышева, 2004г.</a:t>
            </a:r>
          </a:p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2. «Современные методы обучения английскому языку» А.В.Конышева, 2004г</a:t>
            </a:r>
          </a:p>
          <a:p>
            <a:r>
              <a:rPr lang="ru-RU" sz="1600" smtClean="0">
                <a:latin typeface="Times New Roman" pitchFamily="18" charset="0"/>
              </a:rPr>
              <a:t>3. Гид </a:t>
            </a:r>
            <a:r>
              <a:rPr lang="ru-RU" sz="1600" smtClean="0">
                <a:latin typeface="Calibri" pitchFamily="34" charset="0"/>
              </a:rPr>
              <a:t>–</a:t>
            </a:r>
            <a:r>
              <a:rPr lang="ru-RU" sz="1600" smtClean="0">
                <a:latin typeface="Times New Roman" pitchFamily="18" charset="0"/>
              </a:rPr>
              <a:t> переводчик</a:t>
            </a:r>
            <a:r>
              <a:rPr lang="ru-RU" sz="1600" smtClean="0">
                <a:latin typeface="Calibri" pitchFamily="34" charset="0"/>
              </a:rPr>
              <a:t>»</a:t>
            </a:r>
            <a:r>
              <a:rPr lang="ru-RU" sz="1600" smtClean="0">
                <a:latin typeface="Times New Roman" pitchFamily="18" charset="0"/>
              </a:rPr>
              <a:t> Е.Н.Соловова. 2002г.</a:t>
            </a:r>
          </a:p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smtClean="0">
                <a:latin typeface="Times New Roman" pitchFamily="18" charset="0"/>
              </a:rPr>
              <a:t>Организация самостоятельной работы учащихся по иностранному языку</a:t>
            </a:r>
            <a:r>
              <a:rPr lang="ru-RU" sz="1600" smtClean="0">
                <a:latin typeface="Calibri" pitchFamily="34" charset="0"/>
              </a:rPr>
              <a:t>»</a:t>
            </a:r>
            <a:r>
              <a:rPr lang="ru-RU" sz="1600" smtClean="0">
                <a:latin typeface="Times New Roman" pitchFamily="18" charset="0"/>
              </a:rPr>
              <a:t> А.В.Конышева. 2005г</a:t>
            </a:r>
          </a:p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 smtClean="0">
                <a:latin typeface="Times New Roman" pitchFamily="18" charset="0"/>
              </a:rPr>
              <a:t> </a:t>
            </a:r>
            <a:r>
              <a:rPr lang="ru-RU" sz="1600" smtClean="0">
                <a:latin typeface="Calibri" pitchFamily="34" charset="0"/>
              </a:rPr>
              <a:t>«</a:t>
            </a:r>
            <a:r>
              <a:rPr lang="ru-RU" sz="1600" smtClean="0">
                <a:latin typeface="Times New Roman" pitchFamily="18" charset="0"/>
              </a:rPr>
              <a:t>Что такое учебный проект?</a:t>
            </a:r>
            <a:r>
              <a:rPr lang="ru-RU" sz="1600" smtClean="0">
                <a:latin typeface="Calibri" pitchFamily="34" charset="0"/>
              </a:rPr>
              <a:t>»</a:t>
            </a:r>
            <a:r>
              <a:rPr lang="ru-RU" sz="1600" smtClean="0">
                <a:latin typeface="Times New Roman" pitchFamily="18" charset="0"/>
              </a:rPr>
              <a:t> М.А. Ступницкая,2010г. </a:t>
            </a:r>
          </a:p>
          <a:p>
            <a:pPr eaLnBrk="1" hangingPunct="1"/>
            <a:r>
              <a:rPr lang="ru-RU" sz="1600" smtClean="0"/>
              <a:t>6. Гальскова Н.Д. Современная методика обучения иностранным языкам. - М.: АРКТИ - ГЛОССА. - 2000</a:t>
            </a:r>
            <a:endParaRPr lang="en-US" sz="1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7. Китайгородская Г.А. Методика интенсивного обучения иностранным языкам.М., 1986 г</a:t>
            </a:r>
          </a:p>
          <a:p>
            <a:pPr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8. Мильруд Р.П., Максимова И.Р. Современные концептуальные принципы коммуникативного обучения иностранному языку / ИЯШ - 2000 - №4.С. 19-14</a:t>
            </a:r>
            <a:endParaRPr lang="en-US" sz="16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9. Полат Е.С. «Интернет на уроках иностранного языка» // «Иностранные языки в школе» № 2, 3 2001 г.</a:t>
            </a:r>
          </a:p>
          <a:p>
            <a:pPr algn="just"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10. Полат Е.С. «Новые педагогические и информационные технологии в системе образования». - М., Академия–2000.</a:t>
            </a:r>
          </a:p>
          <a:p>
            <a:pPr algn="just"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11. Соловова, Е.Н. Апальков В.Г. Курсы: «Развитие и контроль коммуникативных умений» // «Первое сентября» №17-24, 2005-2006г.</a:t>
            </a:r>
          </a:p>
          <a:p>
            <a:pPr algn="just"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  <a:hlinkClick r:id="rId2"/>
              </a:rPr>
              <a:t>12Немецкий онлайн </a:t>
            </a:r>
            <a:r>
              <a:rPr lang="de-DE" sz="1600" smtClean="0">
                <a:latin typeface="Times New Roman" pitchFamily="18" charset="0"/>
                <a:cs typeface="Times New Roman" pitchFamily="18" charset="0"/>
                <a:hlinkClick r:id="rId2"/>
              </a:rPr>
              <a:t>http://www.de-online.ru/index/germanija/0-210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Deutsch  gut lernen, Deutsch so kindisch lernen </a:t>
            </a:r>
            <a:r>
              <a:rPr lang="en-US" sz="1600" smtClean="0">
                <a:latin typeface="Times New Roman" pitchFamily="18" charset="0"/>
                <a:cs typeface="Times New Roman" pitchFamily="18" charset="0"/>
                <a:hlinkClick r:id="rId3"/>
              </a:rPr>
              <a:t>http://gut-lernen.blogspot.com.es/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600" smtClean="0"/>
          </a:p>
          <a:p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9144000" cy="52863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УМК по немецкому языку, используемые мной в качестве основных и дополнительных:</a:t>
            </a:r>
          </a:p>
          <a:p>
            <a:pPr algn="ctr">
              <a:buFontTx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Содержимое 3" descr="Attachmen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2928938"/>
            <a:ext cx="16430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2" descr="http://www.prosv.ru/Attachment.aspx?Id=51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000375"/>
            <a:ext cx="16430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 descr="http://www.prosv.ru/Attachment.aspx?Id=51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3000375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 descr="http://www.prosv.ru/Attachment.aspx?Id=50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88" y="3071813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8" descr="http://skolniku.ucoz.ru/_ld/12/524568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5218113"/>
            <a:ext cx="1214438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0" descr="http://www.prosv.ru/Attachment.aspx?Id=686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75" y="5214938"/>
            <a:ext cx="16430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4" descr="http://www.prosv.ru/Attachment.aspx?Id=857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50" y="5211763"/>
            <a:ext cx="163195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8" descr="http://www.prosv.ru/Attachment.aspx?Id=910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25" y="5143500"/>
            <a:ext cx="13287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6" descr="Мозаика. Немецкий язык. Аудиокурс. 3 класс школ с углубленным изучением немецкого языка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750" y="5167313"/>
            <a:ext cx="1690688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198562"/>
          </a:xfrm>
        </p:spPr>
        <p:txBody>
          <a:bodyPr/>
          <a:lstStyle/>
          <a:p>
            <a:r>
              <a:rPr lang="ru-RU" i="1" u="sng" smtClean="0">
                <a:latin typeface="Times New Roman" pitchFamily="18" charset="0"/>
              </a:rPr>
              <a:t>Содержание портфолио</a:t>
            </a:r>
            <a:br>
              <a:rPr lang="ru-RU" i="1" u="sng" smtClean="0">
                <a:latin typeface="Times New Roman" pitchFamily="18" charset="0"/>
              </a:rPr>
            </a:br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78643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i="1" u="sng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i="1" u="sng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i="1" u="sng" smtClean="0">
                <a:latin typeface="Times New Roman" pitchFamily="18" charset="0"/>
              </a:rPr>
              <a:t>Раздел 1. Общие сведения об учителе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Личные данные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Копия диплома об образовании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6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i="1" u="sng" smtClean="0">
                <a:latin typeface="Times New Roman" pitchFamily="18" charset="0"/>
              </a:rPr>
              <a:t>Раздел 2. Результаты педагогической деятельности</a:t>
            </a:r>
            <a:r>
              <a:rPr lang="ru-RU" sz="160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Степень усвоения учащимися учебного материала по предмету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Сравнительный анализ учебных достижений учащихся по годам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Список участников олимпиад</a:t>
            </a:r>
          </a:p>
          <a:p>
            <a:pPr eaLnBrk="1" hangingPunct="1">
              <a:lnSpc>
                <a:spcPct val="80000"/>
              </a:lnSpc>
            </a:pPr>
            <a:endParaRPr lang="ru-RU" sz="16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i="1" u="sng" smtClean="0">
                <a:latin typeface="Times New Roman" pitchFamily="18" charset="0"/>
              </a:rPr>
              <a:t>Раздел 3. Научно-методическая деятельность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Список учебно-методического обеспечения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Участие в работе МО, семинарах, конкурсах, методических неделях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Перечень проведенных открытых уроков и мероприятий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Тема самообразования, список литературы изученной по данной теме, отчет по теме самообразования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Разработки тестов, диагностических и контрольных работ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Планы открытых уроков и мероприятий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75" y="1928813"/>
          <a:ext cx="7262843" cy="322837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281316"/>
                <a:gridCol w="901585"/>
                <a:gridCol w="1264055"/>
                <a:gridCol w="1815887"/>
              </a:tblGrid>
              <a:tr h="280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Тема урока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80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«Герои сказок. Какие они? 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4050" marR="64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2010.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школьный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«Мы играем</a:t>
                      </a:r>
                      <a:r>
                        <a:rPr lang="ru-RU" sz="1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поем 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4050" marR="64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школьный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«У </a:t>
                      </a:r>
                      <a:r>
                        <a:rPr lang="ru-RU" sz="18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Габи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дома»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4050" marR="64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Районный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33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8456613" cy="1341438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Открытые уроки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288" y="1628775"/>
          <a:ext cx="8215369" cy="512339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643602"/>
                <a:gridCol w="1285884"/>
                <a:gridCol w="1285883"/>
              </a:tblGrid>
              <a:tr h="525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Руководитель школьного методического объединения учителей гуманитарного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цикла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2011-2012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Школьный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Выступление на районном семинаре учителей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иностранного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языка «Использование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мультимедийных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технологий на уроках иностранного языка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Районный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Выступление на педсовете с темой «Повышение мотивации учащихся с помощью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применения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разных форм  ИКТ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Выступление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 районном семинаре учителей иностранного языка «О перспективах и возможностях дистанционного обучения языку с использованием компьютерных телекоммуникационных сетей»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Районный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71563" y="285750"/>
            <a:ext cx="7500937" cy="5232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endParaRPr lang="ru-RU" sz="28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551" name="Заголовок 7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43063"/>
          </a:xfrm>
        </p:spPr>
        <p:txBody>
          <a:bodyPr/>
          <a:lstStyle/>
          <a:p>
            <a:r>
              <a:rPr lang="ru-RU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Участие в работе школьного и районного методического объединения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557338"/>
            <a:ext cx="8713787" cy="489585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3600" dirty="0" smtClean="0"/>
              <a:t>Ссылки на мои страницы на сайтах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hlinkClick r:id="rId2"/>
            </a:endParaRPr>
          </a:p>
          <a:p>
            <a:pPr marL="0" indent="34290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800" dirty="0" smtClean="0">
                <a:hlinkClick r:id="rId2"/>
              </a:rPr>
              <a:t>http://www.proshkolu.ru/user/surkowa20/</a:t>
            </a:r>
            <a:endParaRPr lang="en-US" sz="2800" dirty="0" smtClean="0"/>
          </a:p>
          <a:p>
            <a:pPr marL="0" indent="342900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2800" dirty="0" smtClean="0"/>
          </a:p>
          <a:p>
            <a:pPr marL="0" indent="34290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800" dirty="0" smtClean="0">
                <a:hlinkClick r:id="rId3"/>
              </a:rPr>
              <a:t>http://pedsovet.org/forum/member153929.html</a:t>
            </a:r>
            <a:endParaRPr lang="en-US" sz="2800" dirty="0" smtClean="0"/>
          </a:p>
          <a:p>
            <a:pPr marL="0" indent="342900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2800" dirty="0" smtClean="0"/>
          </a:p>
          <a:p>
            <a:pPr marL="0" indent="34290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800" dirty="0" smtClean="0">
                <a:hlinkClick r:id="rId4"/>
              </a:rPr>
              <a:t>http://pedgazeta.ru/index.php</a:t>
            </a:r>
            <a:endParaRPr lang="en-US" sz="2800" dirty="0" smtClean="0"/>
          </a:p>
          <a:p>
            <a:pPr marL="0" indent="342900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2800" dirty="0" smtClean="0"/>
          </a:p>
          <a:p>
            <a:pPr marL="0" indent="34290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800" dirty="0" smtClean="0">
                <a:hlinkClick r:id="rId5"/>
              </a:rPr>
              <a:t>http://dnevnik.ru/user.aspx?user=360101</a:t>
            </a:r>
            <a:r>
              <a:rPr lang="en-US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mtClean="0"/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Формы учебных занятий, используемые мной для формирования и развития коммуникативных компетенций учащихся:</a:t>
            </a:r>
          </a:p>
          <a:p>
            <a:pPr algn="just">
              <a:buFontTx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smtClean="0"/>
              <a:t>Урок- викторина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smtClean="0"/>
              <a:t>Урок-экскурсия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smtClean="0"/>
              <a:t>Стихотворно-музыкальный урок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smtClean="0"/>
              <a:t>Урок- игра (деловые, ролевые ситуационные игры)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smtClean="0"/>
              <a:t>Интегрированные уроки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smtClean="0"/>
              <a:t>Урок- лекция</a:t>
            </a:r>
          </a:p>
          <a:p>
            <a:pPr algn="ctr">
              <a:buFontTx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Рисунок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428750"/>
            <a:ext cx="1214437" cy="1843088"/>
          </a:xfrm>
          <a:noFill/>
        </p:spPr>
      </p:pic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357563"/>
            <a:ext cx="12573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" descr=" Оценка качества подготовки выпускников основной школы по иностранному языку Оценка качества подготовки выпускников средней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5214938"/>
            <a:ext cx="13144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Прямоугольник 6"/>
          <p:cNvSpPr>
            <a:spLocks noChangeArrowheads="1"/>
          </p:cNvSpPr>
          <p:nvPr/>
        </p:nvSpPr>
        <p:spPr bwMode="auto">
          <a:xfrm>
            <a:off x="2000250" y="1428750"/>
            <a:ext cx="6929438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b="1">
                <a:latin typeface="Times New Roman" pitchFamily="18" charset="0"/>
                <a:cs typeface="Times New Roman" pitchFamily="18" charset="0"/>
              </a:rPr>
              <a:t>Сборник нормативных документов. Иностранный язык. Примерные программы по иностранным языкам: Федеральный компонент государственного стандарта. Федеральный базисный учебный план и примерные учебные планы. Сборники нормативных документов </a:t>
            </a:r>
            <a:endParaRPr lang="ru-RU" sz="1400"/>
          </a:p>
          <a:p>
            <a:pPr eaLnBrk="0" hangingPunct="0"/>
            <a:r>
              <a:rPr lang="ru-RU" sz="1400">
                <a:latin typeface="Times New Roman" pitchFamily="18" charset="0"/>
                <a:cs typeface="Times New Roman" pitchFamily="18" charset="0"/>
              </a:rPr>
              <a:t>Сборник включает материалы, адресованные учителям: федеральный компонент государственного стандарта общего образования по иностранному языку; федеральный базисный учебный план и примерные программы по английскому, немецкому, французскому и испанскому языкам. Издательство: Дрофа,2009г.</a:t>
            </a:r>
            <a:endParaRPr lang="ru-RU" sz="1400"/>
          </a:p>
          <a:p>
            <a:pPr eaLnBrk="0" hangingPunct="0"/>
            <a:endParaRPr lang="ru-RU"/>
          </a:p>
        </p:txBody>
      </p:sp>
      <p:sp>
        <p:nvSpPr>
          <p:cNvPr id="25607" name="Прямоугольник 7"/>
          <p:cNvSpPr>
            <a:spLocks noChangeArrowheads="1"/>
          </p:cNvSpPr>
          <p:nvPr/>
        </p:nvSpPr>
        <p:spPr bwMode="auto">
          <a:xfrm>
            <a:off x="2357438" y="3429000"/>
            <a:ext cx="52149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  <a:hlinkClick r:id="rId5"/>
              </a:rPr>
              <a:t>Миролюбов А. А.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>
                <a:latin typeface="Times New Roman" pitchFamily="18" charset="0"/>
                <a:cs typeface="Times New Roman" pitchFamily="18" charset="0"/>
                <a:hlinkClick r:id="rId6"/>
              </a:rPr>
              <a:t>Бим И. Л.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>
                <a:latin typeface="Times New Roman" pitchFamily="18" charset="0"/>
                <a:cs typeface="Times New Roman" pitchFamily="18" charset="0"/>
                <a:hlinkClick r:id="rId7"/>
              </a:rPr>
              <a:t>Алпатова Р.С.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Издательство:</a:t>
            </a:r>
            <a:r>
              <a:rPr lang="ru-RU" sz="1600">
                <a:cs typeface="Times New Roman" pitchFamily="18" charset="0"/>
              </a:rPr>
              <a:t> </a:t>
            </a:r>
            <a:r>
              <a:rPr lang="ru-RU" sz="1600">
                <a:latin typeface="Times New Roman" pitchFamily="18" charset="0"/>
                <a:cs typeface="Times New Roman" pitchFamily="18" charset="0"/>
                <a:hlinkClick r:id="rId8"/>
              </a:rPr>
              <a:t>Дрофа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Год издания:</a:t>
            </a:r>
            <a:r>
              <a:rPr lang="ru-RU" sz="1600">
                <a:cs typeface="Times New Roman" pitchFamily="18" charset="0"/>
              </a:rPr>
              <a:t> 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2002</a:t>
            </a:r>
            <a:r>
              <a:rPr lang="ru-RU" sz="1600">
                <a:cs typeface="Times New Roman" pitchFamily="18" charset="0"/>
              </a:rPr>
              <a:t> 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 Оценка качества подготовки выпускников основной школы по иностранному языку (сост. Симкин В.Н.) </a:t>
            </a:r>
            <a:endParaRPr lang="ru-RU" sz="1600"/>
          </a:p>
        </p:txBody>
      </p:sp>
      <p:sp>
        <p:nvSpPr>
          <p:cNvPr id="25608" name="Прямоугольник 8"/>
          <p:cNvSpPr>
            <a:spLocks noChangeArrowheads="1"/>
          </p:cNvSpPr>
          <p:nvPr/>
        </p:nvSpPr>
        <p:spPr bwMode="auto">
          <a:xfrm>
            <a:off x="1785938" y="4929188"/>
            <a:ext cx="7358062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/>
            <a:endParaRPr lang="ru-RU" sz="12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200" b="1">
                <a:latin typeface="Times New Roman" pitchFamily="18" charset="0"/>
                <a:cs typeface="Times New Roman" pitchFamily="18" charset="0"/>
              </a:rPr>
              <a:t>Оценка качества подготовки выпускников средней (полной) школы по иностранному языку (сост. Горчилина Е.Е.) </a:t>
            </a:r>
            <a:endParaRPr lang="ru-RU" sz="1200"/>
          </a:p>
          <a:p>
            <a:pPr eaLnBrk="0" hangingPunct="0"/>
            <a:r>
              <a:rPr lang="ru-RU" sz="1200">
                <a:latin typeface="Times New Roman" pitchFamily="18" charset="0"/>
                <a:cs typeface="Times New Roman" pitchFamily="18" charset="0"/>
              </a:rPr>
              <a:t>Сборник, адресованный учителям иностранных языков, содержит комплект программно-нормативных документов и образцы проверочных материалов по английскому, немецкому, французскому и испанскому языкам для 10-11 классов основной общеобразовательной школы: обязательный минимум содержания и требования к уровню подготовки учащихся, примерные программы, образцы заданий для проверки знаний школьников. Издательство: Дрофа, 2001г.</a:t>
            </a:r>
          </a:p>
          <a:p>
            <a:pPr eaLnBrk="0" hangingPunct="0"/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/>
            </a:r>
            <a:br>
              <a:rPr lang="ru-RU" smtClean="0">
                <a:solidFill>
                  <a:srgbClr val="002060"/>
                </a:solidFill>
              </a:rPr>
            </a:br>
            <a:r>
              <a:rPr lang="ru-RU" smtClean="0">
                <a:solidFill>
                  <a:srgbClr val="002060"/>
                </a:solidFill>
              </a:rPr>
              <a:t>Рефлексивная деятельность учащихся достигается тем, что: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а) даю возможность учащимся самостоятельно исправить свой ответ или предлагаю другим детям сделать это;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б) при неудачном исправлении ошибок сама даю правильный ответ;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в) воспитываю терпимое отношение к чужим ошибкам для сохранения мотивации и уверенности учащихся в себе;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г) откладываю коррекцию до конца задания;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д) записываю серьёзные ошибки во время ответов и возвращаюсь к ним, когда ученик закончил говорить;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е) для отслеживания результатов обучения использую тестовые задания.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ж) стараюсь давать положительную оценку работе учащихся.</a:t>
            </a:r>
          </a:p>
          <a:p>
            <a:endParaRPr lang="ru-RU" smtClean="0"/>
          </a:p>
          <a:p>
            <a:pPr>
              <a:buFontTx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684213" y="1196975"/>
            <a:ext cx="8229600" cy="4881563"/>
          </a:xfrm>
        </p:spPr>
        <p:txBody>
          <a:bodyPr/>
          <a:lstStyle/>
          <a:p>
            <a:pPr marL="0" indent="358775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Главным в своей работе я считаю моделирование такого процесса обучения на уроке, где в центре внимания находится ученик с его потребностями, мотивами и интересами; подбор таких видов деятельности на уроке, чтобы помочь своим ученикам учиться радостно, творчески и видеть результаты своего труда.</a:t>
            </a:r>
            <a:endParaRPr lang="ru-RU" sz="2800" i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395288" y="1557338"/>
            <a:ext cx="7345362" cy="4554537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smtClean="0"/>
              <a:t>Пусть говорят, что профессии разные</a:t>
            </a:r>
          </a:p>
          <a:p>
            <a:pPr>
              <a:buFontTx/>
              <a:buNone/>
            </a:pPr>
            <a:r>
              <a:rPr lang="ru-RU" sz="2800" smtClean="0"/>
              <a:t>и есть профессии важнее...</a:t>
            </a:r>
          </a:p>
          <a:p>
            <a:pPr>
              <a:buFontTx/>
              <a:buNone/>
            </a:pPr>
            <a:r>
              <a:rPr lang="ru-RU" sz="2800" smtClean="0"/>
              <a:t>Но я убеждена: самая лучшая,</a:t>
            </a:r>
          </a:p>
          <a:p>
            <a:pPr>
              <a:buFontTx/>
              <a:buNone/>
            </a:pPr>
            <a:r>
              <a:rPr lang="ru-RU" sz="2800" smtClean="0"/>
              <a:t>самая славная, самая добрая,</a:t>
            </a:r>
          </a:p>
          <a:p>
            <a:pPr>
              <a:buFontTx/>
              <a:buNone/>
            </a:pPr>
            <a:r>
              <a:rPr lang="ru-RU" sz="2800" smtClean="0"/>
              <a:t>самая мудрая, самая первая</a:t>
            </a:r>
          </a:p>
          <a:p>
            <a:pPr>
              <a:buFontTx/>
              <a:buNone/>
            </a:pPr>
            <a:r>
              <a:rPr lang="ru-RU" sz="2800" smtClean="0"/>
              <a:t>профессия на земле –</a:t>
            </a:r>
          </a:p>
          <a:p>
            <a:pPr>
              <a:buFontTx/>
              <a:buNone/>
            </a:pPr>
            <a:r>
              <a:rPr lang="ru-RU" sz="2800" smtClean="0"/>
              <a:t>это профессия учителя.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8712200" cy="1143000"/>
          </a:xfrm>
        </p:spPr>
        <p:txBody>
          <a:bodyPr/>
          <a:lstStyle/>
          <a:p>
            <a:r>
              <a:rPr lang="ru-RU" i="1" u="sng" smtClean="0">
                <a:latin typeface="Times New Roman" pitchFamily="18" charset="0"/>
              </a:rPr>
              <a:t>Содержание портфолио  </a:t>
            </a:r>
            <a:br>
              <a:rPr lang="ru-RU" i="1" u="sng" smtClean="0">
                <a:latin typeface="Times New Roman" pitchFamily="18" charset="0"/>
              </a:rPr>
            </a:br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5286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600" i="1" u="sng" smtClean="0">
                <a:latin typeface="Times New Roman" pitchFamily="18" charset="0"/>
              </a:rPr>
              <a:t>Раздел 4. Внеурочная деятельность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</a:rPr>
              <a:t>Перечень проектных работ учащихся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</a:rPr>
              <a:t>Список проведенных внеклассных мероприятий с фотографиями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</a:rPr>
              <a:t>Сценарии внеклассных мероприятий</a:t>
            </a:r>
          </a:p>
          <a:p>
            <a:pPr eaLnBrk="1" hangingPunct="1">
              <a:buFont typeface="Wingdings" pitchFamily="2" charset="2"/>
              <a:buNone/>
            </a:pPr>
            <a:endParaRPr lang="ru-RU" sz="160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160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1600" i="1" u="sng" smtClean="0">
                <a:latin typeface="Times New Roman" pitchFamily="18" charset="0"/>
              </a:rPr>
              <a:t>Раздел 5. Учебно-материальная база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</a:rPr>
              <a:t>Перечень оборудования кабинета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</a:rPr>
              <a:t>Перечень наглядных пособий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</a:rPr>
              <a:t>Список аудиозаписей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</a:rPr>
              <a:t>Видеоматериал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</a:rPr>
              <a:t>Диски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i="1" u="sng" smtClean="0">
              <a:latin typeface="Times New Roman" pitchFamily="18" charset="0"/>
            </a:endParaRPr>
          </a:p>
        </p:txBody>
      </p:sp>
      <p:pic>
        <p:nvPicPr>
          <p:cNvPr id="7172" name="Picture 6" descr="перо2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3511550"/>
            <a:ext cx="34290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071938" y="1357313"/>
            <a:ext cx="50720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400" b="1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</a:rPr>
              <a:t>Раздел 1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400" b="1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</a:rPr>
              <a:t>Петрова Наталия Владимировна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400" b="1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C00000"/>
                </a:solidFill>
                <a:latin typeface="Times New Roman" pitchFamily="18" charset="0"/>
              </a:rPr>
              <a:t>Учитель немецкого языка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400" b="1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C00000"/>
                </a:solidFill>
                <a:latin typeface="Times New Roman" pitchFamily="18" charset="0"/>
              </a:rPr>
              <a:t>Место работы: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400">
                <a:solidFill>
                  <a:srgbClr val="C00000"/>
                </a:solidFill>
                <a:latin typeface="Times New Roman" pitchFamily="18" charset="0"/>
              </a:rPr>
              <a:t>Землянский филиал МБОУ «Инжавинская СОШ»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400" b="1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C00000"/>
                </a:solidFill>
                <a:latin typeface="Times New Roman" pitchFamily="18" charset="0"/>
              </a:rPr>
              <a:t>Образование: </a:t>
            </a:r>
            <a:r>
              <a:rPr lang="ru-RU" sz="2400">
                <a:solidFill>
                  <a:srgbClr val="C00000"/>
                </a:solidFill>
                <a:latin typeface="Times New Roman" pitchFamily="18" charset="0"/>
              </a:rPr>
              <a:t>высшее</a:t>
            </a:r>
            <a:endParaRPr lang="ru-RU" sz="2400" b="1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400" b="1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</a:rPr>
              <a:t>Стаж работы: 3 года</a:t>
            </a:r>
            <a:endParaRPr lang="ru-RU" sz="240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8195" name="Picture 4" descr="C:\Users\Ирина\Desktop\P10102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50"/>
            <a:ext cx="40005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2051050" y="260350"/>
            <a:ext cx="626586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3600" b="1">
                <a:solidFill>
                  <a:schemeClr val="bg1"/>
                </a:solidFill>
                <a:latin typeface="Times New Roman" pitchFamily="18" charset="0"/>
              </a:rPr>
              <a:t>Раздел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8712200" cy="11430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Анкетные данные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5286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Я, Петрова Наталия Владимировна, родилась в с. Леонтьевка Инжавинского района Тамбовской области 24.11.1990.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В 2010 г. закончила с отличием  ГОУВПО «Тамбовский государственный университет имени Г.Р.Державина»  по специальности Иностранный язык и мне была присвоена квалификация «Учитель иностранного языка начальной и основной общеобразовательной школы »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В 2012 г. закончила ФГБОУВПО «Тамбовский государственный университет имени Г.Р.Державина»  по специальности Документоведение и документационное обеспечение управления  и мне была присвоена квалификация «Документовед»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С 2010 г. работаю учителем немецкого языка в Землянском филиале МБОУ «Инжавинская СОШ»</a:t>
            </a:r>
          </a:p>
          <a:p>
            <a:pPr algn="ctr">
              <a:buFontTx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3" name="Picture 2" descr="C:\Users\Ирина\Desktop\P10006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557338"/>
            <a:ext cx="4286250" cy="3214687"/>
          </a:xfrm>
          <a:noFill/>
        </p:spPr>
      </p:pic>
      <p:pic>
        <p:nvPicPr>
          <p:cNvPr id="10244" name="Picture 3" descr="C:\Users\Ирина\Desktop\P10006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213"/>
            <a:ext cx="428783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313"/>
          </a:xfrm>
        </p:spPr>
        <p:txBody>
          <a:bodyPr/>
          <a:lstStyle/>
          <a:p>
            <a:r>
              <a:rPr lang="ru-RU" u="sng" smtClean="0">
                <a:latin typeface="Times New Roman" pitchFamily="18" charset="0"/>
              </a:rPr>
              <a:t>Раздел 2. Результаты педагогической деятельности</a:t>
            </a:r>
            <a:r>
              <a:rPr lang="ru-RU" smtClean="0">
                <a:latin typeface="Times New Roman" pitchFamily="18" charset="0"/>
              </a:rPr>
              <a:t> </a:t>
            </a:r>
            <a:br>
              <a:rPr lang="ru-RU" smtClean="0">
                <a:latin typeface="Times New Roman" pitchFamily="18" charset="0"/>
              </a:rPr>
            </a:br>
            <a:endParaRPr lang="ru-RU" smtClean="0"/>
          </a:p>
        </p:txBody>
      </p:sp>
      <p:pic>
        <p:nvPicPr>
          <p:cNvPr id="5" name="Содержимое 4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01767" y="1557338"/>
            <a:ext cx="3356088" cy="475198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511300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Результаты анкетирования </a:t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«С интересом ли ты учишь немецкий язык ?»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graphicFrame>
        <p:nvGraphicFramePr>
          <p:cNvPr id="2050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2500313"/>
          <a:ext cx="8229600" cy="3627437"/>
        </p:xfrm>
        <a:graphic>
          <a:graphicData uri="http://schemas.openxmlformats.org/presentationml/2006/ole">
            <p:oleObj spid="_x0000_s2050" r:id="rId3" imgW="8230313" imgH="3627434" progId="Excel.Chart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8712200" cy="11430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Качество знаний по предмету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graphicFrame>
        <p:nvGraphicFramePr>
          <p:cNvPr id="3074" name="Содержимое 9"/>
          <p:cNvGraphicFramePr>
            <a:graphicFrameLocks noGrp="1"/>
          </p:cNvGraphicFramePr>
          <p:nvPr>
            <p:ph idx="1"/>
          </p:nvPr>
        </p:nvGraphicFramePr>
        <p:xfrm>
          <a:off x="1439863" y="2279650"/>
          <a:ext cx="7272337" cy="3457575"/>
        </p:xfrm>
        <a:graphic>
          <a:graphicData uri="http://schemas.openxmlformats.org/presentationml/2006/ole">
            <p:oleObj spid="_x0000_s3074" r:id="rId3" imgW="8230313" imgH="3913971" progId="Excel.Chart.8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pl-Conclusion4 1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3399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2D8A"/>
      </a:accent6>
      <a:hlink>
        <a:srgbClr val="F15D5F"/>
      </a:hlink>
      <a:folHlink>
        <a:srgbClr val="909090"/>
      </a:folHlink>
    </a:clrScheme>
    <a:fontScheme name="pl-Conclusion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-Conclusion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4EB2C8-1F43-47FB-903A-FC9F0BAB00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1455</Words>
  <Application>Microsoft Office PowerPoint</Application>
  <PresentationFormat>Экран (4:3)</PresentationFormat>
  <Paragraphs>239</Paragraphs>
  <Slides>27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Monotype Corsiva</vt:lpstr>
      <vt:lpstr>Times New Roman</vt:lpstr>
      <vt:lpstr>Wingdings</vt:lpstr>
      <vt:lpstr>Тема2</vt:lpstr>
      <vt:lpstr>Диаграмма Microsoft Office Excel</vt:lpstr>
      <vt:lpstr>Слайд 1</vt:lpstr>
      <vt:lpstr>Содержание портфолио </vt:lpstr>
      <vt:lpstr>Содержание портфолио   </vt:lpstr>
      <vt:lpstr>Слайд 4</vt:lpstr>
      <vt:lpstr>Анкетные данные </vt:lpstr>
      <vt:lpstr>Слайд 6</vt:lpstr>
      <vt:lpstr>Раздел 2. Результаты педагогической деятельности  </vt:lpstr>
      <vt:lpstr>Результаты анкетирования  «С интересом ли ты учишь немецкий язык ?»  </vt:lpstr>
      <vt:lpstr>Качество знаний по предмету </vt:lpstr>
      <vt:lpstr>Участие в конкурсах </vt:lpstr>
      <vt:lpstr>Участие в проекте «Алые паруса» </vt:lpstr>
      <vt:lpstr>Участие в проекте «Алые паруса» </vt:lpstr>
      <vt:lpstr>Участие в олимпиадах  </vt:lpstr>
      <vt:lpstr>Слайд 14</vt:lpstr>
      <vt:lpstr>Моя технология работы</vt:lpstr>
      <vt:lpstr>Слайд 16</vt:lpstr>
      <vt:lpstr>Тема самообразования </vt:lpstr>
      <vt:lpstr> Информационные ресурсы, которые я использую в работе   </vt:lpstr>
      <vt:lpstr>Слайд 19</vt:lpstr>
      <vt:lpstr>Открытые уроки</vt:lpstr>
      <vt:lpstr>Участие в работе школьного и районного методического объединения</vt:lpstr>
      <vt:lpstr>Слайд 22</vt:lpstr>
      <vt:lpstr>Слайд 23</vt:lpstr>
      <vt:lpstr>Слайд 24</vt:lpstr>
      <vt:lpstr> Рефлексивная деятельность учащихся достигается тем, что: 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2011-10-22T04:48:52Z</dcterms:created>
  <dcterms:modified xsi:type="dcterms:W3CDTF">2013-03-21T11:41:24Z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TC018814229991</vt:lpwstr>
  </property>
</Properties>
</file>