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347A"/>
    <a:srgbClr val="6BB5B1"/>
    <a:srgbClr val="DDBC43"/>
    <a:srgbClr val="EE32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C5BF-018A-4BE9-AB91-CE914D796053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A60BF-76CF-4BBA-A54E-369F5E7C6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A60BF-76CF-4BBA-A54E-369F5E7C671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4D4D4E-0238-4DEE-A80E-377D2BFC795E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4B79D-A1D7-4AF2-848F-9C3B17C0B17D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27893-852C-4B99-826E-98BC903F22B1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B52DB-3245-4E0A-80E4-2759676302B8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2821-F299-444E-8D80-2EB3B6F65D94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68D76-B6F8-46E9-9485-45BC41B05318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944BE-B376-41C1-929D-B2755A34D489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65BFA-45FC-4584-BA9C-5ED93596FE4C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094F8-0BC3-4C49-A9D2-E6A797CCC629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CAB42-365A-4174-9E38-3C4E1A5B2708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4DFC9-071A-4588-9AFE-B38741A9288B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D07B15-D8B8-42B3-8EEC-FAF95EE6FB67}" type="datetime1">
              <a:rPr lang="ru-RU" smtClean="0"/>
              <a:pPr/>
              <a:t>12.10.2012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4F10CA-A88C-459F-B184-5993CAD81F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spc="300" dirty="0" smtClean="0">
                <a:ln>
                  <a:solidFill>
                    <a:srgbClr val="6BB5B1"/>
                  </a:solidFill>
                </a:ln>
                <a:solidFill>
                  <a:srgbClr val="EC347A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Проценты</a:t>
            </a:r>
            <a:r>
              <a:rPr lang="ru-RU" sz="4400" b="1" spc="300" dirty="0" smtClean="0">
                <a:ln>
                  <a:solidFill>
                    <a:schemeClr val="accent3"/>
                  </a:solidFill>
                </a:ln>
                <a:solidFill>
                  <a:srgbClr val="FFFF00"/>
                </a:solidFill>
              </a:rPr>
              <a:t> </a:t>
            </a:r>
            <a:endParaRPr lang="ru-RU" sz="4400" b="1" spc="300" dirty="0">
              <a:ln>
                <a:solidFill>
                  <a:schemeClr val="accent3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FFC000"/>
              </a:solidFill>
            </a:endParaRPr>
          </a:p>
          <a:p>
            <a:pPr algn="ctr"/>
            <a:r>
              <a:rPr lang="ru-RU" dirty="0" smtClean="0">
                <a:solidFill>
                  <a:srgbClr val="FFC000"/>
                </a:solidFill>
              </a:rPr>
              <a:t>5 класс по учебнику </a:t>
            </a:r>
            <a:r>
              <a:rPr lang="ru-RU" dirty="0" err="1" smtClean="0">
                <a:solidFill>
                  <a:srgbClr val="FFC000"/>
                </a:solidFill>
              </a:rPr>
              <a:t>Н.Я.Виленкина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016224" cy="688504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БГОУ гимназия №168 г. Санкт-Петербурга Кирюшкина Е.В.</a:t>
            </a:r>
            <a:endParaRPr lang="ru-RU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Рисунок 5" descr="2469455bpvt6lngs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068960"/>
            <a:ext cx="4876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907704" y="1628800"/>
            <a:ext cx="1440160" cy="1008112"/>
          </a:xfrm>
          <a:prstGeom prst="cloud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1)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0,15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692696"/>
            <a:ext cx="3975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u="sng" dirty="0" smtClean="0">
                <a:solidFill>
                  <a:srgbClr val="003300"/>
                </a:solidFill>
              </a:rPr>
              <a:t>Запишите</a:t>
            </a:r>
            <a:r>
              <a:rPr lang="ru-RU" sz="2000" i="1" dirty="0" smtClean="0">
                <a:solidFill>
                  <a:srgbClr val="003300"/>
                </a:solidFill>
              </a:rPr>
              <a:t> </a:t>
            </a:r>
            <a:r>
              <a:rPr lang="ru-RU" sz="2000" i="1" u="sng" dirty="0" smtClean="0">
                <a:solidFill>
                  <a:srgbClr val="003300"/>
                </a:solidFill>
              </a:rPr>
              <a:t>десятичную</a:t>
            </a:r>
            <a:r>
              <a:rPr lang="ru-RU" sz="2000" i="1" dirty="0" smtClean="0">
                <a:solidFill>
                  <a:srgbClr val="003300"/>
                </a:solidFill>
              </a:rPr>
              <a:t> </a:t>
            </a:r>
            <a:r>
              <a:rPr lang="ru-RU" sz="2000" i="1" u="sng" dirty="0" smtClean="0">
                <a:solidFill>
                  <a:srgbClr val="003300"/>
                </a:solidFill>
              </a:rPr>
              <a:t>дробь</a:t>
            </a:r>
            <a:r>
              <a:rPr lang="ru-RU" sz="2000" i="1" dirty="0" smtClean="0">
                <a:solidFill>
                  <a:srgbClr val="003300"/>
                </a:solidFill>
              </a:rPr>
              <a:t> </a:t>
            </a:r>
            <a:r>
              <a:rPr lang="ru-RU" sz="2000" i="1" u="sng" dirty="0" smtClean="0">
                <a:solidFill>
                  <a:srgbClr val="003300"/>
                </a:solidFill>
              </a:rPr>
              <a:t>15%</a:t>
            </a:r>
            <a:endParaRPr lang="ru-RU" sz="2000" i="1" u="sng" dirty="0">
              <a:solidFill>
                <a:srgbClr val="00330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907704" y="3717032"/>
            <a:ext cx="1368152" cy="1008112"/>
          </a:xfrm>
          <a:prstGeom prst="cloud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2)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0,015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444208" y="1628800"/>
            <a:ext cx="1368152" cy="936104"/>
          </a:xfrm>
          <a:prstGeom prst="cloud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3)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444208" y="3501008"/>
            <a:ext cx="1368152" cy="1008112"/>
          </a:xfrm>
          <a:prstGeom prst="cloud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4)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1,5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9" name="Рисунок 8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6941" y="2193324"/>
            <a:ext cx="1217068" cy="1313383"/>
          </a:xfrm>
          <a:prstGeom prst="rect">
            <a:avLst/>
          </a:prstGeom>
        </p:spPr>
      </p:pic>
      <p:pic>
        <p:nvPicPr>
          <p:cNvPr id="10" name="Рисунок 9" descr="36446452.58497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636912"/>
            <a:ext cx="1296144" cy="1296144"/>
          </a:xfrm>
          <a:prstGeom prst="rect">
            <a:avLst/>
          </a:prstGeom>
        </p:spPr>
      </p:pic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5805264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0" dirty="0">
                <a:latin typeface="Tahoma" pitchFamily="34" charset="0"/>
              </a:rPr>
              <a:t>1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3888" y="5805264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ahoma" pitchFamily="34" charset="0"/>
              </a:rPr>
              <a:t>2</a:t>
            </a:r>
            <a:endParaRPr lang="ru-RU" sz="1800" b="0" dirty="0">
              <a:latin typeface="Tahoma" pitchFamily="34" charset="0"/>
            </a:endParaRPr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805264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ahoma" pitchFamily="34" charset="0"/>
              </a:rPr>
              <a:t>3</a:t>
            </a:r>
            <a:endParaRPr lang="ru-RU" sz="1800" b="0" dirty="0">
              <a:latin typeface="Tahoma" pitchFamily="34" charset="0"/>
            </a:endParaRPr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6256" y="5805264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Tahoma" pitchFamily="34" charset="0"/>
              </a:rPr>
              <a:t>4</a:t>
            </a:r>
            <a:endParaRPr lang="ru-RU" sz="1800" b="0" dirty="0">
              <a:latin typeface="Tahoma" pitchFamily="34" charset="0"/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3275856" y="3645024"/>
            <a:ext cx="1224136" cy="720080"/>
          </a:xfrm>
          <a:prstGeom prst="wedgeEllipseCallout">
            <a:avLst>
              <a:gd name="adj1" fmla="val 11862"/>
              <a:gd name="adj2" fmla="val -81716"/>
            </a:avLst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4932040" y="4005064"/>
            <a:ext cx="1584176" cy="792088"/>
          </a:xfrm>
          <a:prstGeom prst="wedgeEllipseCallout">
            <a:avLst>
              <a:gd name="adj1" fmla="val -9461"/>
              <a:gd name="adj2" fmla="val -75341"/>
            </a:avLst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Неверно!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8" grpId="1" animBg="1"/>
      <p:bldP spid="19" grpId="0" animBg="1"/>
      <p:bldP spid="19" grpId="1" animBg="1"/>
      <p:bldP spid="19" grpId="3" animBg="1"/>
      <p:bldP spid="19" grpId="4" animBg="1"/>
      <p:bldP spid="19" grpId="5" animBg="1"/>
      <p:bldP spid="19" grpId="6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2656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003300"/>
                </a:solidFill>
              </a:rPr>
              <a:t>Запишите</a:t>
            </a:r>
            <a:r>
              <a:rPr lang="ru-RU" sz="2400" i="1" dirty="0" smtClean="0">
                <a:solidFill>
                  <a:srgbClr val="003300"/>
                </a:solidFill>
              </a:rPr>
              <a:t> </a:t>
            </a:r>
            <a:r>
              <a:rPr lang="ru-RU" sz="2400" i="1" u="sng" dirty="0" smtClean="0">
                <a:solidFill>
                  <a:srgbClr val="003300"/>
                </a:solidFill>
              </a:rPr>
              <a:t>с помощью процентов 0,65</a:t>
            </a:r>
            <a:endParaRPr lang="ru-RU" sz="2400" i="1" u="sng" dirty="0">
              <a:solidFill>
                <a:srgbClr val="003300"/>
              </a:solidFill>
            </a:endParaRPr>
          </a:p>
        </p:txBody>
      </p:sp>
      <p:pic>
        <p:nvPicPr>
          <p:cNvPr id="3" name="Рисунок 2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692696"/>
            <a:ext cx="1334549" cy="1440160"/>
          </a:xfrm>
          <a:prstGeom prst="rect">
            <a:avLst/>
          </a:prstGeom>
        </p:spPr>
      </p:pic>
      <p:pic>
        <p:nvPicPr>
          <p:cNvPr id="4" name="Рисунок 3" descr="36446452.58497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908720"/>
            <a:ext cx="1296144" cy="1296144"/>
          </a:xfrm>
          <a:prstGeom prst="rect">
            <a:avLst/>
          </a:prstGeom>
        </p:spPr>
      </p:pic>
      <p:sp>
        <p:nvSpPr>
          <p:cNvPr id="6" name="Двойная волна 5"/>
          <p:cNvSpPr/>
          <p:nvPr/>
        </p:nvSpPr>
        <p:spPr>
          <a:xfrm>
            <a:off x="1643042" y="2857496"/>
            <a:ext cx="1440160" cy="792088"/>
          </a:xfrm>
          <a:prstGeom prst="doubleWave">
            <a:avLst/>
          </a:prstGeom>
          <a:solidFill>
            <a:srgbClr val="6BB5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1)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2285984" y="4786322"/>
            <a:ext cx="1440160" cy="792088"/>
          </a:xfrm>
          <a:prstGeom prst="doubleWave">
            <a:avLst/>
          </a:prstGeom>
          <a:solidFill>
            <a:srgbClr val="6BB5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2)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6,5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Двойная волна 7"/>
          <p:cNvSpPr/>
          <p:nvPr/>
        </p:nvSpPr>
        <p:spPr>
          <a:xfrm>
            <a:off x="5715008" y="4786322"/>
            <a:ext cx="1440160" cy="792088"/>
          </a:xfrm>
          <a:prstGeom prst="doubleWave">
            <a:avLst/>
          </a:prstGeom>
          <a:solidFill>
            <a:srgbClr val="6BB5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4)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0,65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Двойная волна 8"/>
          <p:cNvSpPr/>
          <p:nvPr/>
        </p:nvSpPr>
        <p:spPr>
          <a:xfrm>
            <a:off x="6715140" y="2928934"/>
            <a:ext cx="1440160" cy="792088"/>
          </a:xfrm>
          <a:prstGeom prst="doubleWave">
            <a:avLst/>
          </a:prstGeom>
          <a:solidFill>
            <a:srgbClr val="6BB5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EC347A"/>
                </a:solidFill>
              </a:rPr>
              <a:t>3)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650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339752" y="1772816"/>
            <a:ext cx="2016224" cy="504056"/>
          </a:xfrm>
          <a:prstGeom prst="wedgeEllipseCallout">
            <a:avLst>
              <a:gd name="adj1" fmla="val -63975"/>
              <a:gd name="adj2" fmla="val -39908"/>
            </a:avLst>
          </a:prstGeom>
          <a:solidFill>
            <a:srgbClr val="DDBC4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148064" y="1988840"/>
            <a:ext cx="2016224" cy="504056"/>
          </a:xfrm>
          <a:prstGeom prst="wedgeEllipseCallout">
            <a:avLst>
              <a:gd name="adj1" fmla="val 87235"/>
              <a:gd name="adj2" fmla="val -39323"/>
            </a:avLst>
          </a:prstGeom>
          <a:solidFill>
            <a:srgbClr val="DDBC4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3"/>
          <p:cNvSpPr>
            <a:spLocks noChangeArrowheads="1"/>
          </p:cNvSpPr>
          <p:nvPr/>
        </p:nvSpPr>
        <p:spPr bwMode="auto">
          <a:xfrm>
            <a:off x="1643042" y="1571612"/>
            <a:ext cx="1875012" cy="907507"/>
          </a:xfrm>
          <a:prstGeom prst="roundRect">
            <a:avLst>
              <a:gd name="adj" fmla="val 16667"/>
            </a:avLst>
          </a:prstGeom>
          <a:solidFill>
            <a:srgbClr val="FAFF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1)</a:t>
            </a:r>
            <a:r>
              <a:rPr lang="ru-RU" dirty="0" smtClean="0"/>
              <a:t>1</a:t>
            </a:r>
            <a:r>
              <a:rPr lang="ru-RU" dirty="0"/>
              <a:t>%=</a:t>
            </a:r>
            <a:r>
              <a:rPr lang="ru-RU" sz="2400" dirty="0"/>
              <a:t>0,01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715140" y="1071546"/>
            <a:ext cx="1873250" cy="1285884"/>
            <a:chOff x="1791" y="1389"/>
            <a:chExt cx="952" cy="590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791" y="1616"/>
              <a:ext cx="952" cy="363"/>
              <a:chOff x="1565" y="1246"/>
              <a:chExt cx="952" cy="363"/>
            </a:xfrm>
          </p:grpSpPr>
          <p:sp>
            <p:nvSpPr>
              <p:cNvPr id="6" name="AutoShape 26"/>
              <p:cNvSpPr>
                <a:spLocks noChangeArrowheads="1"/>
              </p:cNvSpPr>
              <p:nvPr/>
            </p:nvSpPr>
            <p:spPr bwMode="auto">
              <a:xfrm>
                <a:off x="1595" y="1246"/>
                <a:ext cx="922" cy="363"/>
              </a:xfrm>
              <a:prstGeom prst="roundRect">
                <a:avLst>
                  <a:gd name="adj" fmla="val 16667"/>
                </a:avLst>
              </a:prstGeom>
              <a:solidFill>
                <a:srgbClr val="FAFF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3)</a:t>
                </a:r>
                <a:r>
                  <a:rPr lang="ru-RU" dirty="0" smtClean="0"/>
                  <a:t>1</a:t>
                </a:r>
                <a:r>
                  <a:rPr lang="ru-RU" dirty="0"/>
                  <a:t>%=</a:t>
                </a:r>
                <a:r>
                  <a:rPr lang="ru-RU" sz="2400" dirty="0"/>
                  <a:t>0,001</a:t>
                </a:r>
              </a:p>
            </p:txBody>
          </p:sp>
          <p:sp>
            <p:nvSpPr>
              <p:cNvPr id="7" name="Text Box 27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116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endParaRPr lang="ru-RU" sz="3600" i="1">
                  <a:solidFill>
                    <a:srgbClr val="003300"/>
                  </a:solidFill>
                </a:endParaRPr>
              </a:p>
            </p:txBody>
          </p:sp>
        </p:grpSp>
        <p:sp>
          <p:nvSpPr>
            <p:cNvPr id="5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2154" y="1389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endParaRPr lang="ru-RU" sz="3600" i="1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1643042" y="4786322"/>
            <a:ext cx="1736567" cy="866347"/>
          </a:xfrm>
          <a:prstGeom prst="roundRect">
            <a:avLst>
              <a:gd name="adj" fmla="val 16667"/>
            </a:avLst>
          </a:prstGeom>
          <a:solidFill>
            <a:srgbClr val="FAFF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1</a:t>
            </a:r>
            <a:r>
              <a:rPr lang="ru-RU" dirty="0"/>
              <a:t>%=</a:t>
            </a:r>
            <a:r>
              <a:rPr lang="ru-RU" sz="2400" dirty="0"/>
              <a:t>0,1</a:t>
            </a:r>
          </a:p>
        </p:txBody>
      </p:sp>
      <p:sp>
        <p:nvSpPr>
          <p:cNvPr id="9" name="AutoShape 32"/>
          <p:cNvSpPr>
            <a:spLocks noChangeArrowheads="1"/>
          </p:cNvSpPr>
          <p:nvPr/>
        </p:nvSpPr>
        <p:spPr bwMode="auto">
          <a:xfrm>
            <a:off x="6858016" y="4857760"/>
            <a:ext cx="1736567" cy="822395"/>
          </a:xfrm>
          <a:prstGeom prst="roundRect">
            <a:avLst>
              <a:gd name="adj" fmla="val 16667"/>
            </a:avLst>
          </a:prstGeom>
          <a:solidFill>
            <a:srgbClr val="FAFF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4)</a:t>
            </a:r>
            <a:r>
              <a:rPr lang="ru-RU" dirty="0" smtClean="0"/>
              <a:t>1</a:t>
            </a:r>
            <a:r>
              <a:rPr lang="ru-RU" dirty="0"/>
              <a:t>%=</a:t>
            </a:r>
            <a:r>
              <a:rPr lang="ru-RU" sz="2400" dirty="0"/>
              <a:t>1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763688" y="476672"/>
            <a:ext cx="657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i="1" dirty="0">
                <a:solidFill>
                  <a:srgbClr val="003300"/>
                </a:solidFill>
              </a:rPr>
              <a:t>Выберите верное равенство</a:t>
            </a:r>
          </a:p>
        </p:txBody>
      </p:sp>
      <p:pic>
        <p:nvPicPr>
          <p:cNvPr id="11" name="Рисунок 10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772816"/>
            <a:ext cx="1334549" cy="1440160"/>
          </a:xfrm>
          <a:prstGeom prst="rect">
            <a:avLst/>
          </a:prstGeom>
        </p:spPr>
      </p:pic>
      <p:pic>
        <p:nvPicPr>
          <p:cNvPr id="12" name="Рисунок 11" descr="36446452.58497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996952"/>
            <a:ext cx="1296144" cy="1296144"/>
          </a:xfrm>
          <a:prstGeom prst="rect">
            <a:avLst/>
          </a:prstGeom>
        </p:spPr>
      </p:pic>
      <p:sp>
        <p:nvSpPr>
          <p:cNvPr id="17" name="Овальная выноска 16"/>
          <p:cNvSpPr/>
          <p:nvPr/>
        </p:nvSpPr>
        <p:spPr>
          <a:xfrm>
            <a:off x="1907704" y="3140968"/>
            <a:ext cx="2160240" cy="360040"/>
          </a:xfrm>
          <a:prstGeom prst="wedgeEllipseCallout">
            <a:avLst>
              <a:gd name="adj1" fmla="val 65872"/>
              <a:gd name="adj2" fmla="val -105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6444208" y="3140968"/>
            <a:ext cx="2304256" cy="576064"/>
          </a:xfrm>
          <a:prstGeom prst="wedgeEllipseCallout">
            <a:avLst>
              <a:gd name="adj1" fmla="val -78438"/>
              <a:gd name="adj2" fmla="val 126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1043608" y="381000"/>
            <a:ext cx="8100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600" i="1" u="sng" dirty="0">
                <a:solidFill>
                  <a:srgbClr val="003300"/>
                </a:solidFill>
              </a:rPr>
              <a:t>Запишите с помощью процентов </a:t>
            </a:r>
            <a:r>
              <a:rPr lang="ru-RU" sz="3600" i="1" u="sng" dirty="0" smtClean="0">
                <a:solidFill>
                  <a:srgbClr val="003300"/>
                </a:solidFill>
              </a:rPr>
              <a:t>0,05</a:t>
            </a:r>
            <a:endParaRPr lang="ru-RU" sz="3600" i="1" u="sng" dirty="0">
              <a:solidFill>
                <a:srgbClr val="003300"/>
              </a:solidFill>
            </a:endParaRPr>
          </a:p>
        </p:txBody>
      </p:sp>
      <p:pic>
        <p:nvPicPr>
          <p:cNvPr id="7" name="Рисунок 6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89040"/>
            <a:ext cx="1334549" cy="1440160"/>
          </a:xfrm>
          <a:prstGeom prst="rect">
            <a:avLst/>
          </a:prstGeom>
        </p:spPr>
      </p:pic>
      <p:pic>
        <p:nvPicPr>
          <p:cNvPr id="8" name="Рисунок 7" descr="36446452.58497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052736"/>
            <a:ext cx="1296144" cy="1296144"/>
          </a:xfrm>
          <a:prstGeom prst="rect">
            <a:avLst/>
          </a:prstGeom>
        </p:spPr>
      </p:pic>
      <p:sp>
        <p:nvSpPr>
          <p:cNvPr id="10" name="Лента лицом вверх 9"/>
          <p:cNvSpPr/>
          <p:nvPr/>
        </p:nvSpPr>
        <p:spPr>
          <a:xfrm>
            <a:off x="5148064" y="2204864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50%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Лента лицом вверх 10"/>
          <p:cNvSpPr/>
          <p:nvPr/>
        </p:nvSpPr>
        <p:spPr>
          <a:xfrm>
            <a:off x="6804248" y="3645024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0,05%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1835696" y="2852936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0,5%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1259632" y="1484784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5%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2771800" y="4437112"/>
            <a:ext cx="1584176" cy="648072"/>
          </a:xfrm>
          <a:prstGeom prst="wedgeEllipseCallout">
            <a:avLst>
              <a:gd name="adj1" fmla="val -98783"/>
              <a:gd name="adj2" fmla="val 10809"/>
            </a:avLst>
          </a:prstGeom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6948264" y="2708920"/>
            <a:ext cx="1656184" cy="720080"/>
          </a:xfrm>
          <a:prstGeom prst="wedgeEllipseCallout">
            <a:avLst>
              <a:gd name="adj1" fmla="val 28848"/>
              <a:gd name="adj2" fmla="val -117738"/>
            </a:avLst>
          </a:prstGeom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89040"/>
            <a:ext cx="1334549" cy="1440160"/>
          </a:xfrm>
          <a:prstGeom prst="rect">
            <a:avLst/>
          </a:prstGeom>
        </p:spPr>
      </p:pic>
      <p:pic>
        <p:nvPicPr>
          <p:cNvPr id="3" name="Рисунок 2" descr="36446452.58497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052736"/>
            <a:ext cx="1296144" cy="1296144"/>
          </a:xfrm>
          <a:prstGeom prst="rect">
            <a:avLst/>
          </a:prstGeom>
        </p:spPr>
      </p:pic>
      <p:sp>
        <p:nvSpPr>
          <p:cNvPr id="4" name="Овальная выноска 3"/>
          <p:cNvSpPr/>
          <p:nvPr/>
        </p:nvSpPr>
        <p:spPr>
          <a:xfrm>
            <a:off x="2771800" y="4437112"/>
            <a:ext cx="1584176" cy="648072"/>
          </a:xfrm>
          <a:prstGeom prst="wedgeEllipseCallout">
            <a:avLst>
              <a:gd name="adj1" fmla="val -98783"/>
              <a:gd name="adj2" fmla="val 10809"/>
            </a:avLst>
          </a:prstGeom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6948264" y="2708920"/>
            <a:ext cx="1656184" cy="720080"/>
          </a:xfrm>
          <a:prstGeom prst="wedgeEllipseCallout">
            <a:avLst>
              <a:gd name="adj1" fmla="val 28848"/>
              <a:gd name="adj2" fmla="val -117738"/>
            </a:avLst>
          </a:prstGeom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Неверно!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2267744" y="3140968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1259632" y="1268760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6300192" y="3933056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Лента лицом вверх 8"/>
          <p:cNvSpPr/>
          <p:nvPr/>
        </p:nvSpPr>
        <p:spPr>
          <a:xfrm>
            <a:off x="5508104" y="1340768"/>
            <a:ext cx="1872208" cy="576064"/>
          </a:xfrm>
          <a:prstGeom prst="ribbon2">
            <a:avLst/>
          </a:prstGeom>
          <a:solidFill>
            <a:srgbClr val="DDBC4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5000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2123728" y="404664"/>
            <a:ext cx="5025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600" b="1" i="1" u="sng" dirty="0">
                <a:solidFill>
                  <a:srgbClr val="003300"/>
                </a:solidFill>
              </a:rPr>
              <a:t>Чему равен 1% от </a:t>
            </a:r>
            <a:r>
              <a:rPr lang="ru-RU" sz="3600" b="1" i="1" u="sng" dirty="0" smtClean="0">
                <a:solidFill>
                  <a:srgbClr val="003300"/>
                </a:solidFill>
              </a:rPr>
              <a:t>500 </a:t>
            </a:r>
            <a:r>
              <a:rPr lang="ru-RU" sz="3600" b="1" i="1" u="sng" dirty="0">
                <a:solidFill>
                  <a:srgbClr val="0033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620688"/>
            <a:ext cx="4145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>
                  <a:solidFill>
                    <a:srgbClr val="6BB5B1"/>
                  </a:solidFill>
                </a:ln>
                <a:solidFill>
                  <a:srgbClr val="EC347A"/>
                </a:solidFill>
              </a:rPr>
              <a:t>Заполни таблицу</a:t>
            </a:r>
            <a:endParaRPr lang="ru-RU" sz="3600" dirty="0">
              <a:ln>
                <a:solidFill>
                  <a:srgbClr val="6BB5B1"/>
                </a:solidFill>
              </a:ln>
              <a:solidFill>
                <a:srgbClr val="EC347A"/>
              </a:solidFill>
            </a:endParaRPr>
          </a:p>
        </p:txBody>
      </p:sp>
      <p:graphicFrame>
        <p:nvGraphicFramePr>
          <p:cNvPr id="4" name="Group 30"/>
          <p:cNvGraphicFramePr>
            <a:graphicFrameLocks/>
          </p:cNvGraphicFramePr>
          <p:nvPr/>
        </p:nvGraphicFramePr>
        <p:xfrm>
          <a:off x="1547664" y="1628800"/>
          <a:ext cx="6995120" cy="4726813"/>
        </p:xfrm>
        <a:graphic>
          <a:graphicData uri="http://schemas.openxmlformats.org/drawingml/2006/table">
            <a:tbl>
              <a:tblPr/>
              <a:tblGrid>
                <a:gridCol w="1748780"/>
                <a:gridCol w="1748780"/>
                <a:gridCol w="1748780"/>
                <a:gridCol w="174878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Обыкновен-ная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дробь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Десятичная  дробь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04"/>
          <p:cNvGraphicFramePr>
            <a:graphicFrameLocks/>
          </p:cNvGraphicFramePr>
          <p:nvPr/>
        </p:nvGraphicFramePr>
        <p:xfrm>
          <a:off x="1187624" y="1700808"/>
          <a:ext cx="7524327" cy="4525963"/>
        </p:xfrm>
        <a:graphic>
          <a:graphicData uri="http://schemas.openxmlformats.org/drawingml/2006/table">
            <a:tbl>
              <a:tblPr/>
              <a:tblGrid>
                <a:gridCol w="2101870"/>
                <a:gridCol w="637441"/>
                <a:gridCol w="891574"/>
                <a:gridCol w="636036"/>
                <a:gridCol w="828392"/>
                <a:gridCol w="828392"/>
                <a:gridCol w="699219"/>
                <a:gridCol w="901403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Дробь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3/20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1/50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1/20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Десятичная дробь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Проценты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91880" y="40466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>
                  <a:solidFill>
                    <a:srgbClr val="6BB5B1"/>
                  </a:solidFill>
                </a:ln>
                <a:solidFill>
                  <a:srgbClr val="EC347A"/>
                </a:solidFill>
                <a:latin typeface="Forte" pitchFamily="66" charset="0"/>
              </a:rPr>
              <a:t>Проверь себя!</a:t>
            </a:r>
            <a:endParaRPr lang="ru-RU" sz="3600" dirty="0">
              <a:ln>
                <a:solidFill>
                  <a:srgbClr val="6BB5B1"/>
                </a:solidFill>
              </a:ln>
              <a:solidFill>
                <a:srgbClr val="EC347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3888" y="620688"/>
            <a:ext cx="2475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Итог урока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060848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-С каким новым понятием мы познакомились на уроке?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-Что такое "процент"?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-Как его найти?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-Где используется процент?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-Преодолели мы возникшие трудности?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-Чему научились?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-Каким образом проценты перевести в дробь и наоборот?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-Оцените свою работу </a:t>
            </a:r>
          </a:p>
        </p:txBody>
      </p:sp>
      <p:pic>
        <p:nvPicPr>
          <p:cNvPr id="5" name="Рисунок 4" descr="0_a0ead_344cd23b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717032"/>
            <a:ext cx="2363578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836712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Цель урока:</a:t>
            </a:r>
          </a:p>
          <a:p>
            <a:pPr algn="ctr"/>
            <a:endParaRPr lang="ru-RU" sz="28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800" b="1" i="1" dirty="0" smtClean="0">
                <a:solidFill>
                  <a:srgbClr val="003300"/>
                </a:solidFill>
              </a:rPr>
              <a:t>расширить  представления  учащихся о возможности записи чисел в различных эквивалентных формах, ввести понятие процента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005064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Задачи урока: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800" b="1" i="1" dirty="0" smtClean="0">
                <a:solidFill>
                  <a:srgbClr val="003300"/>
                </a:solidFill>
              </a:rPr>
              <a:t>формировать умения  перевода десятичных дробей в проценты и наоборот.</a:t>
            </a:r>
            <a:endParaRPr lang="ru-RU" sz="2800" b="1" i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664784" cy="1143000"/>
          </a:xfrm>
        </p:spPr>
        <p:txBody>
          <a:bodyPr/>
          <a:lstStyle/>
          <a:p>
            <a:pPr algn="ctr"/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Сегодня мы узнаем:</a:t>
            </a: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63688" y="3140968"/>
            <a:ext cx="6912768" cy="3107432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Что называют процентом?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ru-RU" sz="3600" dirty="0" smtClean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B050"/>
                </a:solidFill>
              </a:rPr>
              <a:t> Перевод десятичной и обыкновенной дроби в проценты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2394323cwomnsprq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5544616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Вы должны научиться!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92D050"/>
            </a:solidFill>
          </a:ln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переводить обыкновенную дробь в проценты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переводить проценты в обыкновенную дробь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переводить проценты в десятичную дробь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переводить десятичную дробь в проценты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  <a:latin typeface="Brush Script MT" pitchFamily="66" charset="0"/>
              </a:rPr>
              <a:t>Из истории математики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440648" cy="5410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 Древнем Риме была интересная система дробей. Она основывалась на делении на 12 долей единицы веса, которая называлась асс. Двенадцатую долю асса называли унцией. А путь, время и другие величины сравнивали с наглядной вещью- весом. В ходу были такие названия : «</a:t>
            </a:r>
            <a:r>
              <a:rPr lang="ru-RU" dirty="0" err="1" smtClean="0">
                <a:solidFill>
                  <a:srgbClr val="00B050"/>
                </a:solidFill>
              </a:rPr>
              <a:t>семис</a:t>
            </a:r>
            <a:r>
              <a:rPr lang="ru-RU" dirty="0" smtClean="0">
                <a:solidFill>
                  <a:srgbClr val="00B050"/>
                </a:solidFill>
              </a:rPr>
              <a:t>»-половина асса, «</a:t>
            </a:r>
            <a:r>
              <a:rPr lang="ru-RU" dirty="0" err="1" smtClean="0">
                <a:solidFill>
                  <a:srgbClr val="00B050"/>
                </a:solidFill>
              </a:rPr>
              <a:t>сектанс</a:t>
            </a:r>
            <a:r>
              <a:rPr lang="ru-RU" dirty="0" smtClean="0">
                <a:solidFill>
                  <a:srgbClr val="00B050"/>
                </a:solidFill>
              </a:rPr>
              <a:t>» - шестая доля, «</a:t>
            </a:r>
            <a:r>
              <a:rPr lang="ru-RU" dirty="0" err="1" smtClean="0">
                <a:solidFill>
                  <a:srgbClr val="00B050"/>
                </a:solidFill>
              </a:rPr>
              <a:t>семиунция</a:t>
            </a:r>
            <a:r>
              <a:rPr lang="ru-RU" dirty="0" smtClean="0">
                <a:solidFill>
                  <a:srgbClr val="00B050"/>
                </a:solidFill>
              </a:rPr>
              <a:t>»- </a:t>
            </a:r>
            <a:r>
              <a:rPr lang="ru-RU" dirty="0" err="1" smtClean="0">
                <a:solidFill>
                  <a:srgbClr val="00B050"/>
                </a:solidFill>
              </a:rPr>
              <a:t>полунции</a:t>
            </a:r>
            <a:r>
              <a:rPr lang="ru-RU" dirty="0" smtClean="0">
                <a:solidFill>
                  <a:srgbClr val="00B050"/>
                </a:solidFill>
              </a:rPr>
              <a:t> и </a:t>
            </a:r>
            <a:r>
              <a:rPr lang="ru-RU" dirty="0" err="1" smtClean="0">
                <a:solidFill>
                  <a:srgbClr val="00B050"/>
                </a:solidFill>
              </a:rPr>
              <a:t>тд</a:t>
            </a:r>
            <a:r>
              <a:rPr lang="ru-RU" dirty="0" smtClean="0">
                <a:solidFill>
                  <a:srgbClr val="00B050"/>
                </a:solidFill>
              </a:rPr>
              <a:t>. Чтобы работать с дробями, нужно было помнить таблицу сложения, умножения. Для облегчения работы составляли специальные таблицы, некоторые из которых дошли до нас.</a:t>
            </a:r>
          </a:p>
          <a:p>
            <a:endParaRPr lang="ru-RU" dirty="0"/>
          </a:p>
        </p:txBody>
      </p:sp>
      <p:pic>
        <p:nvPicPr>
          <p:cNvPr id="4" name="Рисунок 3" descr="0_a0eca_f515b112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484784"/>
            <a:ext cx="3218969" cy="3860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771800" y="476672"/>
            <a:ext cx="6372200" cy="583264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Из-за того, что в </a:t>
            </a:r>
            <a:r>
              <a:rPr lang="ru-RU" b="1" dirty="0" err="1" smtClean="0">
                <a:solidFill>
                  <a:schemeClr val="accent2"/>
                </a:solidFill>
              </a:rPr>
              <a:t>двенадцатиричной</a:t>
            </a:r>
            <a:r>
              <a:rPr lang="ru-RU" b="1" dirty="0" smtClean="0">
                <a:solidFill>
                  <a:schemeClr val="accent2"/>
                </a:solidFill>
              </a:rPr>
              <a:t> системе нет дробей со знаменателями 10 или 100, римляне затруднялись делить на 10, 100 и т.д. При делении 1001 асса на 100 один римский математик сначала получил 10 ассов, потом раздробил асс на унции и </a:t>
            </a:r>
            <a:r>
              <a:rPr lang="ru-RU" b="1" dirty="0" err="1" smtClean="0">
                <a:solidFill>
                  <a:schemeClr val="accent2"/>
                </a:solidFill>
              </a:rPr>
              <a:t>тд</a:t>
            </a:r>
            <a:r>
              <a:rPr lang="ru-RU" b="1" dirty="0" smtClean="0">
                <a:solidFill>
                  <a:schemeClr val="accent2"/>
                </a:solidFill>
              </a:rPr>
              <a:t>. Но от остатка не избавился. Чтобы не иметь дела с такими величинами, римляне стали использовать проценты. Они брали с должника лихву ( то есть деньги сверх того, что было дано в долг). При этом говорили : « не лихва составит 16 сотых суммы долга», а « на каждые 100 сестерциев долга заплатишь 16 сестерциев лихвы». И сказано то же самое и дробей использовать не пришлось! Так как « на сто» звучали по-латыни « про </a:t>
            </a:r>
            <a:r>
              <a:rPr lang="ru-RU" b="1" dirty="0" err="1" smtClean="0">
                <a:solidFill>
                  <a:schemeClr val="accent2"/>
                </a:solidFill>
              </a:rPr>
              <a:t>центум</a:t>
            </a:r>
            <a:r>
              <a:rPr lang="ru-RU" b="1" dirty="0" smtClean="0">
                <a:solidFill>
                  <a:schemeClr val="accent2"/>
                </a:solidFill>
              </a:rPr>
              <a:t>», то сотую часть и стали называть процентом». И хотя теперь дроби, а особенно десятичные, известны всем, проценты все-таки применяются и в финансовых отчетах, и в планировании, то есть в различных областях человеческой деятельности</a:t>
            </a:r>
          </a:p>
          <a:p>
            <a:endParaRPr lang="ru-RU" dirty="0"/>
          </a:p>
        </p:txBody>
      </p:sp>
      <p:pic>
        <p:nvPicPr>
          <p:cNvPr id="4" name="Рисунок 3" descr="0_a0e9e_93f38403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1424" y="3861048"/>
            <a:ext cx="2836565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284984"/>
            <a:ext cx="38811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chemeClr val="hlink"/>
                </a:solidFill>
              </a:rPr>
              <a:t>1/100= 1%</a:t>
            </a:r>
            <a:endParaRPr lang="ru-RU" sz="6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340768"/>
            <a:ext cx="59046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chemeClr val="hlink"/>
                </a:solidFill>
              </a:rPr>
              <a:t> 0,01=1%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052736"/>
            <a:ext cx="4248472" cy="36724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x_66d9c2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716026"/>
            <a:ext cx="2483767" cy="2725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26876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0,63 ∙ 100=63%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20486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6,25 =?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32849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0,8=?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29309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1,2=?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268760"/>
            <a:ext cx="0" cy="38164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11760" y="260648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66FF"/>
                </a:solidFill>
              </a:rPr>
              <a:t>Правила перевода десятичной дроби в проценты</a:t>
            </a:r>
            <a:endParaRPr lang="ru-RU" sz="2400" b="1" u="sng" dirty="0"/>
          </a:p>
        </p:txBody>
      </p:sp>
      <p:pic>
        <p:nvPicPr>
          <p:cNvPr id="12" name="Рисунок 11" descr="smem2208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356992"/>
            <a:ext cx="2699895" cy="2402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70080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63%=63 :100=0,63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278092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26,5%=?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39330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6%=?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494116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1,4%=?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4046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66FF"/>
                </a:solidFill>
              </a:rPr>
              <a:t>Правила перевода процентов в десятичные дроби</a:t>
            </a:r>
            <a:endParaRPr lang="ru-RU" sz="2400" u="sng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75656" y="1772816"/>
            <a:ext cx="0" cy="38164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Рисунок 8" descr="0_a0ea1_bc421c8e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284984"/>
            <a:ext cx="2451156" cy="2839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580</Words>
  <Application>Microsoft Office PowerPoint</Application>
  <PresentationFormat>Экран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Проценты </vt:lpstr>
      <vt:lpstr>Слайд 2</vt:lpstr>
      <vt:lpstr>Сегодня мы узнаем:</vt:lpstr>
      <vt:lpstr>Вы должны научиться!</vt:lpstr>
      <vt:lpstr>Из истории математики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40</cp:revision>
  <dcterms:created xsi:type="dcterms:W3CDTF">2012-07-23T13:07:56Z</dcterms:created>
  <dcterms:modified xsi:type="dcterms:W3CDTF">2012-10-12T15:13:45Z</dcterms:modified>
</cp:coreProperties>
</file>