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80" r:id="rId4"/>
    <p:sldId id="278" r:id="rId5"/>
    <p:sldId id="279" r:id="rId6"/>
    <p:sldId id="258" r:id="rId7"/>
    <p:sldId id="259" r:id="rId8"/>
    <p:sldId id="271" r:id="rId9"/>
    <p:sldId id="275" r:id="rId10"/>
    <p:sldId id="272" r:id="rId11"/>
    <p:sldId id="267" r:id="rId12"/>
    <p:sldId id="268" r:id="rId13"/>
    <p:sldId id="269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8" autoAdjust="0"/>
    <p:restoredTop sz="94660"/>
  </p:normalViewPr>
  <p:slideViewPr>
    <p:cSldViewPr>
      <p:cViewPr varScale="1">
        <p:scale>
          <a:sx n="39" d="100"/>
          <a:sy n="39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CE5EF-DE9D-4DB3-94A6-8F10E1370556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E8E59-E1AE-4CA7-B758-4482AC854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C000-D03F-46C7-B6D1-BA2D35B85DA2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85F6-8658-4C9A-9A9D-CDC428684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C000-D03F-46C7-B6D1-BA2D35B85DA2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85F6-8658-4C9A-9A9D-CDC428684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C000-D03F-46C7-B6D1-BA2D35B85DA2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85F6-8658-4C9A-9A9D-CDC428684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C000-D03F-46C7-B6D1-BA2D35B85DA2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85F6-8658-4C9A-9A9D-CDC428684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C000-D03F-46C7-B6D1-BA2D35B85DA2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85F6-8658-4C9A-9A9D-CDC428684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C000-D03F-46C7-B6D1-BA2D35B85DA2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85F6-8658-4C9A-9A9D-CDC428684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C000-D03F-46C7-B6D1-BA2D35B85DA2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85F6-8658-4C9A-9A9D-CDC428684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C000-D03F-46C7-B6D1-BA2D35B85DA2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85F6-8658-4C9A-9A9D-CDC428684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C000-D03F-46C7-B6D1-BA2D35B85DA2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85F6-8658-4C9A-9A9D-CDC428684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C000-D03F-46C7-B6D1-BA2D35B85DA2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85F6-8658-4C9A-9A9D-CDC428684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DC000-D03F-46C7-B6D1-BA2D35B85DA2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85F6-8658-4C9A-9A9D-CDC428684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DC000-D03F-46C7-B6D1-BA2D35B85DA2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185F6-8658-4C9A-9A9D-CDC428684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4632" cy="1584176"/>
          </a:xfrm>
        </p:spPr>
        <p:txBody>
          <a:bodyPr/>
          <a:lstStyle/>
          <a:p>
            <a:r>
              <a:rPr lang="ru-RU" dirty="0" smtClean="0"/>
              <a:t>Действия со степенями и корнями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8136904" cy="4464496"/>
          </a:xfrm>
        </p:spPr>
        <p:txBody>
          <a:bodyPr>
            <a:normAutofit/>
          </a:bodyPr>
          <a:lstStyle/>
          <a:p>
            <a:r>
              <a:rPr lang="ru-RU" sz="4000" b="1" i="1" dirty="0"/>
              <a:t> «Пусть кто-нибудь попробует вычеркнуть из математики </a:t>
            </a:r>
            <a:endParaRPr lang="ru-RU" sz="4000" dirty="0"/>
          </a:p>
          <a:p>
            <a:r>
              <a:rPr lang="ru-RU" sz="4000" b="1" i="1" dirty="0"/>
              <a:t>               степени, и он увидит, что без них далеко не уедешь»</a:t>
            </a:r>
            <a:endParaRPr lang="ru-RU" sz="4000" dirty="0"/>
          </a:p>
          <a:p>
            <a:r>
              <a:rPr lang="ru-RU" sz="4000" dirty="0"/>
              <a:t>                                                                 М.В. Ломоносов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c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821" y="962144"/>
            <a:ext cx="9155822" cy="484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4294967295"/>
          </p:nvPr>
        </p:nvSpPr>
        <p:spPr>
          <a:xfrm>
            <a:off x="457200" y="357188"/>
            <a:ext cx="7467600" cy="6116637"/>
          </a:xfrm>
        </p:spPr>
        <p:txBody>
          <a:bodyPr>
            <a:normAutofit fontScale="97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ru-RU" kern="1200" dirty="0" smtClean="0"/>
              <a:t> </a:t>
            </a:r>
            <a:r>
              <a:rPr lang="ru-RU" kern="1200" dirty="0">
                <a:solidFill>
                  <a:srgbClr val="FF0000"/>
                </a:solidFill>
              </a:rPr>
              <a:t>XVI век</a:t>
            </a:r>
            <a:r>
              <a:rPr lang="ru-RU" kern="1200" dirty="0"/>
              <a:t>. В этом веке понятие степени расширилось: его стали относить не только к конкретному числу, но и к переменной. Как тогда говорили «к числам вообще»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ru-RU" kern="1200" dirty="0" smtClean="0"/>
              <a:t>Английский </a:t>
            </a:r>
            <a:r>
              <a:rPr lang="ru-RU" i="1" kern="1200" dirty="0"/>
              <a:t>математик </a:t>
            </a:r>
            <a:r>
              <a:rPr lang="ru-RU" i="1" kern="1200" dirty="0">
                <a:solidFill>
                  <a:schemeClr val="accent2">
                    <a:lumMod val="75000"/>
                  </a:schemeClr>
                </a:solidFill>
              </a:rPr>
              <a:t>С. </a:t>
            </a:r>
            <a:r>
              <a:rPr lang="ru-RU" i="1" kern="1200" dirty="0" err="1">
                <a:solidFill>
                  <a:schemeClr val="accent2">
                    <a:lumMod val="75000"/>
                  </a:schemeClr>
                </a:solidFill>
              </a:rPr>
              <a:t>Стевин</a:t>
            </a:r>
            <a:r>
              <a:rPr lang="ru-RU" i="1" kern="1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kern="1200" dirty="0"/>
              <a:t>придумал запись для обозначения степени: запись 3(3)+5(2)–4 </a:t>
            </a:r>
            <a:endParaRPr lang="ru-RU" kern="1200" dirty="0" smtClean="0"/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ru-RU" kern="1200" dirty="0" smtClean="0"/>
              <a:t>обозначала </a:t>
            </a:r>
            <a:r>
              <a:rPr lang="ru-RU" kern="1200" dirty="0"/>
              <a:t>такую </a:t>
            </a:r>
            <a:r>
              <a:rPr lang="ru-RU" kern="1200" dirty="0" smtClean="0"/>
              <a:t>современную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ru-RU" kern="1200" dirty="0" smtClean="0"/>
              <a:t> </a:t>
            </a:r>
            <a:r>
              <a:rPr lang="ru-RU" kern="1200" dirty="0"/>
              <a:t>запись </a:t>
            </a:r>
            <a:br>
              <a:rPr lang="ru-RU" kern="1200" dirty="0"/>
            </a:br>
            <a:r>
              <a:rPr lang="ru-RU" kern="1200" dirty="0"/>
              <a:t>3</a:t>
            </a:r>
            <a:r>
              <a:rPr lang="ru-RU" kern="1200" baseline="30000" dirty="0"/>
              <a:t>3 </a:t>
            </a:r>
            <a:r>
              <a:rPr lang="ru-RU" kern="1200" dirty="0"/>
              <a:t>+ 5</a:t>
            </a:r>
            <a:r>
              <a:rPr lang="ru-RU" kern="1200" baseline="30000" dirty="0"/>
              <a:t>2 </a:t>
            </a:r>
            <a:r>
              <a:rPr lang="ru-RU" kern="1200" dirty="0"/>
              <a:t>– 4.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kern="1200" dirty="0"/>
              <a:t>                              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kern="1200" dirty="0"/>
              <a:t>                                               </a:t>
            </a:r>
            <a:r>
              <a:rPr lang="ru-RU" kern="1200" dirty="0" smtClean="0"/>
              <a:t> </a:t>
            </a:r>
            <a:r>
              <a:rPr lang="ru-RU" i="1" kern="1200" dirty="0">
                <a:solidFill>
                  <a:schemeClr val="accent2">
                    <a:lumMod val="75000"/>
                  </a:schemeClr>
                </a:solidFill>
              </a:rPr>
              <a:t>С. </a:t>
            </a:r>
            <a:r>
              <a:rPr lang="ru-RU" i="1" kern="1200" dirty="0" err="1">
                <a:solidFill>
                  <a:schemeClr val="accent2">
                    <a:lumMod val="75000"/>
                  </a:schemeClr>
                </a:solidFill>
              </a:rPr>
              <a:t>Стевин</a:t>
            </a:r>
            <a:endParaRPr lang="ru-RU" kern="1200" dirty="0"/>
          </a:p>
        </p:txBody>
      </p:sp>
      <p:pic>
        <p:nvPicPr>
          <p:cNvPr id="5" name="Рисунок 4" descr="Stevin_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501008"/>
            <a:ext cx="2344737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57200" y="285750"/>
            <a:ext cx="7829550" cy="6188075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kern="1200" dirty="0"/>
              <a:t>В конце </a:t>
            </a:r>
            <a:r>
              <a:rPr lang="ru-RU" kern="1200" dirty="0">
                <a:solidFill>
                  <a:schemeClr val="accent1">
                    <a:lumMod val="50000"/>
                  </a:schemeClr>
                </a:solidFill>
              </a:rPr>
              <a:t>ХVI</a:t>
            </a:r>
            <a:r>
              <a:rPr lang="ru-RU" kern="1200" dirty="0"/>
              <a:t> века </a:t>
            </a:r>
            <a:r>
              <a:rPr lang="ru-RU" u="sng" kern="1200" dirty="0">
                <a:solidFill>
                  <a:srgbClr val="FF0000"/>
                </a:solidFill>
              </a:rPr>
              <a:t>Франсуа Виет </a:t>
            </a:r>
            <a:r>
              <a:rPr lang="ru-RU" kern="1200" dirty="0"/>
              <a:t>ввел буквы для обозначения не только переменных, но и их коэффициентов. Он применял сокращения: N, Q, C – для первой, второй и третьей степеней.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kern="1200" dirty="0"/>
              <a:t>Но современные обозначения (типа        </a:t>
            </a:r>
            <a:r>
              <a:rPr lang="ru-RU" dirty="0"/>
              <a:t>4</a:t>
            </a:r>
            <a:r>
              <a:rPr lang="ru-RU" kern="1200" dirty="0" smtClean="0"/>
              <a:t>       5</a:t>
            </a:r>
            <a:endParaRPr lang="ru-RU" kern="1200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kern="1200" dirty="0"/>
              <a:t>   в </a:t>
            </a:r>
            <a:r>
              <a:rPr lang="ru-RU" kern="1200" dirty="0">
                <a:solidFill>
                  <a:schemeClr val="accent2">
                    <a:lumMod val="75000"/>
                  </a:schemeClr>
                </a:solidFill>
              </a:rPr>
              <a:t>XVII</a:t>
            </a:r>
            <a:r>
              <a:rPr lang="ru-RU" kern="1200" dirty="0"/>
              <a:t> в ввел </a:t>
            </a:r>
            <a:r>
              <a:rPr lang="ru-RU" kern="1200" dirty="0">
                <a:solidFill>
                  <a:srgbClr val="FF0000"/>
                </a:solidFill>
              </a:rPr>
              <a:t>Рене Декарт.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kern="1200" dirty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kern="1200" dirty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kern="1200" dirty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kern="1200" dirty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kern="1200" dirty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kern="1200" dirty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kern="1200" dirty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kern="1200" dirty="0">
                <a:solidFill>
                  <a:srgbClr val="FF0000"/>
                </a:solidFill>
              </a:rPr>
              <a:t>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kern="1200" dirty="0">
                <a:solidFill>
                  <a:srgbClr val="FF0000"/>
                </a:solidFill>
              </a:rPr>
              <a:t>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kern="1200" dirty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kern="1200" dirty="0">
                <a:solidFill>
                  <a:srgbClr val="FF0000"/>
                </a:solidFill>
              </a:rPr>
              <a:t>        </a:t>
            </a:r>
            <a:r>
              <a:rPr lang="ru-RU" u="sng" kern="1200" dirty="0">
                <a:solidFill>
                  <a:srgbClr val="FF0000"/>
                </a:solidFill>
              </a:rPr>
              <a:t>Франсуа Виет.</a:t>
            </a:r>
            <a:r>
              <a:rPr lang="ru-RU" kern="1200" dirty="0">
                <a:solidFill>
                  <a:srgbClr val="FF0000"/>
                </a:solidFill>
              </a:rPr>
              <a:t>                           </a:t>
            </a:r>
            <a:r>
              <a:rPr lang="ru-RU" u="sng" kern="1200" dirty="0">
                <a:solidFill>
                  <a:srgbClr val="FF0000"/>
                </a:solidFill>
              </a:rPr>
              <a:t>Рене Декарт</a:t>
            </a:r>
            <a:r>
              <a:rPr lang="ru-RU" kern="1200" dirty="0">
                <a:solidFill>
                  <a:srgbClr val="FF0000"/>
                </a:solidFill>
              </a:rPr>
              <a:t>.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kern="1200" dirty="0">
                <a:solidFill>
                  <a:srgbClr val="FF0000"/>
                </a:solidFill>
              </a:rPr>
              <a:t>                                                           </a:t>
            </a:r>
          </a:p>
        </p:txBody>
      </p:sp>
      <p:pic>
        <p:nvPicPr>
          <p:cNvPr id="15363" name="Рисунок 4" descr="image545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556792"/>
            <a:ext cx="393700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5" descr="image545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628800"/>
            <a:ext cx="495437" cy="53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viete_72595044_tonnel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714625"/>
            <a:ext cx="22256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Рене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5" y="2857500"/>
            <a:ext cx="2119313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4294967295"/>
          </p:nvPr>
        </p:nvSpPr>
        <p:spPr>
          <a:xfrm>
            <a:off x="457200" y="285750"/>
            <a:ext cx="7900988" cy="6357938"/>
          </a:xfrm>
        </p:spPr>
        <p:txBody>
          <a:bodyPr>
            <a:normAutofit fontScale="97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u="sng" kern="1200" dirty="0">
                <a:solidFill>
                  <a:schemeClr val="accent2">
                    <a:lumMod val="75000"/>
                  </a:schemeClr>
                </a:solidFill>
              </a:rPr>
              <a:t>Современные определения </a:t>
            </a:r>
            <a:r>
              <a:rPr lang="ru-RU" sz="2800" kern="1200" dirty="0"/>
              <a:t>и обозначения степени с нулевым, отрицательным и дробным показателем берут начало от работ английских математиков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b="1" kern="1200" dirty="0">
                <a:solidFill>
                  <a:srgbClr val="FF0000"/>
                </a:solidFill>
              </a:rPr>
              <a:t>Джона Валлиса </a:t>
            </a:r>
            <a:r>
              <a:rPr lang="ru-RU" sz="2800" kern="1200" dirty="0"/>
              <a:t>(1616–1703) и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b="1" kern="1200" dirty="0">
                <a:solidFill>
                  <a:srgbClr val="FF0000"/>
                </a:solidFill>
              </a:rPr>
              <a:t>                                             Исаака Ньютона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b="1" kern="1200" dirty="0">
                <a:solidFill>
                  <a:srgbClr val="FF0000"/>
                </a:solidFill>
              </a:rPr>
              <a:t>                                                  </a:t>
            </a:r>
            <a:r>
              <a:rPr lang="ru-RU" sz="2800" kern="1200" dirty="0"/>
              <a:t>(1643–1727).</a:t>
            </a:r>
            <a:r>
              <a:rPr lang="ru-RU" sz="2800" b="1" kern="1200" dirty="0">
                <a:solidFill>
                  <a:srgbClr val="FF0000"/>
                </a:solidFill>
              </a:rPr>
              <a:t>                        </a:t>
            </a:r>
            <a:endParaRPr lang="ru-RU" sz="2800" kern="1200" dirty="0"/>
          </a:p>
        </p:txBody>
      </p:sp>
      <p:pic>
        <p:nvPicPr>
          <p:cNvPr id="5" name="Рисунок 4" descr="валлис Джон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2857500"/>
            <a:ext cx="28575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000045-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3643313"/>
            <a:ext cx="2643188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57313" y="274638"/>
            <a:ext cx="6567487" cy="5857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u="sng" kern="1200" cap="small" dirty="0">
                <a:solidFill>
                  <a:schemeClr val="accent2">
                    <a:lumMod val="75000"/>
                  </a:schemeClr>
                </a:solidFill>
              </a:rPr>
              <a:t>История степеней.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57200" y="928688"/>
            <a:ext cx="7972425" cy="271462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kern="1200" dirty="0"/>
              <a:t>Понятие степени с натуральным показателем сформировалось ещё у древних народов. </a:t>
            </a:r>
            <a:r>
              <a:rPr lang="ru-RU" u="sng" kern="1200" dirty="0">
                <a:solidFill>
                  <a:schemeClr val="accent2">
                    <a:lumMod val="75000"/>
                  </a:schemeClr>
                </a:solidFill>
              </a:rPr>
              <a:t>Квадрат и куб </a:t>
            </a:r>
            <a:r>
              <a:rPr lang="ru-RU" kern="1200" dirty="0"/>
              <a:t>числа использовались для вычисления площадей и объемов. Степени некоторых чисел использовались при решении отдельных задач учеными Древнего Египта и Вавилона. </a:t>
            </a:r>
          </a:p>
        </p:txBody>
      </p:sp>
      <p:pic>
        <p:nvPicPr>
          <p:cNvPr id="4" name="Рисунок 3" descr="Diofan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3429000"/>
            <a:ext cx="1728787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313" y="3286125"/>
            <a:ext cx="6429375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В III веке вышла книга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греческого ученого Диофанта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dirty="0">
                <a:latin typeface="+mn-lt"/>
              </a:rPr>
              <a:t>“Арифметика”, в которой было положено начало введению буквенной символики. Диофант вводит символы для первых шести степеней неизвестного и обратных им величин. В этой книге квадрат обозначается знаком  с индексом </a:t>
            </a:r>
            <a:r>
              <a:rPr lang="ru-RU" sz="2400" dirty="0" err="1">
                <a:latin typeface="+mn-lt"/>
              </a:rPr>
              <a:t>r</a:t>
            </a:r>
            <a:r>
              <a:rPr lang="ru-RU" sz="2400" dirty="0">
                <a:latin typeface="+mn-lt"/>
              </a:rPr>
              <a:t>; куб – знаком </a:t>
            </a:r>
            <a:r>
              <a:rPr lang="ru-RU" sz="2400" dirty="0" err="1">
                <a:latin typeface="+mn-lt"/>
              </a:rPr>
              <a:t>k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c</a:t>
            </a:r>
            <a:r>
              <a:rPr lang="ru-RU" sz="2400" dirty="0">
                <a:latin typeface="+mn-lt"/>
              </a:rPr>
              <a:t> индексом </a:t>
            </a:r>
            <a:r>
              <a:rPr lang="ru-RU" sz="2400" dirty="0" err="1">
                <a:latin typeface="+mn-lt"/>
              </a:rPr>
              <a:t>r</a:t>
            </a:r>
            <a:r>
              <a:rPr lang="ru-RU" sz="2400" dirty="0">
                <a:latin typeface="+mn-lt"/>
              </a:rPr>
              <a:t> и т.д.  </a:t>
            </a: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806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00025" cy="34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Цели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00201"/>
            <a:ext cx="7992888" cy="492514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/>
              <a:t>    </a:t>
            </a:r>
            <a:r>
              <a:rPr lang="ru-RU" sz="3600" dirty="0" smtClean="0"/>
              <a:t>отработка </a:t>
            </a:r>
            <a:r>
              <a:rPr lang="ru-RU" sz="3600" dirty="0"/>
              <a:t>умений систематизировать, обобщать знания о степени с действительным  показателем, закрепить и усовершенствовать навыки простейших преобразований выражений, содержащих степени  и </a:t>
            </a:r>
            <a:r>
              <a:rPr lang="ru-RU" sz="3600" dirty="0" smtClean="0"/>
              <a:t>корни, решать уравнения.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 ДЛЯ ВАС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 чтобы на экзаменах у вас не было стресса, вы должны уже сейчас свободно выполнять задания из материалов ЕГЭ, уметь жёстко работать по времени, контролировать свою деятельность, уметь методом прикидки  и минимальной подстановки выполнять проверку и тогда вы будете уверенными в себе.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0" y="0"/>
          <a:ext cx="4034860" cy="1687513"/>
        </p:xfrm>
        <a:graphic>
          <a:graphicData uri="http://schemas.openxmlformats.org/presentationml/2006/ole">
            <p:oleObj spid="_x0000_s71682" name="Формула" r:id="rId3" imgW="533169" imgH="241195" progId="Equation.3">
              <p:embed/>
            </p:oleObj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395536" y="1700808"/>
          <a:ext cx="3592335" cy="1656184"/>
        </p:xfrm>
        <a:graphic>
          <a:graphicData uri="http://schemas.openxmlformats.org/presentationml/2006/ole">
            <p:oleObj spid="_x0000_s71683" name="Формула" r:id="rId4" imgW="558800" imgH="279400" progId="Equation.3">
              <p:embed/>
            </p:oleObj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5831632" y="0"/>
          <a:ext cx="3312368" cy="2234444"/>
        </p:xfrm>
        <a:graphic>
          <a:graphicData uri="http://schemas.openxmlformats.org/presentationml/2006/ole">
            <p:oleObj spid="_x0000_s71684" name="Формула" r:id="rId5" imgW="380835" imgH="253890" progId="Equation.3">
              <p:embed/>
            </p:oleObj>
          </a:graphicData>
        </a:graphic>
      </p:graphicFrame>
      <p:graphicFrame>
        <p:nvGraphicFramePr>
          <p:cNvPr id="46086" name="Object 5"/>
          <p:cNvGraphicFramePr>
            <a:graphicFrameLocks noChangeAspect="1"/>
          </p:cNvGraphicFramePr>
          <p:nvPr/>
        </p:nvGraphicFramePr>
        <p:xfrm>
          <a:off x="6363477" y="3474095"/>
          <a:ext cx="2780523" cy="3383905"/>
        </p:xfrm>
        <a:graphic>
          <a:graphicData uri="http://schemas.openxmlformats.org/presentationml/2006/ole">
            <p:oleObj spid="_x0000_s71685" name="Формула" r:id="rId6" imgW="253780" imgH="317225" progId="Equation.3">
              <p:embed/>
            </p:oleObj>
          </a:graphicData>
        </a:graphic>
      </p:graphicFrame>
      <p:graphicFrame>
        <p:nvGraphicFramePr>
          <p:cNvPr id="46087" name="Object 8"/>
          <p:cNvGraphicFramePr>
            <a:graphicFrameLocks noChangeAspect="1"/>
          </p:cNvGraphicFramePr>
          <p:nvPr/>
        </p:nvGraphicFramePr>
        <p:xfrm>
          <a:off x="395536" y="3501008"/>
          <a:ext cx="5393486" cy="1944216"/>
        </p:xfrm>
        <a:graphic>
          <a:graphicData uri="http://schemas.openxmlformats.org/presentationml/2006/ole">
            <p:oleObj spid="_x0000_s71686" name="Формула" r:id="rId7" imgW="710891" imgH="253890" progId="Equation.3">
              <p:embed/>
            </p:oleObj>
          </a:graphicData>
        </a:graphic>
      </p:graphicFrame>
      <p:graphicFrame>
        <p:nvGraphicFramePr>
          <p:cNvPr id="46088" name="Object 7"/>
          <p:cNvGraphicFramePr>
            <a:graphicFrameLocks noChangeAspect="1"/>
          </p:cNvGraphicFramePr>
          <p:nvPr/>
        </p:nvGraphicFramePr>
        <p:xfrm>
          <a:off x="5491995" y="2204864"/>
          <a:ext cx="3652005" cy="1437042"/>
        </p:xfrm>
        <a:graphic>
          <a:graphicData uri="http://schemas.openxmlformats.org/presentationml/2006/ole">
            <p:oleObj spid="_x0000_s71687" name="Формула" r:id="rId8" imgW="583947" imgH="228501" progId="Equation.3">
              <p:embed/>
            </p:oleObj>
          </a:graphicData>
        </a:graphic>
      </p:graphicFrame>
      <p:graphicFrame>
        <p:nvGraphicFramePr>
          <p:cNvPr id="46091" name="Object 6"/>
          <p:cNvGraphicFramePr>
            <a:graphicFrameLocks noChangeAspect="1"/>
          </p:cNvGraphicFramePr>
          <p:nvPr/>
        </p:nvGraphicFramePr>
        <p:xfrm>
          <a:off x="539552" y="5295843"/>
          <a:ext cx="3240360" cy="1562157"/>
        </p:xfrm>
        <a:graphic>
          <a:graphicData uri="http://schemas.openxmlformats.org/presentationml/2006/ole">
            <p:oleObj spid="_x0000_s71688" name="Формула" r:id="rId9" imgW="393529" imgH="203112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4" y="0"/>
          <a:ext cx="7776863" cy="6761976"/>
        </p:xfrm>
        <a:graphic>
          <a:graphicData uri="http://schemas.openxmlformats.org/drawingml/2006/table">
            <a:tbl>
              <a:tblPr/>
              <a:tblGrid>
                <a:gridCol w="2479317"/>
                <a:gridCol w="2609807"/>
                <a:gridCol w="2687739"/>
              </a:tblGrid>
              <a:tr h="28877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400" i="1">
                          <a:latin typeface="Times New Roman"/>
                          <a:ea typeface="Times New Roman"/>
                        </a:rPr>
                        <a:t>2 уровень</a:t>
                      </a:r>
                      <a:endParaRPr lang="ru-RU" sz="5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400" i="1">
                          <a:latin typeface="Times New Roman"/>
                          <a:ea typeface="Times New Roman"/>
                        </a:rPr>
                        <a:t>3 уровень</a:t>
                      </a:r>
                      <a:endParaRPr lang="ru-RU" sz="5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400" i="1">
                          <a:latin typeface="Times New Roman"/>
                          <a:ea typeface="Times New Roman"/>
                        </a:rPr>
                        <a:t>4 уровень</a:t>
                      </a:r>
                      <a:endParaRPr lang="ru-RU" sz="5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400" i="1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5400" i="1">
                          <a:latin typeface="Times New Roman"/>
                          <a:ea typeface="Times New Roman"/>
                        </a:rPr>
                        <a:t>b</a:t>
                      </a:r>
                      <a:endParaRPr lang="ru-RU" sz="5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5400" i="1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5400" i="1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5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400" i="1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5400" i="1">
                          <a:latin typeface="Times New Roman"/>
                          <a:ea typeface="Times New Roman"/>
                        </a:rPr>
                        <a:t>b</a:t>
                      </a:r>
                      <a:endParaRPr lang="ru-RU" sz="5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400" i="1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5400" i="1">
                          <a:latin typeface="Times New Roman"/>
                          <a:ea typeface="Times New Roman"/>
                        </a:rPr>
                        <a:t>b</a:t>
                      </a:r>
                      <a:endParaRPr lang="ru-RU" sz="5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400" i="1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5400" i="1">
                          <a:latin typeface="Times New Roman"/>
                          <a:ea typeface="Times New Roman"/>
                        </a:rPr>
                        <a:t>b</a:t>
                      </a:r>
                      <a:endParaRPr lang="ru-RU" sz="5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5400" i="1" dirty="0">
                          <a:latin typeface="Times New Roman"/>
                          <a:ea typeface="Times New Roman"/>
                        </a:rPr>
                        <a:t>2б</a:t>
                      </a:r>
                      <a:endParaRPr lang="ru-RU" sz="5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210146"/>
          </a:xfrm>
        </p:spPr>
        <p:txBody>
          <a:bodyPr/>
          <a:lstStyle/>
          <a:p>
            <a:r>
              <a:rPr lang="ru-RU" dirty="0" smtClean="0"/>
              <a:t>ИНТЕРЕСНО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23528" y="1131964"/>
            <a:ext cx="849694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Какие витамины и минералы необходимы человеку, чтобы быть здоровым?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Давайте вычислим суточную потребность организма в витаминах В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В</a:t>
            </a:r>
            <a:r>
              <a:rPr kumimoji="0" lang="ru-RU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Fe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в миллиграммах.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НАДО ЗНАТЬ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569371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Дефицит витамина В</a:t>
            </a:r>
            <a:r>
              <a:rPr lang="ru-RU" i="1" baseline="-25000" dirty="0"/>
              <a:t>1</a:t>
            </a:r>
            <a:r>
              <a:rPr lang="ru-RU" i="1" dirty="0"/>
              <a:t> может привести к нарушению обмена углеводов</a:t>
            </a:r>
            <a:r>
              <a:rPr lang="ru-RU" i="1" dirty="0" smtClean="0"/>
              <a:t>.</a:t>
            </a:r>
          </a:p>
          <a:p>
            <a:r>
              <a:rPr lang="ru-RU" i="1" dirty="0" smtClean="0"/>
              <a:t> </a:t>
            </a:r>
            <a:r>
              <a:rPr lang="ru-RU" i="1" dirty="0"/>
              <a:t>Витамин В</a:t>
            </a:r>
            <a:r>
              <a:rPr lang="ru-RU" i="1" baseline="-25000" dirty="0"/>
              <a:t>2</a:t>
            </a:r>
            <a:r>
              <a:rPr lang="ru-RU" i="1" dirty="0"/>
              <a:t> отвечает за состояние зрения, он необходим для построения защитного слоя сетчатки. </a:t>
            </a:r>
            <a:endParaRPr lang="ru-RU" dirty="0"/>
          </a:p>
          <a:p>
            <a:r>
              <a:rPr lang="ru-RU" i="1" dirty="0"/>
              <a:t>Дефицит железа сказывается на росте и устойчивости к инфекциям. От железа зависит построение гемоглобина – переносчика кислорода ко всем органам.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57313" y="274638"/>
            <a:ext cx="6567487" cy="5857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u="sng" kern="1200" cap="small" dirty="0">
                <a:solidFill>
                  <a:schemeClr val="accent2">
                    <a:lumMod val="75000"/>
                  </a:schemeClr>
                </a:solidFill>
              </a:rPr>
              <a:t>История степеней.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57200" y="928688"/>
            <a:ext cx="7972425" cy="271462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kern="1200" dirty="0"/>
              <a:t>Понятие степени с натуральным показателем сформировалось ещё у древних народов. </a:t>
            </a:r>
            <a:r>
              <a:rPr lang="ru-RU" u="sng" kern="1200" dirty="0">
                <a:solidFill>
                  <a:schemeClr val="accent2">
                    <a:lumMod val="75000"/>
                  </a:schemeClr>
                </a:solidFill>
              </a:rPr>
              <a:t>Квадрат и куб </a:t>
            </a:r>
            <a:r>
              <a:rPr lang="ru-RU" kern="1200" dirty="0"/>
              <a:t>числа использовались для вычисления площадей и объемов. Степени некоторых чисел использовались при решении отдельных задач учеными Древнего Египта и Вавилона. </a:t>
            </a:r>
          </a:p>
        </p:txBody>
      </p:sp>
      <p:pic>
        <p:nvPicPr>
          <p:cNvPr id="4" name="Рисунок 3" descr="Diofan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3429000"/>
            <a:ext cx="1728787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313" y="3286125"/>
            <a:ext cx="6429375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В III веке вышла книга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греческого ученого Диофанта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dirty="0">
                <a:latin typeface="+mn-lt"/>
              </a:rPr>
              <a:t>“Арифметика”, в которой было положено начало введению буквенной символики. Диофант вводит символы для первых шести степеней неизвестного и обратных им величин. В этой книге квадрат обозначается знаком  с индексом </a:t>
            </a:r>
            <a:r>
              <a:rPr lang="ru-RU" sz="2400" dirty="0" err="1">
                <a:latin typeface="+mn-lt"/>
              </a:rPr>
              <a:t>r</a:t>
            </a:r>
            <a:r>
              <a:rPr lang="ru-RU" sz="2400" dirty="0">
                <a:latin typeface="+mn-lt"/>
              </a:rPr>
              <a:t>; куб – знаком </a:t>
            </a:r>
            <a:r>
              <a:rPr lang="ru-RU" sz="2400" dirty="0" err="1">
                <a:latin typeface="+mn-lt"/>
              </a:rPr>
              <a:t>k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c</a:t>
            </a:r>
            <a:r>
              <a:rPr lang="ru-RU" sz="2400" dirty="0">
                <a:latin typeface="+mn-lt"/>
              </a:rPr>
              <a:t> индексом </a:t>
            </a:r>
            <a:r>
              <a:rPr lang="ru-RU" sz="2400" dirty="0" err="1">
                <a:latin typeface="+mn-lt"/>
              </a:rPr>
              <a:t>r</a:t>
            </a:r>
            <a:r>
              <a:rPr lang="ru-RU" sz="2400" dirty="0">
                <a:latin typeface="+mn-lt"/>
              </a:rPr>
              <a:t> и т.д.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57200" y="285750"/>
            <a:ext cx="7467600" cy="61880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kern="1200" dirty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kern="1200" dirty="0">
                <a:solidFill>
                  <a:srgbClr val="C00000"/>
                </a:solidFill>
              </a:rPr>
              <a:t>  1) Все началось с  Древнегреческого  ученого Пифагора. </a:t>
            </a:r>
            <a:r>
              <a:rPr lang="ru-RU" kern="1200" dirty="0"/>
              <a:t>У него была целая школа, и всех его учеников называли пифагорейцами. Они </a:t>
            </a:r>
            <a:r>
              <a:rPr lang="ru-RU" kern="1200" dirty="0">
                <a:solidFill>
                  <a:schemeClr val="accent2">
                    <a:lumMod val="75000"/>
                  </a:schemeClr>
                </a:solidFill>
              </a:rPr>
              <a:t>придумали, что каждое число можно представить в виде фигур</a:t>
            </a:r>
            <a:r>
              <a:rPr lang="ru-RU" kern="1200" dirty="0"/>
              <a:t>. Например, числа 4, 9 и 16 они </a:t>
            </a:r>
            <a:r>
              <a:rPr lang="ru-RU" kern="1200" dirty="0" smtClean="0"/>
              <a:t>составляли </a:t>
            </a:r>
            <a:r>
              <a:rPr lang="ru-RU" kern="1200" dirty="0"/>
              <a:t>в виде </a:t>
            </a:r>
            <a:r>
              <a:rPr lang="ru-RU" kern="1200" dirty="0" smtClean="0"/>
              <a:t>квадрат </a:t>
            </a:r>
            <a:endParaRPr lang="ru-RU" kern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592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Формула</vt:lpstr>
      <vt:lpstr>Действия со степенями и корнями</vt:lpstr>
      <vt:lpstr>Цели урока: </vt:lpstr>
      <vt:lpstr>ВАЖНО ДЛЯ ВАС</vt:lpstr>
      <vt:lpstr>Слайд 4</vt:lpstr>
      <vt:lpstr>Слайд 5</vt:lpstr>
      <vt:lpstr>ИНТЕРЕСНО</vt:lpstr>
      <vt:lpstr>ЭТО НАДО ЗНАТЬ</vt:lpstr>
      <vt:lpstr>История степеней.</vt:lpstr>
      <vt:lpstr>Слайд 9</vt:lpstr>
      <vt:lpstr>Слайд 10</vt:lpstr>
      <vt:lpstr>Слайд 11</vt:lpstr>
      <vt:lpstr>Слайд 12</vt:lpstr>
      <vt:lpstr>Слайд 13</vt:lpstr>
      <vt:lpstr>История степеней.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Действия со степенями и корнями</dc:title>
  <dc:creator>SamLab.ws</dc:creator>
  <cp:lastModifiedBy>SamLab.ws</cp:lastModifiedBy>
  <cp:revision>13</cp:revision>
  <dcterms:created xsi:type="dcterms:W3CDTF">2012-10-15T14:50:09Z</dcterms:created>
  <dcterms:modified xsi:type="dcterms:W3CDTF">2012-10-16T15:24:14Z</dcterms:modified>
</cp:coreProperties>
</file>