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9" r:id="rId8"/>
    <p:sldId id="270" r:id="rId9"/>
    <p:sldId id="271" r:id="rId10"/>
    <p:sldId id="272" r:id="rId11"/>
    <p:sldId id="273" r:id="rId12"/>
    <p:sldId id="261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1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0F5A-81B0-471A-842C-BA586AFB177E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A814-6883-4652-A439-B33C648BB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0F5A-81B0-471A-842C-BA586AFB177E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A814-6883-4652-A439-B33C648BB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0F5A-81B0-471A-842C-BA586AFB177E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A814-6883-4652-A439-B33C648BB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3B98A-D8AD-4992-9E11-4DD5D5D13F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0F5A-81B0-471A-842C-BA586AFB177E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A814-6883-4652-A439-B33C648BB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0F5A-81B0-471A-842C-BA586AFB177E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A814-6883-4652-A439-B33C648BB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0F5A-81B0-471A-842C-BA586AFB177E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A814-6883-4652-A439-B33C648BB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0F5A-81B0-471A-842C-BA586AFB177E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A814-6883-4652-A439-B33C648BB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0F5A-81B0-471A-842C-BA586AFB177E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A814-6883-4652-A439-B33C648BB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0F5A-81B0-471A-842C-BA586AFB177E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A814-6883-4652-A439-B33C648BB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0F5A-81B0-471A-842C-BA586AFB177E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A814-6883-4652-A439-B33C648BB5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D0F5A-81B0-471A-842C-BA586AFB177E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37A814-6883-4652-A439-B33C648BB5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4D0F5A-81B0-471A-842C-BA586AFB177E}" type="datetimeFigureOut">
              <a:rPr lang="ru-RU" smtClean="0"/>
              <a:pPr/>
              <a:t>12.12.2011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37A814-6883-4652-A439-B33C648BB53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357298"/>
            <a:ext cx="850112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Модульное планирование</a:t>
            </a:r>
          </a:p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урса математики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 класс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68" y="4857760"/>
            <a:ext cx="55721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Автор: Перзашкевич Т.В. 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Учитель математики высшей категории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МОУ Кинель – Черкасской СОШ № 2 «ОЦ</a:t>
            </a:r>
            <a:endParaRPr lang="en-US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Кинель- Черкасский Самарской области 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BD0509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071942"/>
            <a:ext cx="3093987" cy="26316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5327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Маршрутная карта учащегося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401080" cy="4181484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название модуля и его учебные цели;</a:t>
            </a:r>
          </a:p>
          <a:p>
            <a:pPr eaLnBrk="1" hangingPunct="1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количество занятий и их характер (постановочные, групповые, работа по целям);</a:t>
            </a:r>
          </a:p>
          <a:p>
            <a:pPr eaLnBrk="1" hangingPunct="1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виды работы на занятиях;</a:t>
            </a:r>
          </a:p>
          <a:p>
            <a:pPr eaLnBrk="1" hangingPunct="1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темы докладов, рефератов, творческие работы;</a:t>
            </a:r>
          </a:p>
          <a:p>
            <a:pPr eaLnBrk="1" hangingPunct="1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домашние задания для всего модуля сразу;</a:t>
            </a:r>
          </a:p>
          <a:p>
            <a:pPr eaLnBrk="1" hangingPunct="1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информация, обязательная для повторения;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Маршрутная карта учащегося</a:t>
            </a:r>
            <a:endParaRPr lang="ru-RU" b="1" dirty="0" smtClean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401080" cy="403860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опорные термины и понятия;</a:t>
            </a:r>
          </a:p>
          <a:p>
            <a:pPr eaLnBrk="1" hangingPunct="1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тематика и возможные формы проектной деятельности;</a:t>
            </a:r>
          </a:p>
          <a:p>
            <a:pPr eaLnBrk="1" hangingPunct="1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четко сформулированные (обозначенные) результаты изучения модуля;</a:t>
            </a:r>
          </a:p>
          <a:p>
            <a:pPr eaLnBrk="1" hangingPunct="1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вариант итоговой проверочной работы</a:t>
            </a:r>
          </a:p>
          <a:p>
            <a:pPr eaLnBrk="1" hangingPunct="1"/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90538" y="847725"/>
          <a:ext cx="8574087" cy="6003925"/>
        </p:xfrm>
        <a:graphic>
          <a:graphicData uri="http://schemas.openxmlformats.org/presentationml/2006/ole">
            <p:oleObj spid="_x0000_s1026" name="Документ" r:id="rId3" imgW="9932848" imgH="695824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1357290" y="857232"/>
          <a:ext cx="6572296" cy="5407922"/>
        </p:xfrm>
        <a:graphic>
          <a:graphicData uri="http://schemas.openxmlformats.org/presentationml/2006/ole">
            <p:oleObj spid="_x0000_s26627" name="Документ" r:id="rId3" imgW="6202581" imgH="980477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00033" y="785794"/>
            <a:ext cx="8143933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Образец контрольной работы</a:t>
            </a:r>
            <a:endParaRPr lang="en-US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.Округлить числа 3484 и 12928 до сотен.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2.Определить старший разряд результатов действий: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56873+8905; б) 3843:9.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3.Найти значение выражения: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(18743+12*305-6596):52.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4.Катя купила в магазине ежедневник ,альбом и набор красок. Альбом стоил 96 рублей, что в 4 раза дороже ежедневника. Сколько заплатила Катя за покупку, если набор красок дешевле альбома на 18 рублей?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5.За какое время пройдёт пароход 180 км, если двигается против течения реки, скорость которого 2 км/ч, а собственная скорость парохода 20 км/ч.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071547"/>
            <a:ext cx="72866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Такая форма модульной программы позволяет наглядно представить последовательность процесса освоения знаний, развития опыта и компетенций обучающегося, определить необходимый и достаточный объем учебного содержания, обеспечивающего достижение целей каждого модуля и программы в целом.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071546"/>
            <a:ext cx="764386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Учителя, как местные светочи науки, должны стоять на полной высоте современных знаний в своей специальности. </a:t>
            </a:r>
          </a:p>
          <a:p>
            <a:pPr algn="ctr"/>
            <a:endParaRPr lang="ru-RU" sz="4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0" hangingPunct="0"/>
            <a:r>
              <a:rPr lang="ru-RU" sz="4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Менделеев Д.И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214313" y="571480"/>
            <a:ext cx="8686800" cy="150019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Востребованность</a:t>
            </a:r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модульного подхода  определяется: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sz="quarter" idx="1"/>
          </p:nvPr>
        </p:nvSpPr>
        <p:spPr>
          <a:xfrm>
            <a:off x="0" y="2214554"/>
            <a:ext cx="8991600" cy="4286259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Ориентацией на развитие спектра компетенций =&gt; разнообразие условий для их  становления и проявления.</a:t>
            </a:r>
          </a:p>
          <a:p>
            <a:pPr eaLnBrk="1" hangingPunct="1"/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Индивидуализацией образовательных траекторий =&gt; необходимость </a:t>
            </a:r>
            <a:r>
              <a:rPr lang="ru-RU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переконструирования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учебных планов и программ.</a:t>
            </a:r>
          </a:p>
          <a:p>
            <a:pPr eaLnBrk="1" hangingPunct="1"/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Необходимостью оперативного реагирования на изменение социального заказа =&gt; гибкость и динамичность программ.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85720" y="928670"/>
            <a:ext cx="8643998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Технология модульного обучения характеризуется: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опережающим изучением теоретического материала укрупненными блоками;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алгоритмизацией учебной деятельности;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завершенностью и согласованностью циклов познаний.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Поуровневая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индивидуализация учебной деятельности создает ситуацию выбора для ученика.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 rot="10800000" flipV="1">
            <a:off x="357158" y="779834"/>
            <a:ext cx="850112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 модульной технологии обучения математике дает возможность: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больше внимания уделять основным понятиям математики;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материал выступает не отдельной единицей, а в качестве выделенного из той структурной единицы, к которой он тяготеет;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сопоставимые математические действия, понятия, свойства изучаются параллельно;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группировка материала в блоки способствует его компоновке в опорных конспектах.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14282" y="1000108"/>
            <a:ext cx="8715436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Содержание модульной программы  включает следующие графы: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Номер, название и цели модуля.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блоки содержания (учебные элементы).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Формируемые (совершенствуемые) предметные умения.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Формируемые (совершенствуемые)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общеучебные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умения.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Сроки изучения модуля.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4" y="642917"/>
            <a:ext cx="8607455" cy="90489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>
                <a:solidFill>
                  <a:srgbClr val="002060"/>
                </a:solidFill>
              </a:rPr>
              <a:t>Модульная развертка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Комплексная дидактическая цель - </a:t>
            </a:r>
          </a:p>
        </p:txBody>
      </p:sp>
      <p:graphicFrame>
        <p:nvGraphicFramePr>
          <p:cNvPr id="68944" name="Group 336"/>
          <p:cNvGraphicFramePr>
            <a:graphicFrameLocks noGrp="1"/>
          </p:cNvGraphicFramePr>
          <p:nvPr>
            <p:ph type="tbl" idx="1"/>
          </p:nvPr>
        </p:nvGraphicFramePr>
        <p:xfrm>
          <a:off x="36513" y="2149475"/>
          <a:ext cx="9036050" cy="3923347"/>
        </p:xfrm>
        <a:graphic>
          <a:graphicData uri="http://schemas.openxmlformats.org/drawingml/2006/table">
            <a:tbl>
              <a:tblPr/>
              <a:tblGrid>
                <a:gridCol w="360363"/>
                <a:gridCol w="935037"/>
                <a:gridCol w="720725"/>
                <a:gridCol w="765175"/>
                <a:gridCol w="1322388"/>
                <a:gridCol w="1152525"/>
                <a:gridCol w="1152525"/>
                <a:gridCol w="1008062"/>
                <a:gridCol w="1619250"/>
              </a:tblGrid>
              <a:tr h="777875">
                <a:tc rowSpan="2"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Учебные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элементы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Кол –</a:t>
                      </a:r>
                    </a:p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во</a:t>
                      </a:r>
                    </a:p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часов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Дата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Частные 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дидактические цели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Планируемые </a:t>
                      </a:r>
                    </a:p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181100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Основные 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181100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понятия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181100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Самостоятельная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181100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учащихся в ИС школы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Личностные 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мета -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0066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Тема и цель модуля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УЭ - 0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УЭ -1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УЭ - 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УЭ - 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УЭ - проект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81000"/>
            <a:ext cx="8929718" cy="169067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  <a:ea typeface="+mn-ea"/>
                <a:cs typeface="+mn-cs"/>
              </a:rPr>
              <a:t>Технология  разработки  содержания  модульной  программы</a:t>
            </a:r>
            <a:endParaRPr lang="ru-RU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472518" cy="411004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Формулировка комплексной дидактической цели. 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Формирование системы интегрирующих дидактических целей (соответствующих отдельным модулям).</a:t>
            </a:r>
          </a:p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Определение содержательных блоков, необходимых для достижения интегрирующей дидактической цели. </a:t>
            </a:r>
          </a:p>
          <a:p>
            <a:endParaRPr lang="ru-RU" dirty="0" smtClean="0">
              <a:latin typeface="Monotype Corsiva" pitchFamily="66" charset="0"/>
            </a:endParaRPr>
          </a:p>
          <a:p>
            <a:endParaRPr lang="ru-RU" dirty="0" smtClean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71570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Обязательные учебные элементы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785926"/>
            <a:ext cx="8229600" cy="471490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УЭ-0 предназначен для опережающего представления учащимся всей картины работы над данным модулем.</a:t>
            </a:r>
          </a:p>
          <a:p>
            <a:pPr eaLnBrk="1" hangingPunct="1"/>
            <a:r>
              <a:rPr lang="ru-RU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УЭ-Р  направлен на повторение основных теоретических положений и способов деятельности, освоенных в данном модуле.</a:t>
            </a:r>
          </a:p>
          <a:p>
            <a:pPr eaLnBrk="1" hangingPunct="1"/>
            <a:r>
              <a:rPr lang="ru-RU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УЭ-К предназначен для подведения итогов работы над модулем и определения степени достижения интегрирующей дидактической и учебной целей.</a:t>
            </a:r>
          </a:p>
          <a:p>
            <a:pPr eaLnBrk="1" hangingPunct="1"/>
            <a:endParaRPr lang="ru-RU" dirty="0" smtClean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567</Words>
  <Application>Microsoft Office PowerPoint</Application>
  <PresentationFormat>Экран (4:3)</PresentationFormat>
  <Paragraphs>86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Поток</vt:lpstr>
      <vt:lpstr>Документ</vt:lpstr>
      <vt:lpstr>Слайд 1</vt:lpstr>
      <vt:lpstr>Слайд 2</vt:lpstr>
      <vt:lpstr>Востребованность модульного подхода  определяется:</vt:lpstr>
      <vt:lpstr>Слайд 4</vt:lpstr>
      <vt:lpstr>Слайд 5</vt:lpstr>
      <vt:lpstr>Слайд 6</vt:lpstr>
      <vt:lpstr>Модульная развертка Комплексная дидактическая цель - </vt:lpstr>
      <vt:lpstr>Технология  разработки  содержания  модульной  программы</vt:lpstr>
      <vt:lpstr>Обязательные учебные элементы</vt:lpstr>
      <vt:lpstr>Маршрутная карта учащегося</vt:lpstr>
      <vt:lpstr>Маршрутная карта учащегося</vt:lpstr>
      <vt:lpstr>Слайд 12</vt:lpstr>
      <vt:lpstr>Слайд 13</vt:lpstr>
      <vt:lpstr>Слайд 14</vt:lpstr>
      <vt:lpstr>Слайд 15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14</cp:revision>
  <dcterms:created xsi:type="dcterms:W3CDTF">2011-11-24T11:11:50Z</dcterms:created>
  <dcterms:modified xsi:type="dcterms:W3CDTF">2011-12-12T09:16:05Z</dcterms:modified>
</cp:coreProperties>
</file>