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title.png"/>
          <p:cNvPicPr>
            <a:picLocks noChangeAspect="1"/>
          </p:cNvPicPr>
          <p:nvPr/>
        </p:nvPicPr>
        <p:blipFill>
          <a:blip r:embed="rId2" cstate="print"/>
          <a:srcRect l="43431" t="21353" b="20413"/>
          <a:stretch>
            <a:fillRect/>
          </a:stretch>
        </p:blipFill>
        <p:spPr>
          <a:xfrm>
            <a:off x="0" y="0"/>
            <a:ext cx="36723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219200"/>
            <a:ext cx="6400800" cy="1600200"/>
          </a:xfrm>
        </p:spPr>
        <p:txBody>
          <a:bodyPr anchor="b" anchorCtr="0"/>
          <a:lstStyle>
            <a:lvl1pPr algn="l">
              <a:defRPr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2971800"/>
            <a:ext cx="5715000" cy="1295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5943600"/>
            <a:ext cx="2133600" cy="228600"/>
          </a:xfrm>
        </p:spPr>
        <p:txBody>
          <a:bodyPr/>
          <a:lstStyle>
            <a:lvl1pPr algn="l">
              <a:defRPr/>
            </a:lvl1pPr>
          </a:lstStyle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5715000"/>
            <a:ext cx="26670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228600"/>
          </a:xfrm>
        </p:spPr>
        <p:txBody>
          <a:bodyPr/>
          <a:lstStyle>
            <a:lvl1pPr algn="l">
              <a:defRPr/>
            </a:lvl1pPr>
          </a:lstStyle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4209" y="2057400"/>
            <a:ext cx="5678424" cy="3886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533400"/>
            <a:ext cx="1752600" cy="43433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7800" y="533401"/>
            <a:ext cx="5029200" cy="5422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section.png"/>
          <p:cNvPicPr>
            <a:picLocks noChangeAspect="1"/>
          </p:cNvPicPr>
          <p:nvPr/>
        </p:nvPicPr>
        <p:blipFill>
          <a:blip r:embed="rId2" cstate="print"/>
          <a:srcRect l="7678" r="8563" b="31688"/>
          <a:stretch>
            <a:fillRect/>
          </a:stretch>
        </p:blipFill>
        <p:spPr>
          <a:xfrm>
            <a:off x="0" y="3048000"/>
            <a:ext cx="9144000" cy="381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2057400"/>
            <a:ext cx="7391400" cy="1590675"/>
          </a:xfrm>
        </p:spPr>
        <p:txBody>
          <a:bodyPr anchor="b" anchorCtr="0">
            <a:normAutofit/>
          </a:bodyPr>
          <a:lstStyle>
            <a:lvl1pPr algn="ctr">
              <a:defRPr sz="4400" b="0" i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7546" y="3810000"/>
            <a:ext cx="5388909" cy="14239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1500"/>
              </a:spcBef>
              <a:buFontTx/>
              <a:buNone/>
              <a:defRPr sz="1800" kern="12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ontent caption.png"/>
          <p:cNvPicPr>
            <a:picLocks noChangeAspect="1"/>
          </p:cNvPicPr>
          <p:nvPr/>
        </p:nvPicPr>
        <p:blipFill>
          <a:blip r:embed="rId2" cstate="print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8488"/>
          </a:xfrm>
        </p:spPr>
        <p:txBody>
          <a:bodyPr anchor="ctr" anchorCtr="0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438150"/>
            <a:ext cx="4419600" cy="5118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439" y="2514600"/>
            <a:ext cx="1985962" cy="2362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 caption.png"/>
          <p:cNvPicPr>
            <a:picLocks noChangeAspect="1"/>
          </p:cNvPicPr>
          <p:nvPr/>
        </p:nvPicPr>
        <p:blipFill>
          <a:blip r:embed="rId2" cstate="print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925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75050" y="685800"/>
            <a:ext cx="5264150" cy="4648200"/>
          </a:xfrm>
          <a:prstGeom prst="ellipse">
            <a:avLst/>
          </a:prstGeom>
          <a:ln w="127000">
            <a:solidFill>
              <a:schemeClr val="tx1">
                <a:alpha val="10000"/>
              </a:schemeClr>
            </a:solidFill>
          </a:ln>
          <a:effectLst>
            <a:innerShdw blurRad="190500">
              <a:prstClr val="black">
                <a:alpha val="75000"/>
              </a:prstClr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2104" y="2514600"/>
            <a:ext cx="1984248" cy="2359152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buNone/>
              <a:defRPr sz="1400" kern="1200">
                <a:gradFill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relight content.png"/>
          <p:cNvPicPr>
            <a:picLocks noChangeAspect="1"/>
          </p:cNvPicPr>
          <p:nvPr/>
        </p:nvPicPr>
        <p:blipFill>
          <a:blip r:embed="rId13" cstate="print"/>
          <a:srcRect l="10260" t="11518" r="6261" b="874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057400"/>
            <a:ext cx="50292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47700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042C249B-78AF-4396-A883-2C4692F00767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770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248400"/>
            <a:ext cx="5334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1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79742517-CA88-44A4-86A1-6765DF5592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ransition>
    <p:check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 spc="0" baseline="0">
          <a:gradFill flip="none" rotWithShape="1"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  <a:tileRect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500"/>
        </a:spcBef>
        <a:buFontTx/>
        <a:buBlip>
          <a:blip r:embed="rId14"/>
        </a:buBlip>
        <a:defRPr sz="20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0438" y="476672"/>
            <a:ext cx="6976590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 pitchFamily="34" charset="0"/>
              </a:rPr>
              <a:t>Объёмы. Объём </a:t>
            </a:r>
          </a:p>
          <a:p>
            <a:pPr algn="ctr"/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 pitchFamily="34" charset="0"/>
              </a:rPr>
              <a:t>Прямоугольного </a:t>
            </a:r>
          </a:p>
          <a:p>
            <a:pPr algn="ctr"/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 pitchFamily="34" charset="0"/>
              </a:rPr>
              <a:t>параллелепипеда</a:t>
            </a:r>
            <a:endParaRPr lang="ru-RU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5301208"/>
            <a:ext cx="337143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Impact" pitchFamily="34" charset="0"/>
              </a:rPr>
              <a:t>5 КЛАСС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3059832" y="3861048"/>
            <a:ext cx="3312368" cy="1008112"/>
          </a:xfrm>
          <a:prstGeom prst="cub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уб 6"/>
          <p:cNvSpPr/>
          <p:nvPr/>
        </p:nvSpPr>
        <p:spPr>
          <a:xfrm>
            <a:off x="899592" y="3933056"/>
            <a:ext cx="936104" cy="936104"/>
          </a:xfrm>
          <a:prstGeom prst="cub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611560" y="5301208"/>
            <a:ext cx="1296144" cy="1296144"/>
          </a:xfrm>
          <a:prstGeom prst="cub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уб 8"/>
          <p:cNvSpPr/>
          <p:nvPr/>
        </p:nvSpPr>
        <p:spPr>
          <a:xfrm rot="2384741">
            <a:off x="6577121" y="5021491"/>
            <a:ext cx="2088232" cy="720080"/>
          </a:xfrm>
          <a:prstGeom prst="cub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уб 9"/>
          <p:cNvSpPr/>
          <p:nvPr/>
        </p:nvSpPr>
        <p:spPr>
          <a:xfrm rot="5400000">
            <a:off x="7488324" y="3537012"/>
            <a:ext cx="2088232" cy="720080"/>
          </a:xfrm>
          <a:prstGeom prst="cube">
            <a:avLst/>
          </a:prstGeom>
        </p:spPr>
        <p:style>
          <a:lnRef idx="0">
            <a:schemeClr val="accent1"/>
          </a:lnRef>
          <a:fillRef idx="1002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260648"/>
            <a:ext cx="67457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latin typeface="Impact" pitchFamily="34" charset="0"/>
              </a:rPr>
              <a:t>Практическая  работа</a:t>
            </a:r>
            <a:endParaRPr lang="ru-RU" sz="5400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340768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Impact" pitchFamily="34" charset="0"/>
              </a:rPr>
              <a:t>Выполнив необходимые измерения, заполните таблицу и определите требуемые величины.</a:t>
            </a:r>
            <a:endParaRPr lang="ru-RU" sz="28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5" name="Куб 4"/>
          <p:cNvSpPr/>
          <p:nvPr/>
        </p:nvSpPr>
        <p:spPr>
          <a:xfrm>
            <a:off x="755576" y="2708920"/>
            <a:ext cx="2088232" cy="3528392"/>
          </a:xfrm>
          <a:prstGeom prst="cube">
            <a:avLst/>
          </a:prstGeom>
          <a:solidFill>
            <a:srgbClr val="FFFF00"/>
          </a:solidFill>
          <a:ln>
            <a:solidFill>
              <a:srgbClr val="002060">
                <a:alpha val="9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275856" y="2810544"/>
            <a:ext cx="525658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 Длину: 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__________________см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Ширину:_________________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Высоту:__________________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см.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 Площадь передней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грани:_______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см</a:t>
            </a:r>
            <a:r>
              <a:rPr kumimoji="0" lang="ru-RU" sz="2000" b="1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5. Площадь верхней грани: _________ см</a:t>
            </a:r>
            <a:r>
              <a:rPr kumimoji="0" lang="ru-RU" sz="2000" b="1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 Площадь боковой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грани:_________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см</a:t>
            </a:r>
            <a:r>
              <a:rPr kumimoji="0" lang="ru-RU" sz="2000" b="1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7. Площадь поверхности прямоугольного параллелепипеда:                   __________ см</a:t>
            </a:r>
            <a:r>
              <a:rPr kumimoji="0" lang="ru-RU" sz="2000" b="1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8. Объем прямоугольного параллелепипеда:     _______________см</a:t>
            </a:r>
            <a:r>
              <a:rPr kumimoji="0" lang="ru-RU" sz="2000" b="1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8244408" y="5949280"/>
            <a:ext cx="648072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65924" y="332656"/>
            <a:ext cx="6644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latin typeface="Impact" pitchFamily="34" charset="0"/>
              </a:rPr>
              <a:t>Домашнее     задание</a:t>
            </a:r>
            <a:endParaRPr lang="ru-RU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700808"/>
            <a:ext cx="770672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Impact" pitchFamily="34" charset="0"/>
              </a:rPr>
              <a:t>П 21   № 847   № 848 (г)</a:t>
            </a:r>
            <a:endParaRPr lang="ru-RU" sz="66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5877272"/>
            <a:ext cx="648072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78" name="Picture 2" descr="C:\Users\-L-\Desktop\Анимашки\1911054rf8hq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7399" y="2852936"/>
            <a:ext cx="3454945" cy="379626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404664"/>
            <a:ext cx="6439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 pitchFamily="34" charset="0"/>
              </a:rPr>
              <a:t>Подведение    итогов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899592" y="1988840"/>
            <a:ext cx="1800200" cy="1728192"/>
          </a:xfrm>
          <a:prstGeom prst="smileyFace">
            <a:avLst>
              <a:gd name="adj" fmla="val 4653"/>
            </a:avLst>
          </a:prstGeom>
          <a:solidFill>
            <a:srgbClr val="FF66CC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3635896" y="2060848"/>
            <a:ext cx="1800200" cy="1800200"/>
          </a:xfrm>
          <a:prstGeom prst="smileyFace">
            <a:avLst>
              <a:gd name="adj" fmla="val 23"/>
            </a:avLst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6444208" y="1988840"/>
            <a:ext cx="1872208" cy="1800200"/>
          </a:xfrm>
          <a:prstGeom prst="smileyFace">
            <a:avLst>
              <a:gd name="adj" fmla="val -4653"/>
            </a:avLst>
          </a:prstGeom>
          <a:solidFill>
            <a:srgbClr val="00B0F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611560" y="4221088"/>
            <a:ext cx="23042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Всё поняли, сделали, и сможете легко решать задачи по этой теме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Impact" pitchFamily="34" charset="0"/>
              <a:cs typeface="Arial" pitchFamily="34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635896" y="4149080"/>
            <a:ext cx="23042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Есть небольшие недочеты и есть над чем поработать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Impact" pitchFamily="34" charset="0"/>
              <a:cs typeface="Arial" pitchFamily="34" charset="0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6444208" y="4077072"/>
            <a:ext cx="23042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Надо хорошо поупражняться в решении задач на нахождение объема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Impact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animBg="1"/>
      <p:bldP spid="235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259632" y="620688"/>
            <a:ext cx="691276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Спасибо, ребята, вам всем за урок,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Пусть все эти знанья будут вам впрок.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Пусть вам пригодятся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Все знанья объема,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Когда вы ремонт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Затеваете дома,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Когда собираете в путь чемодан,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Когда задвигаете в угол диван,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Когда наливаете в банку воды,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С объемом и площадью будьте на “ты”.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Теперь говорю я вам всем “до свидания”,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Окончен урок. Благодарю за вниманье.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cs typeface="Arial" pitchFamily="34" charset="0"/>
              </a:rPr>
              <a:t> </a:t>
            </a:r>
          </a:p>
        </p:txBody>
      </p:sp>
      <p:sp>
        <p:nvSpPr>
          <p:cNvPr id="3" name="Куб 2"/>
          <p:cNvSpPr/>
          <p:nvPr/>
        </p:nvSpPr>
        <p:spPr>
          <a:xfrm>
            <a:off x="7452320" y="1772816"/>
            <a:ext cx="1008112" cy="23042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467544" y="5805264"/>
            <a:ext cx="864096" cy="864096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172400" y="5949280"/>
            <a:ext cx="648072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428604"/>
            <a:ext cx="3425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Проверка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1785926"/>
            <a:ext cx="657229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4400" dirty="0" smtClean="0">
                <a:solidFill>
                  <a:srgbClr val="002060"/>
                </a:solidFill>
                <a:latin typeface="Bernard MT Condensed" pitchFamily="18" charset="0"/>
              </a:rPr>
              <a:t> </a:t>
            </a:r>
            <a:r>
              <a:rPr lang="en-US" sz="4400" dirty="0" smtClean="0">
                <a:solidFill>
                  <a:srgbClr val="002060"/>
                </a:solidFill>
                <a:latin typeface="Bernard MT Condensed" pitchFamily="18" charset="0"/>
              </a:rPr>
              <a:t>DE,  BP,  CM</a:t>
            </a:r>
          </a:p>
          <a:p>
            <a:pPr marL="342900" indent="-342900">
              <a:buAutoNum type="arabicParenR"/>
            </a:pPr>
            <a:r>
              <a:rPr lang="ru-RU" sz="4400" dirty="0" smtClean="0">
                <a:solidFill>
                  <a:srgbClr val="002060"/>
                </a:solidFill>
                <a:latin typeface="Bernard MT Condensed" pitchFamily="18" charset="0"/>
              </a:rPr>
              <a:t> </a:t>
            </a:r>
            <a:r>
              <a:rPr lang="en-US" sz="4400" dirty="0" smtClean="0">
                <a:solidFill>
                  <a:srgbClr val="002060"/>
                </a:solidFill>
                <a:latin typeface="Bernard MT Condensed" pitchFamily="18" charset="0"/>
              </a:rPr>
              <a:t>KE,  KP,  KA</a:t>
            </a:r>
          </a:p>
          <a:p>
            <a:pPr marL="342900" indent="-342900">
              <a:buAutoNum type="arabicParenR"/>
            </a:pPr>
            <a:r>
              <a:rPr lang="ru-RU" sz="4400" dirty="0" smtClean="0">
                <a:solidFill>
                  <a:srgbClr val="002060"/>
                </a:solidFill>
                <a:latin typeface="Bernard MT Condensed" pitchFamily="18" charset="0"/>
              </a:rPr>
              <a:t> </a:t>
            </a:r>
            <a:r>
              <a:rPr lang="en-US" sz="4400" dirty="0" smtClean="0">
                <a:solidFill>
                  <a:srgbClr val="002060"/>
                </a:solidFill>
                <a:latin typeface="Bernard MT Condensed" pitchFamily="18" charset="0"/>
              </a:rPr>
              <a:t>ADCB</a:t>
            </a:r>
          </a:p>
          <a:p>
            <a:pPr marL="342900" indent="-342900">
              <a:buAutoNum type="arabicParenR"/>
            </a:pPr>
            <a:r>
              <a:rPr lang="ru-RU" sz="4400" dirty="0" smtClean="0">
                <a:solidFill>
                  <a:srgbClr val="002060"/>
                </a:solidFill>
                <a:latin typeface="Bernard MT Condensed" pitchFamily="18" charset="0"/>
              </a:rPr>
              <a:t> </a:t>
            </a:r>
            <a:r>
              <a:rPr lang="en-US" sz="4400" dirty="0" smtClean="0">
                <a:solidFill>
                  <a:srgbClr val="002060"/>
                </a:solidFill>
                <a:latin typeface="Bernard MT Condensed" pitchFamily="18" charset="0"/>
              </a:rPr>
              <a:t>EMPK,  EMCD</a:t>
            </a:r>
          </a:p>
          <a:p>
            <a:pPr marL="342900" indent="-342900">
              <a:buAutoNum type="arabicParenR"/>
            </a:pPr>
            <a:r>
              <a:rPr lang="ru-RU" sz="4400" dirty="0" smtClean="0">
                <a:solidFill>
                  <a:srgbClr val="002060"/>
                </a:solidFill>
                <a:latin typeface="Bernard MT Condensed" pitchFamily="18" charset="0"/>
              </a:rPr>
              <a:t> </a:t>
            </a:r>
            <a:r>
              <a:rPr lang="en-US" sz="4400" dirty="0" smtClean="0">
                <a:solidFill>
                  <a:srgbClr val="002060"/>
                </a:solidFill>
                <a:latin typeface="Bernard MT Condensed" pitchFamily="18" charset="0"/>
              </a:rPr>
              <a:t>V = </a:t>
            </a:r>
            <a:r>
              <a:rPr lang="en-US" sz="4400" dirty="0" err="1" smtClean="0">
                <a:solidFill>
                  <a:srgbClr val="002060"/>
                </a:solidFill>
                <a:latin typeface="Bernard MT Condensed" pitchFamily="18" charset="0"/>
              </a:rPr>
              <a:t>abc</a:t>
            </a:r>
            <a:endParaRPr lang="en-US" sz="4400" dirty="0" smtClean="0">
              <a:solidFill>
                <a:srgbClr val="002060"/>
              </a:solidFill>
              <a:latin typeface="Bernard MT Condensed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ru-RU" sz="4400" dirty="0" smtClean="0">
                <a:solidFill>
                  <a:srgbClr val="002060"/>
                </a:solidFill>
                <a:latin typeface="Bernard MT Condensed" pitchFamily="18" charset="0"/>
              </a:rPr>
              <a:t> </a:t>
            </a:r>
            <a:r>
              <a:rPr lang="en-US" sz="4400" dirty="0" smtClean="0">
                <a:solidFill>
                  <a:srgbClr val="002060"/>
                </a:solidFill>
                <a:latin typeface="Bernard MT Condensed" pitchFamily="18" charset="0"/>
              </a:rPr>
              <a:t>V = 150 </a:t>
            </a:r>
            <a:r>
              <a:rPr lang="ru-RU" sz="4400" dirty="0" smtClean="0">
                <a:solidFill>
                  <a:srgbClr val="002060"/>
                </a:solidFill>
              </a:rPr>
              <a:t>см</a:t>
            </a:r>
            <a:r>
              <a:rPr lang="ru-RU" sz="4400" baseline="30000" dirty="0" smtClean="0">
                <a:solidFill>
                  <a:srgbClr val="002060"/>
                </a:solidFill>
              </a:rPr>
              <a:t>3</a:t>
            </a:r>
            <a:endParaRPr lang="ru-RU" sz="4400" dirty="0" smtClean="0">
              <a:solidFill>
                <a:srgbClr val="002060"/>
              </a:solidFill>
            </a:endParaRPr>
          </a:p>
          <a:p>
            <a:pPr marL="342900" indent="-342900">
              <a:buAutoNum type="arabicParenR"/>
            </a:pP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72400" y="5949280"/>
            <a:ext cx="648072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8640"/>
            <a:ext cx="6587967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 pitchFamily="34" charset="0"/>
              </a:rPr>
              <a:t>Цели и задачи урока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39552" y="1233627"/>
            <a:ext cx="82089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Цель урока: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создать условия для обобщения знаний и умений учащихся по нахождению площади и объема прямоугольного параллелепипеда.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Impact" pitchFamily="34" charset="0"/>
              <a:cs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39552" y="2462118"/>
            <a:ext cx="820891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Задачи: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Образовательные: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обобщить и скорректировать знания учащихся по нахождению площади и объема; закрепить  умение осуществлять перевод одних единиц измерения площадей в другие и использовать эти знания при решении задач, умение вычислять площадь поверхности и объем прямоугольного параллелепипеда.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mpact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Развивающие: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развивать логическое мышление, память, внимание, сообразительность и речь; формировать представление о математике как форме описания и методе познания действительности.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Impact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Воспитательные: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mpact" pitchFamily="34" charset="0"/>
                <a:ea typeface="Calibri" pitchFamily="34" charset="0"/>
                <a:cs typeface="Times New Roman" pitchFamily="18" charset="0"/>
              </a:rPr>
              <a:t>воспитывать на уроке любовь к предмету, взаимопомощь; умение видеть математические задачи в окружающем мире и активизировать учебно - познавательную деятельность учащихся.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Impact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260648"/>
            <a:ext cx="361829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Impact" pitchFamily="34" charset="0"/>
              </a:rPr>
              <a:t>Ход  урока</a:t>
            </a:r>
            <a:endParaRPr lang="ru-RU" sz="6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Impact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1741458"/>
            <a:ext cx="835292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Calibri" pitchFamily="34" charset="0"/>
                <a:cs typeface="Calibri" pitchFamily="34" charset="0"/>
              </a:rPr>
              <a:t>Организационный момент.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</a:rPr>
              <a:t>Постановка цели урока.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  <a:hlinkClick r:id="rId2" action="ppaction://hlinksldjump"/>
              </a:rPr>
              <a:t>Проверка домашнего задания</a:t>
            </a: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</a:rPr>
              <a:t>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  <a:hlinkClick r:id="rId3" action="ppaction://hlinksldjump"/>
              </a:rPr>
              <a:t>Математический диктант с самопроверкой</a:t>
            </a: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</a:rPr>
              <a:t>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  <a:hlinkClick r:id="rId4" action="ppaction://hlinksldjump"/>
              </a:rPr>
              <a:t>Решение задач</a:t>
            </a: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  <a:hlinkClick r:id="rId5" action="ppaction://hlinksldjump"/>
              </a:rPr>
              <a:t>Практическая работа.</a:t>
            </a:r>
            <a:endParaRPr lang="ru-RU" sz="3200" dirty="0" smtClean="0">
              <a:solidFill>
                <a:srgbClr val="002060"/>
              </a:solidFill>
              <a:latin typeface="Impact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  <a:hlinkClick r:id="rId6" action="ppaction://hlinksldjump"/>
              </a:rPr>
              <a:t>Домашнее задание. </a:t>
            </a:r>
            <a:endParaRPr lang="ru-RU" sz="3200" dirty="0" smtClean="0">
              <a:solidFill>
                <a:srgbClr val="002060"/>
              </a:solidFill>
              <a:latin typeface="Impact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  <a:hlinkClick r:id="rId7" action="ppaction://hlinksldjump"/>
              </a:rPr>
              <a:t>Подведение итогов.</a:t>
            </a:r>
            <a:endParaRPr lang="ru-RU" sz="3200" dirty="0" smtClean="0">
              <a:solidFill>
                <a:srgbClr val="002060"/>
              </a:solidFill>
              <a:latin typeface="Impact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88640"/>
            <a:ext cx="79928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latin typeface="Impact" pitchFamily="34" charset="0"/>
              </a:rPr>
              <a:t>Проверка  домашнего</a:t>
            </a:r>
            <a:r>
              <a:rPr lang="ru-RU" sz="44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latin typeface="Impact" pitchFamily="34" charset="0"/>
              </a:rPr>
              <a:t>   задания</a:t>
            </a:r>
            <a:endParaRPr lang="ru-RU" sz="4400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latin typeface="Impact" pitchFamily="34" charset="0"/>
            </a:endParaRPr>
          </a:p>
        </p:txBody>
      </p:sp>
      <p:pic>
        <p:nvPicPr>
          <p:cNvPr id="17422" name="Picture 14" descr="C:\Users\-L-\Desktop\Анимашки\65924645_3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3397550" cy="5256584"/>
          </a:xfrm>
          <a:prstGeom prst="rect">
            <a:avLst/>
          </a:prstGeom>
          <a:noFill/>
        </p:spPr>
      </p:pic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8172400" y="5949280"/>
            <a:ext cx="648072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60648"/>
            <a:ext cx="82317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 pitchFamily="34" charset="0"/>
              </a:rPr>
              <a:t>Математический  диктант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412776"/>
            <a:ext cx="432048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302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Запишите рёбра, равные АК.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302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Запишите рёбра, выходящие из вершины К.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302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Запишите грань, равную КРМЕ.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302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Запишите грани, которым принадлежит ребро ЕМ.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302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Запишите формулу объёма прямоугольного параллелепипеда.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302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Impact" pitchFamily="34" charset="0"/>
                <a:ea typeface="Times New Roman" pitchFamily="18" charset="0"/>
                <a:cs typeface="Calibri" pitchFamily="34" charset="0"/>
              </a:rPr>
              <a:t>Вычислите объём данного параллелепипеда.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Impact" pitchFamily="34" charset="0"/>
              <a:cs typeface="Arial" pitchFamily="34" charset="0"/>
            </a:endParaRPr>
          </a:p>
        </p:txBody>
      </p:sp>
      <p:pic>
        <p:nvPicPr>
          <p:cNvPr id="5" name="Рисунок 4" descr="http://festival.1september.ru/articles/527109/img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412776"/>
            <a:ext cx="388843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251520" y="5949280"/>
            <a:ext cx="648072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2143108" y="5786454"/>
            <a:ext cx="2143140" cy="10715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hlinkClick r:id="rId4" action="ppaction://hlinksldjump"/>
              </a:rPr>
              <a:t>Проверка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116632"/>
            <a:ext cx="445506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latin typeface="Impact" pitchFamily="34" charset="0"/>
              </a:rPr>
              <a:t>Решение  задач</a:t>
            </a:r>
            <a:endParaRPr lang="ru-RU" sz="4800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836712"/>
            <a:ext cx="19976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Задача 1.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6"/>
            <a:ext cx="79928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>
                <a:solidFill>
                  <a:srgbClr val="002060"/>
                </a:solidFill>
                <a:latin typeface="Impact" pitchFamily="34" charset="0"/>
              </a:rPr>
              <a:t>На заводе в цехе, длина которого    21 м, ширина 12 м и высота 5 м, </a:t>
            </a:r>
            <a:br>
              <a:rPr lang="ru-RU" sz="4000" dirty="0" smtClean="0">
                <a:solidFill>
                  <a:srgbClr val="002060"/>
                </a:solidFill>
                <a:latin typeface="Impact" pitchFamily="34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Impact" pitchFamily="34" charset="0"/>
              </a:rPr>
              <a:t>работают 28 рабочих. Сколько кубических метров приходится на одно рабочее место?</a:t>
            </a:r>
            <a:endParaRPr lang="ru-RU" sz="4000" dirty="0">
              <a:solidFill>
                <a:srgbClr val="002060"/>
              </a:solidFill>
              <a:latin typeface="Impact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077072"/>
            <a:ext cx="336037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251520" y="5949280"/>
            <a:ext cx="648072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7803" y="188640"/>
            <a:ext cx="205376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Задача 2.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80728"/>
            <a:ext cx="8640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>
                <a:solidFill>
                  <a:srgbClr val="002060"/>
                </a:solidFill>
                <a:latin typeface="Impact" pitchFamily="34" charset="0"/>
              </a:rPr>
              <a:t>Сеновал, имеющий длину 14 м, ширину 6 м и высоту 4 м, полон сена. Сколько сена хранится на сеновале, если 1м</a:t>
            </a:r>
            <a:r>
              <a:rPr lang="ru-RU" sz="4000" baseline="30000" dirty="0" smtClean="0">
                <a:solidFill>
                  <a:srgbClr val="002060"/>
                </a:solidFill>
                <a:latin typeface="Impact" pitchFamily="34" charset="0"/>
              </a:rPr>
              <a:t>3  </a:t>
            </a:r>
            <a:r>
              <a:rPr lang="ru-RU" sz="4000" dirty="0" smtClean="0">
                <a:solidFill>
                  <a:srgbClr val="002060"/>
                </a:solidFill>
                <a:latin typeface="Impact" pitchFamily="34" charset="0"/>
              </a:rPr>
              <a:t>сена весит 60 кг?</a:t>
            </a:r>
            <a:endParaRPr lang="ru-RU" sz="4000" dirty="0">
              <a:solidFill>
                <a:srgbClr val="002060"/>
              </a:solidFill>
              <a:latin typeface="Impact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645024"/>
            <a:ext cx="4392488" cy="2921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1391" y="188640"/>
            <a:ext cx="206659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Задача 3.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08721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</a:rPr>
              <a:t>Хуторянин сложил силос в яму, длина которой 24 м, ширина 5 м и глубина 3 м.      1 м</a:t>
            </a:r>
            <a:r>
              <a:rPr lang="ru-RU" sz="3200" baseline="30000" dirty="0" smtClean="0">
                <a:solidFill>
                  <a:srgbClr val="002060"/>
                </a:solidFill>
                <a:latin typeface="Impact" pitchFamily="34" charset="0"/>
              </a:rPr>
              <a:t>3</a:t>
            </a: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</a:rPr>
              <a:t>  силоса весит 5 центнеров. Сколько силоса поместится в силосную яму?</a:t>
            </a:r>
            <a:br>
              <a:rPr lang="ru-RU" sz="3200" dirty="0" smtClean="0">
                <a:solidFill>
                  <a:srgbClr val="002060"/>
                </a:solidFill>
                <a:latin typeface="Impact" pitchFamily="34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Impact" pitchFamily="34" charset="0"/>
              </a:rPr>
              <a:t>У хуторянина 13 коров. Хватит ли силоса, если корове в год требуется 12 тонн силоса?</a:t>
            </a:r>
            <a:endParaRPr lang="ru-RU" sz="3200" dirty="0">
              <a:solidFill>
                <a:srgbClr val="002060"/>
              </a:solidFill>
              <a:latin typeface="Impact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933056"/>
            <a:ext cx="4049044" cy="2709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8605" y="188640"/>
            <a:ext cx="20521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Задача 4.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24744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rgbClr val="002060"/>
                </a:solidFill>
                <a:latin typeface="Impact" pitchFamily="34" charset="0"/>
              </a:rPr>
              <a:t>Длина бассейна 50 м, ширина 9 м. Объем бассейна 1350 м</a:t>
            </a:r>
            <a:r>
              <a:rPr lang="ru-RU" sz="3600" baseline="30000" dirty="0" smtClean="0">
                <a:solidFill>
                  <a:srgbClr val="002060"/>
                </a:solidFill>
                <a:latin typeface="Impact" pitchFamily="34" charset="0"/>
              </a:rPr>
              <a:t>3</a:t>
            </a:r>
            <a:r>
              <a:rPr lang="ru-RU" sz="3600" dirty="0" smtClean="0">
                <a:solidFill>
                  <a:srgbClr val="002060"/>
                </a:solidFill>
                <a:latin typeface="Impact" pitchFamily="34" charset="0"/>
              </a:rPr>
              <a:t>. Найди глубину бассейна.</a:t>
            </a:r>
            <a:endParaRPr lang="ru-RU" sz="3600" dirty="0">
              <a:solidFill>
                <a:srgbClr val="002060"/>
              </a:solidFill>
              <a:latin typeface="Impact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852936"/>
            <a:ext cx="4992555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4">
  <a:themeElements>
    <a:clrScheme name="Firelight">
      <a:dk1>
        <a:sysClr val="windowText" lastClr="000000"/>
      </a:dk1>
      <a:lt1>
        <a:sysClr val="window" lastClr="FFFFFF"/>
      </a:lt1>
      <a:dk2>
        <a:srgbClr val="9F1C00"/>
      </a:dk2>
      <a:lt2>
        <a:srgbClr val="EEECE1"/>
      </a:lt2>
      <a:accent1>
        <a:srgbClr val="FF881F"/>
      </a:accent1>
      <a:accent2>
        <a:srgbClr val="771C00"/>
      </a:accent2>
      <a:accent3>
        <a:srgbClr val="576A2C"/>
      </a:accent3>
      <a:accent4>
        <a:srgbClr val="A24D00"/>
      </a:accent4>
      <a:accent5>
        <a:srgbClr val="244872"/>
      </a:accent5>
      <a:accent6>
        <a:srgbClr val="5E341C"/>
      </a:accent6>
      <a:hlink>
        <a:srgbClr val="FF912E"/>
      </a:hlink>
      <a:folHlink>
        <a:srgbClr val="B5CB83"/>
      </a:folHlink>
    </a:clrScheme>
    <a:fontScheme name="Firelight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ireligh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50000"/>
              </a:schemeClr>
            </a:gs>
            <a:gs pos="100000">
              <a:schemeClr val="phClr">
                <a:tint val="100000"/>
                <a:shade val="8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path path="circle">
            <a:fillToRect l="25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>
              <a:shade val="95000"/>
              <a:alpha val="90000"/>
            </a:schemeClr>
          </a:solidFill>
          <a:prstDash val="solid"/>
        </a:ln>
        <a:ln w="76200" cap="flat" cmpd="sng" algn="ctr">
          <a:solidFill>
            <a:schemeClr val="phClr">
              <a:shade val="95000"/>
              <a:alpha val="50000"/>
            </a:schemeClr>
          </a:solidFill>
          <a:prstDash val="solid"/>
        </a:ln>
      </a:lnStyleLst>
      <a:effectStyleLst>
        <a:effectStyle>
          <a:effectLst>
            <a:innerShdw blurRad="63500">
              <a:srgbClr val="000000">
                <a:alpha val="60000"/>
              </a:srgbClr>
            </a:inn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  <a:outerShdw blurRad="76200" dist="38100" sx="101000" sy="101000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4200000"/>
            </a:lightRig>
          </a:scene3d>
          <a:sp3d prstMaterial="softmetal">
            <a:bevelT w="63500" h="254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accent1">
                <a:shade val="45000"/>
                <a:satMod val="125000"/>
              </a:schemeClr>
            </a:gs>
            <a:gs pos="100000">
              <a:schemeClr val="phClr">
                <a:shade val="55000"/>
                <a:satMod val="125000"/>
              </a:schemeClr>
            </a:gs>
          </a:gsLst>
          <a:lin ang="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Тема14</Template>
  <TotalTime>427</TotalTime>
  <Words>510</Words>
  <Application>Microsoft Office PowerPoint</Application>
  <PresentationFormat>Экран (4:3)</PresentationFormat>
  <Paragraphs>72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Тема14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-L-</dc:creator>
  <cp:lastModifiedBy>школа</cp:lastModifiedBy>
  <cp:revision>44</cp:revision>
  <dcterms:created xsi:type="dcterms:W3CDTF">2011-12-12T16:34:03Z</dcterms:created>
  <dcterms:modified xsi:type="dcterms:W3CDTF">2011-12-16T07:47:03Z</dcterms:modified>
</cp:coreProperties>
</file>