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7" r:id="rId3"/>
    <p:sldId id="266" r:id="rId4"/>
    <p:sldId id="258" r:id="rId5"/>
    <p:sldId id="259" r:id="rId6"/>
    <p:sldId id="260" r:id="rId7"/>
    <p:sldId id="262" r:id="rId8"/>
    <p:sldId id="263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16.04.2009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16.04.2009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16.04.2009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16.04.2009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16.04.2009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16.04.2009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16.04.2009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16.04.2009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C:\Documents%20and%20Settings\User\&#1052;&#1086;&#1080;%20&#1076;&#1086;&#1082;&#1091;&#1084;&#1077;&#1085;&#1090;&#1099;\&#1052;&#1086;&#1103;%20&#1084;&#1091;&#1079;&#1099;&#1082;&#1072;\music\ROMANTIC\044FRA~1.MP3" TargetMode="External"/><Relationship Id="rId1" Type="http://schemas.openxmlformats.org/officeDocument/2006/relationships/audio" Target="file:///C:\Documents%20and%20Settings\User\&#1052;&#1086;&#1080;%20&#1076;&#1086;&#1082;&#1091;&#1084;&#1077;&#1085;&#1090;&#1099;\&#1052;&#1086;&#1103;%20&#1084;&#1091;&#1079;&#1099;&#1082;&#1072;\music\ROMANTIC\054JAM~1.MP3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00364" y="714356"/>
            <a:ext cx="5929354" cy="5500726"/>
          </a:xfrm>
          <a:gradFill>
            <a:gsLst>
              <a:gs pos="0">
                <a:schemeClr val="bg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Autofit/>
          </a:bodyPr>
          <a:lstStyle/>
          <a:p>
            <a:pPr>
              <a:buNone/>
            </a:pPr>
            <a:r>
              <a:rPr lang="ru-RU" sz="7200" b="1" dirty="0" smtClean="0">
                <a:solidFill>
                  <a:srgbClr val="FF0000"/>
                </a:solidFill>
                <a:latin typeface="Monotype Corsiva" pitchFamily="66" charset="0"/>
              </a:rPr>
              <a:t>Я рада вас </a:t>
            </a:r>
            <a:r>
              <a:rPr lang="ru-RU" sz="6600" b="1" dirty="0" smtClean="0">
                <a:solidFill>
                  <a:srgbClr val="FF0000"/>
                </a:solidFill>
                <a:latin typeface="Monotype Corsiva" pitchFamily="66" charset="0"/>
              </a:rPr>
              <a:t>приветствовать </a:t>
            </a:r>
            <a:r>
              <a:rPr lang="ru-RU" sz="7200" b="1" dirty="0" smtClean="0">
                <a:solidFill>
                  <a:srgbClr val="FF0000"/>
                </a:solidFill>
                <a:latin typeface="Monotype Corsiva" pitchFamily="66" charset="0"/>
              </a:rPr>
              <a:t>на уроке развития речи.</a:t>
            </a:r>
            <a:endParaRPr lang="ru-RU" sz="72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4" name="Рисунок 3" descr="a213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1428736"/>
            <a:ext cx="2571768" cy="45720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642918"/>
            <a:ext cx="8229600" cy="92869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latin typeface="Arial Black" pitchFamily="34" charset="0"/>
              </a:rPr>
              <a:t>Восстановите схему</a:t>
            </a:r>
            <a:endParaRPr lang="ru-RU" b="1" dirty="0">
              <a:latin typeface="Arial Black" pitchFamily="34" charset="0"/>
            </a:endParaRPr>
          </a:p>
        </p:txBody>
      </p:sp>
      <p:pic>
        <p:nvPicPr>
          <p:cNvPr id="1026" name="Picture 2" descr="img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4586" y="1857364"/>
            <a:ext cx="8552256" cy="4026443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Arial Black" pitchFamily="34" charset="0"/>
              </a:rPr>
              <a:t>Типы речи</a:t>
            </a:r>
            <a:br>
              <a:rPr lang="ru-RU" b="1" dirty="0" smtClean="0">
                <a:latin typeface="Arial Black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472518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b="1" dirty="0" smtClean="0">
              <a:latin typeface="Arial Black" pitchFamily="34" charset="0"/>
            </a:endParaRPr>
          </a:p>
          <a:p>
            <a:pPr>
              <a:buNone/>
            </a:pPr>
            <a:endParaRPr lang="ru-RU" b="1" dirty="0" smtClean="0">
              <a:latin typeface="Arial Black" pitchFamily="34" charset="0"/>
            </a:endParaRPr>
          </a:p>
          <a:p>
            <a:pPr>
              <a:buNone/>
            </a:pPr>
            <a:endParaRPr lang="ru-RU" b="1" dirty="0" smtClean="0">
              <a:latin typeface="Arial Black" pitchFamily="34" charset="0"/>
            </a:endParaRPr>
          </a:p>
          <a:p>
            <a:pPr>
              <a:buNone/>
            </a:pPr>
            <a:endParaRPr lang="ru-RU" b="1" dirty="0" smtClean="0">
              <a:latin typeface="Arial Black" pitchFamily="34" charset="0"/>
            </a:endParaRPr>
          </a:p>
          <a:p>
            <a:pPr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Arial Black" pitchFamily="34" charset="0"/>
              </a:rPr>
              <a:t>описание</a:t>
            </a:r>
            <a:r>
              <a:rPr lang="ru-RU" b="1" dirty="0" smtClean="0">
                <a:latin typeface="Arial Black" pitchFamily="34" charset="0"/>
              </a:rPr>
              <a:t>			</a:t>
            </a:r>
            <a:r>
              <a:rPr lang="ru-RU" b="1" dirty="0" smtClean="0">
                <a:latin typeface="Arial Black" pitchFamily="34" charset="0"/>
              </a:rPr>
              <a:t> </a:t>
            </a:r>
            <a:r>
              <a:rPr lang="ru-RU" b="1" dirty="0" smtClean="0">
                <a:latin typeface="Arial Black" pitchFamily="34" charset="0"/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  <a:latin typeface="Arial Black" pitchFamily="34" charset="0"/>
              </a:rPr>
              <a:t>повествование</a:t>
            </a:r>
          </a:p>
          <a:p>
            <a:pPr>
              <a:buNone/>
            </a:pPr>
            <a:endParaRPr lang="ru-RU" sz="2800" b="1" dirty="0" smtClean="0">
              <a:solidFill>
                <a:schemeClr val="tx1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Arial Black" pitchFamily="34" charset="0"/>
              </a:rPr>
              <a:t>			</a:t>
            </a:r>
            <a:r>
              <a:rPr lang="ru-RU" sz="3600" b="1" dirty="0" smtClean="0">
                <a:solidFill>
                  <a:schemeClr val="tx1"/>
                </a:solidFill>
                <a:latin typeface="Arial Black" pitchFamily="34" charset="0"/>
              </a:rPr>
              <a:t>рассуждение</a:t>
            </a:r>
          </a:p>
        </p:txBody>
      </p:sp>
      <p:sp>
        <p:nvSpPr>
          <p:cNvPr id="5" name="Стрелка вправо 4"/>
          <p:cNvSpPr/>
          <p:nvPr/>
        </p:nvSpPr>
        <p:spPr>
          <a:xfrm rot="8099200" flipV="1">
            <a:off x="1101773" y="2130594"/>
            <a:ext cx="2522381" cy="322606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 rot="2606489">
            <a:off x="5367720" y="2321528"/>
            <a:ext cx="2502980" cy="286117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 rot="5400000">
            <a:off x="2500299" y="2714621"/>
            <a:ext cx="3643335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Строение текста - рассуждения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3160722"/>
          </a:xfrm>
          <a:solidFill>
            <a:schemeClr val="bg1"/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i="1" dirty="0" smtClean="0"/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1) тезис (высказывается какая-то мысль); </a:t>
            </a:r>
          </a:p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2) доказательство (или опровержение) этой мысли, т. е. аргументы: а) ..., б) ..., в) ... и т. д., сопровождаемые примерами; </a:t>
            </a:r>
          </a:p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3) вывод, или заключение.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28926" y="1554163"/>
            <a:ext cx="6062674" cy="3589349"/>
          </a:xfr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7000" b="1" dirty="0" smtClean="0">
                <a:latin typeface="Times New Roman" pitchFamily="18" charset="0"/>
                <a:cs typeface="Times New Roman" pitchFamily="18" charset="0"/>
              </a:rPr>
              <a:t>«Большая душа никогда не бывает одинокой»</a:t>
            </a:r>
          </a:p>
          <a:p>
            <a:pPr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							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43636" y="4357694"/>
            <a:ext cx="2203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err="1" smtClean="0"/>
              <a:t>Ромен</a:t>
            </a:r>
            <a:r>
              <a:rPr lang="ru-RU" sz="2400" dirty="0" smtClean="0"/>
              <a:t>  Роллан.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20000" t="16250" r="57500" b="50000"/>
          <a:stretch>
            <a:fillRect/>
          </a:stretch>
        </p:blipFill>
        <p:spPr bwMode="auto">
          <a:xfrm>
            <a:off x="214282" y="1142983"/>
            <a:ext cx="2571768" cy="2893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285720" y="4286256"/>
            <a:ext cx="228299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/>
              <a:t>французский </a:t>
            </a:r>
            <a:endParaRPr lang="ru-RU" sz="2800" b="1" dirty="0" smtClean="0"/>
          </a:p>
          <a:p>
            <a:r>
              <a:rPr lang="ru-RU" sz="2800" b="1" dirty="0" smtClean="0"/>
              <a:t> </a:t>
            </a:r>
            <a:r>
              <a:rPr lang="ru-RU" sz="2800" b="1" dirty="0" smtClean="0"/>
              <a:t>  писатель</a:t>
            </a:r>
            <a:endParaRPr lang="ru-RU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 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каком из перечисленных предложений содержится основная мысль текста?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  <a:solidFill>
            <a:schemeClr val="bg1"/>
          </a:solidFill>
          <a:ln w="38100">
            <a:solidFill>
              <a:srgbClr val="C00000"/>
            </a:solidFill>
          </a:ln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ru-RU" b="1" dirty="0" smtClean="0"/>
              <a:t>1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Равнодушие и даже бездушие стали в нашем обществе явлением привычным. </a:t>
            </a:r>
          </a:p>
          <a:p>
            <a:pPr lvl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 Упрекать других легко, когда сам находишься в бедственном положении. </a:t>
            </a:r>
          </a:p>
          <a:p>
            <a:pPr lvl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 Чувство взаимопомощи было присуще людям и во время войны, и после нее. </a:t>
            </a:r>
          </a:p>
          <a:p>
            <a:pPr lvl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4. Постепенно чувство отзывчивости исчезло.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Темы для работы: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1"/>
            <a:ext cx="8229600" cy="3571899"/>
          </a:xfrm>
          <a:solidFill>
            <a:schemeClr val="bg1"/>
          </a:solidFill>
          <a:ln w="38100">
            <a:solidFill>
              <a:srgbClr val="C00000"/>
            </a:solidFill>
          </a:ln>
        </p:spPr>
        <p:txBody>
          <a:bodyPr/>
          <a:lstStyle/>
          <a:p>
            <a:pPr lvl="0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1. Согреть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своим теплом. Что это значит? </a:t>
            </a:r>
          </a:p>
          <a:p>
            <a:pPr lvl="0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2. Равнодушие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или милосердие? </a:t>
            </a:r>
          </a:p>
          <a:p>
            <a:pPr lvl="0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3. Что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же с нами происходит? </a:t>
            </a:r>
          </a:p>
          <a:p>
            <a:pPr lvl="0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4. Своя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тема.</a:t>
            </a:r>
          </a:p>
          <a:p>
            <a:endParaRPr lang="ru-RU" dirty="0"/>
          </a:p>
        </p:txBody>
      </p:sp>
      <p:pic>
        <p:nvPicPr>
          <p:cNvPr id="4" name="054JAM~1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357158" y="5838820"/>
            <a:ext cx="1019180" cy="1019180"/>
          </a:xfrm>
          <a:prstGeom prst="rect">
            <a:avLst/>
          </a:prstGeom>
        </p:spPr>
      </p:pic>
      <p:pic>
        <p:nvPicPr>
          <p:cNvPr id="5" name="044FRA~1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5"/>
          <a:stretch>
            <a:fillRect/>
          </a:stretch>
        </p:blipFill>
        <p:spPr>
          <a:xfrm>
            <a:off x="1928794" y="5786454"/>
            <a:ext cx="857256" cy="857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6859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4802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3357586"/>
          </a:xfrm>
          <a:solidFill>
            <a:schemeClr val="bg1"/>
          </a:solidFill>
          <a:ln w="38100">
            <a:solidFill>
              <a:srgbClr val="C00000"/>
            </a:solidFill>
          </a:ln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«Умей чувствовать рядом с собой человека, умей читать его душу, увидеть в его глазах радость, беду, несчастье, горе.»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					</a:t>
            </a:r>
            <a:r>
              <a:rPr lang="ru-RU" sz="3900" dirty="0" smtClean="0">
                <a:latin typeface="Times New Roman" pitchFamily="18" charset="0"/>
                <a:cs typeface="Times New Roman" pitchFamily="18" charset="0"/>
              </a:rPr>
              <a:t>В.Сухомлинский</a:t>
            </a:r>
            <a:endParaRPr lang="ru-RU" sz="3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52864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7200" b="1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Благодарю </a:t>
            </a:r>
          </a:p>
          <a:p>
            <a:pPr>
              <a:buNone/>
            </a:pPr>
            <a:r>
              <a:rPr lang="ru-RU" sz="6600" b="1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					вас </a:t>
            </a:r>
          </a:p>
          <a:p>
            <a:pPr>
              <a:buNone/>
            </a:pPr>
            <a:r>
              <a:rPr lang="ru-RU" sz="6600" b="1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	</a:t>
            </a:r>
            <a:r>
              <a:rPr lang="ru-RU" sz="6600" b="1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						</a:t>
            </a:r>
            <a:r>
              <a:rPr lang="ru-RU" sz="6600" b="1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за урок!</a:t>
            </a:r>
            <a:endParaRPr lang="ru-RU" sz="6600" b="1" dirty="0">
              <a:solidFill>
                <a:srgbClr val="FF0000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pic>
        <p:nvPicPr>
          <p:cNvPr id="4" name="Рисунок 3" descr="a288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14" y="2822146"/>
            <a:ext cx="2857520" cy="30342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117</TotalTime>
  <Words>203</Words>
  <PresentationFormat>Экран (4:3)</PresentationFormat>
  <Paragraphs>35</Paragraphs>
  <Slides>9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Слайд 1</vt:lpstr>
      <vt:lpstr>Слайд 2</vt:lpstr>
      <vt:lpstr>Типы речи </vt:lpstr>
      <vt:lpstr>Строение текста - рассуждения</vt:lpstr>
      <vt:lpstr>Слайд 5</vt:lpstr>
      <vt:lpstr>  В каком из перечисленных предложений содержится основная мысль текста?</vt:lpstr>
      <vt:lpstr>Темы для работы: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Пользователь</cp:lastModifiedBy>
  <cp:revision>11</cp:revision>
  <dcterms:modified xsi:type="dcterms:W3CDTF">2009-04-16T14:11:36Z</dcterms:modified>
</cp:coreProperties>
</file>