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33" autoAdjust="0"/>
  </p:normalViewPr>
  <p:slideViewPr>
    <p:cSldViewPr>
      <p:cViewPr>
        <p:scale>
          <a:sx n="40" d="100"/>
          <a:sy n="40" d="100"/>
        </p:scale>
        <p:origin x="-39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3CD5-CF76-4A99-A8C3-3C027C14C0A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52F0-6863-4BB4-B5CD-83D8D74811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6F8-8D19-4EBA-A654-03F0D2B2C82F}" type="datetime1">
              <a:rPr lang="ru-RU" smtClean="0"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1ABA-B6A1-4644-8C22-AC303C5D45C0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EED-190C-419A-86A6-149E916A3A6F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36F9F-E2CD-4570-8265-606F0D1F9350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F7AD6-9C67-4F8A-9B26-F0F27BFB6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FF800-A012-4BD0-91C2-C82F64A175E2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C722-73C7-4B8B-BC5A-13BB3ACE1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5C6CE-AF57-4EB5-9FCA-A453EE725596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473B1-5248-4400-8271-FC721CB8F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A4B68-5F0B-4762-8434-226DD15ACFE9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C26D5-3C82-4BF4-8F83-C9FB78133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13476-76E9-4766-A186-8039D7AC78A6}" type="datetime1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DE12-E1F0-4907-9E14-6B71AE372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2DF61-C392-4441-A674-0D8E3CC6F107}" type="datetime1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B4736-03D3-4B1F-A6D3-B484FB29B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DC17D-2AF5-4373-8E46-6655900F5143}" type="datetime1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E989-6F42-472D-9DAC-76960E916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0B936-DCE5-4571-9AB2-3C824B4F23C9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8C06A-9F87-4B21-97C8-858973B6B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0E7-63ED-4F23-9F66-AA30B82B7040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34EFE-690B-4E8A-8DFC-133F087227B6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E63DB-BEA4-4ED9-BA90-311156C54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F88DE-C041-4015-866E-C841CAF3652C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0EABB-9D4D-409B-9540-3358620A5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ADD60-8087-45D4-B000-A09B6BFCD765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B0A3-FEAF-4007-9F57-FC572089A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C1CF-C32D-4259-9FD2-98DDC75C5250}" type="datetime1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6CEA-2F42-4B69-BF78-49FD47F40DDE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BAA2-73DF-4A31-BA89-489D835646F7}" type="datetime1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1813-95CD-4CE2-9DFF-662E2D338AB3}" type="datetime1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A5DD-C39F-439D-8831-553BD32E75B5}" type="datetime1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B885-710D-44AC-9F5F-F7FAE19EC102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E36-8FF2-4092-BD36-91275DE0CDA5}" type="datetime1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DF0B29-E71E-4D4D-BF69-336B77AA3083}" type="datetime1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67CC4A0-85B0-4F59-9BCE-A9D6FC1D3391}" type="datetime1">
              <a:rPr lang="ru-RU" smtClean="0"/>
              <a:t>27.03.2012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8D80C4-5C6B-4707-AA9F-B6627C63AC5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10" Type="http://schemas.openxmlformats.org/officeDocument/2006/relationships/package" Target="../embeddings/____________Microsoft_Office_PowerPoint2.pptx"/><Relationship Id="rId4" Type="http://schemas.openxmlformats.org/officeDocument/2006/relationships/image" Target="../media/image9.jpeg"/><Relationship Id="rId9" Type="http://schemas.openxmlformats.org/officeDocument/2006/relationships/package" Target="../embeddings/____________Microsoft_Office_PowerPoint1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___Microsoft_Office_PowerPoint3.pptx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___Microsoft_Office_PowerPoint4.pptx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Космическое путешествие на планету Глагол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Урок русского языка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6 класс</a:t>
            </a: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МОУ СОШ №15 </a:t>
            </a:r>
            <a:r>
              <a:rPr lang="ru-RU" sz="1800" b="1" dirty="0" err="1" smtClean="0">
                <a:solidFill>
                  <a:srgbClr val="FFC000"/>
                </a:solidFill>
              </a:rPr>
              <a:t>х.Дыдымкин</a:t>
            </a:r>
            <a:r>
              <a:rPr lang="ru-RU" sz="1800" b="1" dirty="0" smtClean="0">
                <a:solidFill>
                  <a:srgbClr val="FFC000"/>
                </a:solidFill>
              </a:rPr>
              <a:t>  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Василенко О.О.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9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54" y="64291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Выполните морфологический разбор глагола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928803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Будущее принадлежит людям честного труда (М.Горький)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286124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ru-RU" sz="2400" b="1" dirty="0" smtClean="0">
                <a:solidFill>
                  <a:srgbClr val="FFC000"/>
                </a:solidFill>
              </a:rPr>
              <a:t>Принадлежит – глагол, так как обозначает действие (что делает?).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sz="2400" b="1" dirty="0" smtClean="0">
                <a:solidFill>
                  <a:srgbClr val="FFC000"/>
                </a:solidFill>
              </a:rPr>
              <a:t>Н.ф. – принадлежать. Постоянные признаки: несовершенный вид, невозвратный, </a:t>
            </a:r>
            <a:r>
              <a:rPr lang="en-US" sz="2400" b="1" dirty="0" smtClean="0">
                <a:solidFill>
                  <a:srgbClr val="FFC000"/>
                </a:solidFill>
              </a:rPr>
              <a:t>II</a:t>
            </a:r>
            <a:r>
              <a:rPr lang="ru-RU" sz="2400" b="1" dirty="0" smtClean="0">
                <a:solidFill>
                  <a:srgbClr val="FFC000"/>
                </a:solidFill>
              </a:rPr>
              <a:t> спряжения; непостоянные признаки: в изъявительном наклонении, в единственном числе, в 3-м лице.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sz="2400" b="1" dirty="0" smtClean="0">
                <a:solidFill>
                  <a:srgbClr val="FFC000"/>
                </a:solidFill>
              </a:rPr>
              <a:t>Что делает? принадлежит (сказуемое).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857892"/>
            <a:ext cx="1371600" cy="4953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0004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    </a:t>
            </a:r>
            <a:r>
              <a:rPr lang="ru-RU" sz="3600" b="1" dirty="0" smtClean="0">
                <a:solidFill>
                  <a:srgbClr val="FFC000"/>
                </a:solidFill>
              </a:rPr>
              <a:t>Станция ЕГЭ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30" y="121442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Что такое ЕГЭ?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Выполните тест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83582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Прочтите предложения и выпишите возвратный глагол.</a:t>
            </a:r>
          </a:p>
          <a:p>
            <a:pPr marL="457200" lvl="0" indent="-457200">
              <a:buAutoNum type="arabicPeriod"/>
            </a:pP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     </a:t>
            </a:r>
            <a:r>
              <a:rPr lang="ru-RU" sz="2800" b="1" i="1" dirty="0" smtClean="0">
                <a:solidFill>
                  <a:schemeClr val="bg1"/>
                </a:solidFill>
              </a:rPr>
              <a:t>Запуск первого спутника и его полёт произвёл ошеломляющий мировой резонанс. Вся мировая пресса говорила об этом событии, а жители Земли с восторгом вглядывались в звёздное небо.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8578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вглядывались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6625" name="Picture 1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42918"/>
            <a:ext cx="1371600" cy="4953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7154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5602" name="Picture 2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143512"/>
            <a:ext cx="2769596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071546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C000"/>
                </a:solidFill>
              </a:rPr>
              <a:t>2. Прочтите предложения и выпишите инфинитив.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    </a:t>
            </a:r>
            <a:r>
              <a:rPr lang="ru-RU" sz="2800" b="1" i="1" dirty="0" smtClean="0">
                <a:solidFill>
                  <a:schemeClr val="bg1"/>
                </a:solidFill>
              </a:rPr>
              <a:t>Кометы – это небольшие космические тела, состоящие изо льда, пыли и камней. Они вращаются вокруг солнца по своим орбитам. Любой комете со временем суждено исчезнуть.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35769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исчезнуть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7786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3. Прочтите предложения и выпишите глаголы несовершенного вида.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     </a:t>
            </a:r>
            <a:r>
              <a:rPr lang="ru-RU" sz="2800" b="1" i="1" dirty="0" smtClean="0">
                <a:solidFill>
                  <a:schemeClr val="bg1"/>
                </a:solidFill>
              </a:rPr>
              <a:t>Солнце образовалось около 5 млрд. лет назад. И ещё столько же лет будет светить. Солнце вращается вокруг своей оси. 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471488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Светить, вращается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1986" name="Picture 2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575" y="5286388"/>
            <a:ext cx="2967425" cy="107157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Домашнее задание: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FFC000"/>
                </a:solidFill>
                <a:latin typeface="Calibri"/>
              </a:rPr>
              <a:t>§82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FFC000"/>
                </a:solidFill>
                <a:latin typeface="Calibri"/>
              </a:rPr>
              <a:t>Упр. 50, 53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43010" name="Picture 2" descr="C:\Documents and Settings\ольга\Мои документы\Поурочное планирование\ГЛАГОЛ\ГЛАГОЛ\8c41bf65cb19a319a94ee2c134a77d3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929066"/>
            <a:ext cx="1428757" cy="2381262"/>
          </a:xfrm>
          <a:prstGeom prst="rect">
            <a:avLst/>
          </a:prstGeom>
          <a:noFill/>
        </p:spPr>
      </p:pic>
      <p:pic>
        <p:nvPicPr>
          <p:cNvPr id="43012" name="Picture 4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2769596" cy="100013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71546"/>
            <a:ext cx="85011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     РЕФЛЕКСИЯ</a:t>
            </a:r>
          </a:p>
          <a:p>
            <a:endParaRPr lang="ru-RU" sz="3200" b="1" dirty="0" smtClean="0">
              <a:solidFill>
                <a:srgbClr val="FFC000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Оцени себя, выбрав соответствующий знак.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(Знак поставить себе в тетрадку)</a:t>
            </a:r>
          </a:p>
          <a:p>
            <a:pPr lvl="0"/>
            <a:endParaRPr lang="ru-RU" sz="3200" b="1" dirty="0" smtClean="0">
              <a:solidFill>
                <a:schemeClr val="bg1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 !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– мне всё понятно, я всё усвоил;</a:t>
            </a:r>
          </a:p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?</a:t>
            </a:r>
            <a:r>
              <a:rPr lang="ru-RU" sz="3200" b="1" dirty="0" smtClean="0">
                <a:solidFill>
                  <a:schemeClr val="bg1"/>
                </a:solidFill>
              </a:rPr>
              <a:t> – у меня есть вопросы;</a:t>
            </a:r>
          </a:p>
          <a:p>
            <a:pPr lvl="0"/>
            <a:r>
              <a:rPr lang="ru-RU" sz="4400" b="1" dirty="0" smtClean="0">
                <a:solidFill>
                  <a:srgbClr val="FFC000"/>
                </a:solidFill>
              </a:rPr>
              <a:t> -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- мне надо еще раз все повторить, нужна помощь учителя.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0129" y="0"/>
            <a:ext cx="9154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Цели: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57298"/>
            <a:ext cx="7924800" cy="478634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Обучающие: дать понятие о глаголе как самостоятельной части речи, раскрыть его семантику, морфологические и синтаксические особенности, показать речевую функцию; подготовить к ЕГЭ;</a:t>
            </a:r>
          </a:p>
          <a:p>
            <a:pPr lvl="0"/>
            <a:r>
              <a:rPr lang="ru-RU" dirty="0" smtClean="0"/>
              <a:t>Развивающие: развивать творческую, речевую и мыслительную активность, используя различные формы работы, развивать интерес учащихся с помощью дополнительной информации;</a:t>
            </a:r>
          </a:p>
          <a:p>
            <a:pPr lvl="0"/>
            <a:r>
              <a:rPr lang="ru-RU" dirty="0" smtClean="0"/>
              <a:t>Воспитательные: формирование интереса и уважения к </a:t>
            </a:r>
            <a:r>
              <a:rPr lang="ru-RU" dirty="0" smtClean="0"/>
              <a:t>русскому языку</a:t>
            </a:r>
            <a:r>
              <a:rPr lang="ru-RU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Выберите соответствующую букву, и вы узнаете цель нашего путешествия!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6858048" cy="4329130"/>
          </a:xfrm>
        </p:spPr>
        <p:txBody>
          <a:bodyPr>
            <a:normAutofit/>
          </a:bodyPr>
          <a:lstStyle/>
          <a:p>
            <a:pPr lvl="3"/>
            <a:r>
              <a:rPr lang="ru-RU" sz="3600" b="1" dirty="0" smtClean="0"/>
              <a:t>верный </a:t>
            </a:r>
            <a:r>
              <a:rPr lang="ru-RU" sz="3600" b="1" dirty="0" err="1" smtClean="0"/>
              <a:t>дру</a:t>
            </a:r>
            <a:r>
              <a:rPr lang="ru-RU" sz="3600" b="1" dirty="0" smtClean="0"/>
              <a:t> (к, г)</a:t>
            </a:r>
          </a:p>
          <a:p>
            <a:pPr lvl="3"/>
            <a:r>
              <a:rPr lang="ru-RU" sz="3600" b="1" dirty="0" smtClean="0"/>
              <a:t>картинная га(л, </a:t>
            </a:r>
            <a:r>
              <a:rPr lang="ru-RU" sz="3600" b="1" dirty="0" err="1" smtClean="0"/>
              <a:t>лл</a:t>
            </a:r>
            <a:r>
              <a:rPr lang="ru-RU" sz="3600" b="1" dirty="0" smtClean="0"/>
              <a:t>)</a:t>
            </a:r>
            <a:r>
              <a:rPr lang="ru-RU" sz="3600" b="1" dirty="0" err="1" smtClean="0"/>
              <a:t>ерея</a:t>
            </a:r>
            <a:endParaRPr lang="ru-RU" sz="3600" b="1" dirty="0" smtClean="0"/>
          </a:p>
          <a:p>
            <a:pPr lvl="3"/>
            <a:r>
              <a:rPr lang="ru-RU" sz="3600" b="1" dirty="0" err="1" smtClean="0"/>
              <a:t>прил</a:t>
            </a:r>
            <a:r>
              <a:rPr lang="ru-RU" sz="3600" b="1" dirty="0" smtClean="0"/>
              <a:t>(а, о)гать усилия</a:t>
            </a:r>
          </a:p>
          <a:p>
            <a:pPr lvl="3"/>
            <a:r>
              <a:rPr lang="ru-RU" sz="3600" b="1" dirty="0" smtClean="0"/>
              <a:t>цветочный </a:t>
            </a:r>
            <a:r>
              <a:rPr lang="ru-RU" sz="3600" b="1" dirty="0" err="1" smtClean="0"/>
              <a:t>лу</a:t>
            </a:r>
            <a:r>
              <a:rPr lang="ru-RU" sz="3600" b="1" dirty="0" smtClean="0"/>
              <a:t>(г, к)</a:t>
            </a:r>
          </a:p>
          <a:p>
            <a:pPr lvl="3"/>
            <a:r>
              <a:rPr lang="ru-RU" sz="3600" b="1" dirty="0" smtClean="0"/>
              <a:t>к(</a:t>
            </a:r>
            <a:r>
              <a:rPr lang="ru-RU" sz="3600" b="1" dirty="0" err="1" smtClean="0"/>
              <a:t>о,а</a:t>
            </a:r>
            <a:r>
              <a:rPr lang="ru-RU" sz="3600" b="1" dirty="0" smtClean="0"/>
              <a:t>)</a:t>
            </a:r>
            <a:r>
              <a:rPr lang="ru-RU" sz="3600" b="1" dirty="0" err="1" smtClean="0"/>
              <a:t>снуться</a:t>
            </a:r>
            <a:r>
              <a:rPr lang="ru-RU" sz="3600" b="1" dirty="0" smtClean="0"/>
              <a:t> лица</a:t>
            </a:r>
          </a:p>
          <a:p>
            <a:pPr lvl="3"/>
            <a:r>
              <a:rPr lang="ru-RU" sz="3600" b="1" dirty="0" smtClean="0"/>
              <a:t>ли(л, </a:t>
            </a:r>
            <a:r>
              <a:rPr lang="ru-RU" sz="3600" b="1" dirty="0" err="1" smtClean="0"/>
              <a:t>лл</a:t>
            </a:r>
            <a:r>
              <a:rPr lang="ru-RU" sz="3600" b="1" dirty="0" smtClean="0"/>
              <a:t>)</a:t>
            </a:r>
            <a:r>
              <a:rPr lang="ru-RU" sz="3600" b="1" dirty="0" err="1" smtClean="0"/>
              <a:t>ипут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786454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ГЛАГОЛ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«Что обозначает? На что отзывается?»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       Светает. Звонит, просыпаюсь, не встаю, сплю. Будит, сердится: "Опоздаешь!" Встаю, одеваюсь, умываюсь, проглатываю, хватаю, бегу, </a:t>
            </a:r>
            <a:r>
              <a:rPr lang="ru-RU" i="1" dirty="0" smtClean="0"/>
              <a:t>бегу…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Опаздываю. Звенит. Опоздал. Вхожу. Смотрят, записывают. Пробираюсь, сажусь, достаю, открываю. Вызывают. Иду, стою, молчу - не знаю; знал - забыл. Получил, пошел, сел. Звенит! Бегут, толкаются. Купил, откусил, проглотил. Звенит! Бежим, рассаживаемся, достаем. Сосредоточиваемся, решаю, не могу решить, сижу, заглядываю. "Дай списать". Списываю, ошибаюсь. Не успел решить, не успел списать. Звенит. Подписываю, сдаю. Кончились! Бежим, кричим.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Прибежал, открыл, достал, подогрел, поел. Включил, сел, смотрю. Достал, прочитал, начал писать. Бросаю писать. Бегу, кричу, забиваю. Упал, порвал. Идут, кончили работать, зовут. Вспоминаю- вспомнил: не написал, не выполнил. Смотрит, говорит, спрашивает, кричит. Молчу, соплю, не отвечаю. Ем, пью, моюсь, иду спать, натягиваю, засыпаю: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60270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Глаголы обозначают действие предмета и отвечают на вопросы что делать? что сделать?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7410" name="Picture 2" descr="C:\Documents and Settings\ольга\Мои документы\Поурочное планирование\ГЛАГОЛ\ГЛАГОЛ\117688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428760" cy="14287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370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Oval 22" descr="Без имени-551"/>
          <p:cNvSpPr>
            <a:spLocks noChangeArrowheads="1"/>
          </p:cNvSpPr>
          <p:nvPr/>
        </p:nvSpPr>
        <p:spPr bwMode="auto">
          <a:xfrm>
            <a:off x="1042988" y="620713"/>
            <a:ext cx="1368425" cy="1295400"/>
          </a:xfrm>
          <a:prstGeom prst="ellipse">
            <a:avLst/>
          </a:prstGeom>
          <a:blipFill dpi="0" rotWithShape="0">
            <a:blip r:embed="rId4">
              <a:lum bright="48000" contrast="2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7432675" y="0"/>
          <a:ext cx="1711325" cy="719138"/>
        </p:xfrm>
        <a:graphic>
          <a:graphicData uri="http://schemas.openxmlformats.org/presentationml/2006/ole">
            <p:oleObj spid="_x0000_s20482" name="Image" r:id="rId5" imgW="4520635" imgH="2273016" progId="">
              <p:embed/>
            </p:oleObj>
          </a:graphicData>
        </a:graphic>
      </p:graphicFrame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1116013" y="10525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Вид</a:t>
            </a:r>
          </a:p>
        </p:txBody>
      </p:sp>
      <p:sp>
        <p:nvSpPr>
          <p:cNvPr id="3121" name="Oval 49" descr="Без имени-14"/>
          <p:cNvSpPr>
            <a:spLocks noChangeArrowheads="1"/>
          </p:cNvSpPr>
          <p:nvPr/>
        </p:nvSpPr>
        <p:spPr bwMode="auto">
          <a:xfrm>
            <a:off x="6659563" y="3644900"/>
            <a:ext cx="1296987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Oval 50" descr="Без имени-551"/>
          <p:cNvSpPr>
            <a:spLocks noChangeArrowheads="1"/>
          </p:cNvSpPr>
          <p:nvPr/>
        </p:nvSpPr>
        <p:spPr bwMode="auto">
          <a:xfrm>
            <a:off x="1187450" y="5157788"/>
            <a:ext cx="1368425" cy="1295400"/>
          </a:xfrm>
          <a:prstGeom prst="ellipse">
            <a:avLst/>
          </a:prstGeom>
          <a:blipFill dpi="0" rotWithShape="1">
            <a:blip r:embed="rId4">
              <a:lum bright="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3" name="Oval 51" descr="Без имени-551"/>
          <p:cNvSpPr>
            <a:spLocks noChangeArrowheads="1"/>
          </p:cNvSpPr>
          <p:nvPr/>
        </p:nvSpPr>
        <p:spPr bwMode="auto">
          <a:xfrm>
            <a:off x="1116013" y="2997200"/>
            <a:ext cx="1368425" cy="1295400"/>
          </a:xfrm>
          <a:prstGeom prst="ellipse">
            <a:avLst/>
          </a:prstGeom>
          <a:blipFill dpi="0" rotWithShape="1">
            <a:blip r:embed="rId4">
              <a:lum bright="42000" contrast="1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25" name="Picture 53" descr="Без имени-33331"/>
          <p:cNvPicPr>
            <a:picLocks noChangeAspect="1" noChangeArrowheads="1"/>
          </p:cNvPicPr>
          <p:nvPr/>
        </p:nvPicPr>
        <p:blipFill>
          <a:blip r:embed="rId7"/>
          <a:srcRect l="4500" t="4500" r="200" b="9300"/>
          <a:stretch>
            <a:fillRect/>
          </a:stretch>
        </p:blipFill>
        <p:spPr bwMode="auto">
          <a:xfrm>
            <a:off x="2555875" y="0"/>
            <a:ext cx="1512888" cy="1368425"/>
          </a:xfrm>
          <a:prstGeom prst="rect">
            <a:avLst/>
          </a:prstGeom>
          <a:noFill/>
        </p:spPr>
      </p:pic>
      <p:sp>
        <p:nvSpPr>
          <p:cNvPr id="3127" name="Oval 55" descr="Без имени-14"/>
          <p:cNvSpPr>
            <a:spLocks noChangeArrowheads="1"/>
          </p:cNvSpPr>
          <p:nvPr/>
        </p:nvSpPr>
        <p:spPr bwMode="auto">
          <a:xfrm>
            <a:off x="5940425" y="2205038"/>
            <a:ext cx="1296988" cy="1223962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Oval 56" descr="Без имени-14"/>
          <p:cNvSpPr>
            <a:spLocks noChangeArrowheads="1"/>
          </p:cNvSpPr>
          <p:nvPr/>
        </p:nvSpPr>
        <p:spPr bwMode="auto">
          <a:xfrm>
            <a:off x="5076825" y="3933825"/>
            <a:ext cx="1296988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9" name="Oval 57" descr="Без имени-14"/>
          <p:cNvSpPr>
            <a:spLocks noChangeArrowheads="1"/>
          </p:cNvSpPr>
          <p:nvPr/>
        </p:nvSpPr>
        <p:spPr bwMode="auto">
          <a:xfrm>
            <a:off x="2987675" y="2060575"/>
            <a:ext cx="1296988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V="1">
            <a:off x="2411413" y="836613"/>
            <a:ext cx="360362" cy="2159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2339975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>
            <a:off x="2268538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V="1">
            <a:off x="2124075" y="1125538"/>
            <a:ext cx="863600" cy="19431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2339975" y="1268413"/>
            <a:ext cx="863600" cy="410527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1042988" y="3429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Спряжение</a:t>
            </a:r>
          </a:p>
        </p:txBody>
      </p:sp>
      <p:sp>
        <p:nvSpPr>
          <p:cNvPr id="3150" name="WordArt 78"/>
          <p:cNvSpPr>
            <a:spLocks noChangeArrowheads="1" noChangeShapeType="1" noTextEdit="1"/>
          </p:cNvSpPr>
          <p:nvPr/>
        </p:nvSpPr>
        <p:spPr bwMode="auto">
          <a:xfrm>
            <a:off x="1331913" y="5300663"/>
            <a:ext cx="1079500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Arial"/>
                <a:cs typeface="Arial"/>
              </a:rPr>
              <a:t>Возвратность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4140200" y="333375"/>
            <a:ext cx="1295400" cy="1296988"/>
            <a:chOff x="3288" y="300"/>
            <a:chExt cx="816" cy="817"/>
          </a:xfrm>
        </p:grpSpPr>
        <p:sp>
          <p:nvSpPr>
            <p:cNvPr id="3126" name="Oval 54" descr="Без имени-14"/>
            <p:cNvSpPr>
              <a:spLocks noChangeArrowheads="1"/>
            </p:cNvSpPr>
            <p:nvPr/>
          </p:nvSpPr>
          <p:spPr bwMode="auto">
            <a:xfrm>
              <a:off x="3288" y="300"/>
              <a:ext cx="816" cy="771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b="-5837"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51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3379" y="391"/>
              <a:ext cx="635" cy="72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Наклонение</a:t>
              </a:r>
            </a:p>
          </p:txBody>
        </p:sp>
      </p:grp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0" y="188913"/>
            <a:ext cx="1835150" cy="2232025"/>
            <a:chOff x="0" y="119"/>
            <a:chExt cx="1156" cy="1406"/>
          </a:xfrm>
        </p:grpSpPr>
        <p:grpSp>
          <p:nvGrpSpPr>
            <p:cNvPr id="4" name="Group 84"/>
            <p:cNvGrpSpPr>
              <a:grpSpLocks/>
            </p:cNvGrpSpPr>
            <p:nvPr/>
          </p:nvGrpSpPr>
          <p:grpSpPr bwMode="auto">
            <a:xfrm>
              <a:off x="0" y="119"/>
              <a:ext cx="1156" cy="499"/>
              <a:chOff x="0" y="119"/>
              <a:chExt cx="1156" cy="499"/>
            </a:xfrm>
          </p:grpSpPr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>
                <a:off x="158" y="119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alpha val="80000"/>
                    </a:srgbClr>
                  </a:gs>
                  <a:gs pos="50000">
                    <a:schemeClr val="accent1">
                      <a:alpha val="52000"/>
                    </a:schemeClr>
                  </a:gs>
                  <a:gs pos="100000">
                    <a:srgbClr val="66CCFF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auto">
              <a:xfrm>
                <a:off x="612" y="482"/>
                <a:ext cx="136" cy="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2" name="Text Box 80"/>
              <p:cNvSpPr txBox="1">
                <a:spLocks noChangeArrowheads="1"/>
              </p:cNvSpPr>
              <p:nvPr/>
            </p:nvSpPr>
            <p:spPr bwMode="auto">
              <a:xfrm>
                <a:off x="0" y="300"/>
                <a:ext cx="11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FFFF00"/>
                    </a:solidFill>
                  </a:rPr>
                  <a:t>Совершенный</a:t>
                </a:r>
              </a:p>
            </p:txBody>
          </p:sp>
        </p:grpSp>
        <p:grpSp>
          <p:nvGrpSpPr>
            <p:cNvPr id="5" name="Group 85"/>
            <p:cNvGrpSpPr>
              <a:grpSpLocks/>
            </p:cNvGrpSpPr>
            <p:nvPr/>
          </p:nvGrpSpPr>
          <p:grpSpPr bwMode="auto">
            <a:xfrm>
              <a:off x="0" y="1026"/>
              <a:ext cx="1156" cy="499"/>
              <a:chOff x="0" y="1026"/>
              <a:chExt cx="1156" cy="499"/>
            </a:xfrm>
          </p:grpSpPr>
          <p:sp>
            <p:nvSpPr>
              <p:cNvPr id="3095" name="Oval 23"/>
              <p:cNvSpPr>
                <a:spLocks noChangeArrowheads="1"/>
              </p:cNvSpPr>
              <p:nvPr/>
            </p:nvSpPr>
            <p:spPr bwMode="auto">
              <a:xfrm>
                <a:off x="158" y="1026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alpha val="80000"/>
                    </a:srgbClr>
                  </a:gs>
                  <a:gs pos="50000">
                    <a:schemeClr val="accent1">
                      <a:alpha val="52000"/>
                    </a:schemeClr>
                  </a:gs>
                  <a:gs pos="100000">
                    <a:srgbClr val="66CCFF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4" name="Line 62"/>
              <p:cNvSpPr>
                <a:spLocks noChangeShapeType="1"/>
              </p:cNvSpPr>
              <p:nvPr/>
            </p:nvSpPr>
            <p:spPr bwMode="auto">
              <a:xfrm flipV="1">
                <a:off x="612" y="1026"/>
                <a:ext cx="136" cy="13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3" name="Text Box 81"/>
              <p:cNvSpPr txBox="1">
                <a:spLocks noChangeArrowheads="1"/>
              </p:cNvSpPr>
              <p:nvPr/>
            </p:nvSpPr>
            <p:spPr bwMode="auto">
              <a:xfrm>
                <a:off x="0" y="1117"/>
                <a:ext cx="11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FFFF00"/>
                    </a:solidFill>
                  </a:rPr>
                  <a:t>Несовершенный</a:t>
                </a:r>
              </a:p>
            </p:txBody>
          </p:sp>
        </p:grpSp>
      </p:grp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0" y="4868863"/>
            <a:ext cx="1944688" cy="1989137"/>
            <a:chOff x="0" y="3067"/>
            <a:chExt cx="1225" cy="1253"/>
          </a:xfrm>
        </p:grpSpPr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0" y="3067"/>
              <a:ext cx="1225" cy="499"/>
              <a:chOff x="0" y="3067"/>
              <a:chExt cx="1225" cy="499"/>
            </a:xfrm>
          </p:grpSpPr>
          <p:sp>
            <p:nvSpPr>
              <p:cNvPr id="3132" name="Oval 60"/>
              <p:cNvSpPr>
                <a:spLocks noChangeArrowheads="1"/>
              </p:cNvSpPr>
              <p:nvPr/>
            </p:nvSpPr>
            <p:spPr bwMode="auto">
              <a:xfrm>
                <a:off x="158" y="3067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alpha val="80000"/>
                    </a:srgbClr>
                  </a:gs>
                  <a:gs pos="50000">
                    <a:schemeClr val="accent1">
                      <a:alpha val="52000"/>
                    </a:schemeClr>
                  </a:gs>
                  <a:gs pos="100000">
                    <a:srgbClr val="66CCFF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>
                <a:off x="612" y="3430"/>
                <a:ext cx="181" cy="9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0" name="Text Box 88"/>
              <p:cNvSpPr txBox="1">
                <a:spLocks noChangeArrowheads="1"/>
              </p:cNvSpPr>
              <p:nvPr/>
            </p:nvSpPr>
            <p:spPr bwMode="auto">
              <a:xfrm>
                <a:off x="0" y="3203"/>
                <a:ext cx="12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FFFF00"/>
                    </a:solidFill>
                  </a:rPr>
                  <a:t>Возвратный</a:t>
                </a:r>
              </a:p>
            </p:txBody>
          </p:sp>
        </p:grp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0" y="3821"/>
              <a:ext cx="1225" cy="499"/>
              <a:chOff x="0" y="3821"/>
              <a:chExt cx="1225" cy="499"/>
            </a:xfrm>
          </p:grpSpPr>
          <p:sp>
            <p:nvSpPr>
              <p:cNvPr id="3131" name="Oval 59"/>
              <p:cNvSpPr>
                <a:spLocks noChangeArrowheads="1"/>
              </p:cNvSpPr>
              <p:nvPr/>
            </p:nvSpPr>
            <p:spPr bwMode="auto">
              <a:xfrm>
                <a:off x="204" y="3821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alpha val="80000"/>
                    </a:srgbClr>
                  </a:gs>
                  <a:gs pos="50000">
                    <a:schemeClr val="accent1">
                      <a:alpha val="52000"/>
                    </a:schemeClr>
                  </a:gs>
                  <a:gs pos="100000">
                    <a:srgbClr val="66CCFF">
                      <a:alpha val="8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8" name="Line 66"/>
              <p:cNvSpPr>
                <a:spLocks noChangeShapeType="1"/>
              </p:cNvSpPr>
              <p:nvPr/>
            </p:nvSpPr>
            <p:spPr bwMode="auto">
              <a:xfrm flipV="1">
                <a:off x="703" y="3884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1" name="Text Box 89"/>
              <p:cNvSpPr txBox="1">
                <a:spLocks noChangeArrowheads="1"/>
              </p:cNvSpPr>
              <p:nvPr/>
            </p:nvSpPr>
            <p:spPr bwMode="auto">
              <a:xfrm>
                <a:off x="0" y="3974"/>
                <a:ext cx="12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FFFF00"/>
                    </a:solidFill>
                  </a:rPr>
                  <a:t>Невозвратный</a:t>
                </a:r>
              </a:p>
            </p:txBody>
          </p:sp>
        </p:grpSp>
      </p:grpSp>
      <p:sp>
        <p:nvSpPr>
          <p:cNvPr id="3166" name="WordArt 94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1223962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ГЛАГОЛ</a:t>
            </a:r>
          </a:p>
        </p:txBody>
      </p:sp>
      <p:sp>
        <p:nvSpPr>
          <p:cNvPr id="3185" name="Text Box 113"/>
          <p:cNvSpPr txBox="1">
            <a:spLocks noChangeArrowheads="1"/>
          </p:cNvSpPr>
          <p:nvPr/>
        </p:nvSpPr>
        <p:spPr bwMode="auto">
          <a:xfrm>
            <a:off x="5940425" y="25654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Время</a:t>
            </a:r>
          </a:p>
        </p:txBody>
      </p:sp>
      <p:sp>
        <p:nvSpPr>
          <p:cNvPr id="3186" name="Text Box 114"/>
          <p:cNvSpPr txBox="1">
            <a:spLocks noChangeArrowheads="1"/>
          </p:cNvSpPr>
          <p:nvPr/>
        </p:nvSpPr>
        <p:spPr bwMode="auto">
          <a:xfrm>
            <a:off x="6659563" y="407670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Число</a:t>
            </a:r>
          </a:p>
        </p:txBody>
      </p:sp>
      <p:sp>
        <p:nvSpPr>
          <p:cNvPr id="3187" name="Text Box 115"/>
          <p:cNvSpPr txBox="1">
            <a:spLocks noChangeArrowheads="1"/>
          </p:cNvSpPr>
          <p:nvPr/>
        </p:nvSpPr>
        <p:spPr bwMode="auto">
          <a:xfrm>
            <a:off x="2987675" y="242093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Лицо</a:t>
            </a:r>
          </a:p>
        </p:txBody>
      </p: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5076825" y="4365625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Род</a:t>
            </a:r>
          </a:p>
        </p:txBody>
      </p:sp>
      <p:sp>
        <p:nvSpPr>
          <p:cNvPr id="3190" name="Line 118"/>
          <p:cNvSpPr>
            <a:spLocks noChangeShapeType="1"/>
          </p:cNvSpPr>
          <p:nvPr/>
        </p:nvSpPr>
        <p:spPr bwMode="auto">
          <a:xfrm>
            <a:off x="3851275" y="1125538"/>
            <a:ext cx="2233613" cy="1439862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91" name="Line 119"/>
          <p:cNvSpPr>
            <a:spLocks noChangeShapeType="1"/>
          </p:cNvSpPr>
          <p:nvPr/>
        </p:nvSpPr>
        <p:spPr bwMode="auto">
          <a:xfrm flipH="1" flipV="1">
            <a:off x="3635375" y="1125538"/>
            <a:ext cx="3097213" cy="2808287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92" name="Line 120"/>
          <p:cNvSpPr>
            <a:spLocks noChangeShapeType="1"/>
          </p:cNvSpPr>
          <p:nvPr/>
        </p:nvSpPr>
        <p:spPr bwMode="auto">
          <a:xfrm flipH="1" flipV="1">
            <a:off x="3563938" y="1196975"/>
            <a:ext cx="1871662" cy="2808288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95" name="Line 123"/>
          <p:cNvSpPr>
            <a:spLocks noChangeShapeType="1"/>
          </p:cNvSpPr>
          <p:nvPr/>
        </p:nvSpPr>
        <p:spPr bwMode="auto">
          <a:xfrm>
            <a:off x="3995738" y="692150"/>
            <a:ext cx="144462" cy="7302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296"/>
          <p:cNvGrpSpPr>
            <a:grpSpLocks/>
          </p:cNvGrpSpPr>
          <p:nvPr/>
        </p:nvGrpSpPr>
        <p:grpSpPr bwMode="auto">
          <a:xfrm>
            <a:off x="5148263" y="188913"/>
            <a:ext cx="2809875" cy="1900237"/>
            <a:chOff x="3243" y="119"/>
            <a:chExt cx="1770" cy="1197"/>
          </a:xfrm>
        </p:grpSpPr>
        <p:grpSp>
          <p:nvGrpSpPr>
            <p:cNvPr id="10" name="Group 159"/>
            <p:cNvGrpSpPr>
              <a:grpSpLocks/>
            </p:cNvGrpSpPr>
            <p:nvPr/>
          </p:nvGrpSpPr>
          <p:grpSpPr bwMode="auto">
            <a:xfrm>
              <a:off x="3243" y="119"/>
              <a:ext cx="1044" cy="471"/>
              <a:chOff x="3243" y="119"/>
              <a:chExt cx="1044" cy="471"/>
            </a:xfrm>
          </p:grpSpPr>
          <p:sp>
            <p:nvSpPr>
              <p:cNvPr id="3091" name="Oval 19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3470" y="119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3424" y="436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7" name="Text Box 145"/>
              <p:cNvSpPr txBox="1">
                <a:spLocks noChangeArrowheads="1"/>
              </p:cNvSpPr>
              <p:nvPr/>
            </p:nvSpPr>
            <p:spPr bwMode="auto">
              <a:xfrm>
                <a:off x="3243" y="164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Условное</a:t>
                </a:r>
              </a:p>
            </p:txBody>
          </p:sp>
        </p:grpSp>
        <p:grpSp>
          <p:nvGrpSpPr>
            <p:cNvPr id="11" name="Group 160"/>
            <p:cNvGrpSpPr>
              <a:grpSpLocks/>
            </p:cNvGrpSpPr>
            <p:nvPr/>
          </p:nvGrpSpPr>
          <p:grpSpPr bwMode="auto">
            <a:xfrm>
              <a:off x="3424" y="346"/>
              <a:ext cx="1589" cy="471"/>
              <a:chOff x="3424" y="346"/>
              <a:chExt cx="1589" cy="471"/>
            </a:xfrm>
          </p:grpSpPr>
          <p:sp>
            <p:nvSpPr>
              <p:cNvPr id="3168" name="Oval 96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4105" y="346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98" name="Line 126"/>
              <p:cNvSpPr>
                <a:spLocks noChangeShapeType="1"/>
              </p:cNvSpPr>
              <p:nvPr/>
            </p:nvSpPr>
            <p:spPr bwMode="auto">
              <a:xfrm flipH="1">
                <a:off x="3424" y="618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8" name="Text Box 146"/>
              <p:cNvSpPr txBox="1">
                <a:spLocks noChangeArrowheads="1"/>
              </p:cNvSpPr>
              <p:nvPr/>
            </p:nvSpPr>
            <p:spPr bwMode="auto">
              <a:xfrm>
                <a:off x="3969" y="436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Повелительное</a:t>
                </a:r>
              </a:p>
            </p:txBody>
          </p:sp>
        </p:grpSp>
        <p:grpSp>
          <p:nvGrpSpPr>
            <p:cNvPr id="12" name="Group 161"/>
            <p:cNvGrpSpPr>
              <a:grpSpLocks/>
            </p:cNvGrpSpPr>
            <p:nvPr/>
          </p:nvGrpSpPr>
          <p:grpSpPr bwMode="auto">
            <a:xfrm>
              <a:off x="3379" y="754"/>
              <a:ext cx="1407" cy="562"/>
              <a:chOff x="3379" y="754"/>
              <a:chExt cx="1407" cy="562"/>
            </a:xfrm>
          </p:grpSpPr>
          <p:sp>
            <p:nvSpPr>
              <p:cNvPr id="3167" name="Oval 95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3833" y="845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H="1" flipV="1">
                <a:off x="3379" y="754"/>
                <a:ext cx="454" cy="27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9" name="Text Box 147"/>
              <p:cNvSpPr txBox="1">
                <a:spLocks noChangeArrowheads="1"/>
              </p:cNvSpPr>
              <p:nvPr/>
            </p:nvSpPr>
            <p:spPr bwMode="auto">
              <a:xfrm>
                <a:off x="3742" y="981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Изъявительное</a:t>
                </a:r>
              </a:p>
            </p:txBody>
          </p:sp>
        </p:grpSp>
      </p:grpSp>
      <p:grpSp>
        <p:nvGrpSpPr>
          <p:cNvPr id="13" name="Group 298"/>
          <p:cNvGrpSpPr>
            <a:grpSpLocks/>
          </p:cNvGrpSpPr>
          <p:nvPr/>
        </p:nvGrpSpPr>
        <p:grpSpPr bwMode="auto">
          <a:xfrm>
            <a:off x="7451725" y="4005263"/>
            <a:ext cx="1873250" cy="1827212"/>
            <a:chOff x="4694" y="2523"/>
            <a:chExt cx="1180" cy="1151"/>
          </a:xfrm>
        </p:grpSpPr>
        <p:sp>
          <p:nvSpPr>
            <p:cNvPr id="3204" name="Line 132"/>
            <p:cNvSpPr>
              <a:spLocks noChangeShapeType="1"/>
            </p:cNvSpPr>
            <p:nvPr/>
          </p:nvSpPr>
          <p:spPr bwMode="auto">
            <a:xfrm>
              <a:off x="5012" y="2704"/>
              <a:ext cx="136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Oval 106" descr="Без имени-24"/>
            <p:cNvSpPr>
              <a:spLocks noChangeAspect="1" noChangeArrowheads="1"/>
            </p:cNvSpPr>
            <p:nvPr/>
          </p:nvSpPr>
          <p:spPr bwMode="auto">
            <a:xfrm>
              <a:off x="5126" y="2523"/>
              <a:ext cx="500" cy="471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r="-13040"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Text Box 151"/>
            <p:cNvSpPr txBox="1">
              <a:spLocks noChangeArrowheads="1"/>
            </p:cNvSpPr>
            <p:nvPr/>
          </p:nvSpPr>
          <p:spPr bwMode="auto">
            <a:xfrm>
              <a:off x="4830" y="2795"/>
              <a:ext cx="10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4FFC32"/>
                  </a:solidFill>
                </a:rPr>
                <a:t> Единственное</a:t>
              </a:r>
            </a:p>
          </p:txBody>
        </p:sp>
        <p:grpSp>
          <p:nvGrpSpPr>
            <p:cNvPr id="14" name="Group 166"/>
            <p:cNvGrpSpPr>
              <a:grpSpLocks/>
            </p:cNvGrpSpPr>
            <p:nvPr/>
          </p:nvGrpSpPr>
          <p:grpSpPr bwMode="auto">
            <a:xfrm>
              <a:off x="4694" y="2976"/>
              <a:ext cx="1044" cy="698"/>
              <a:chOff x="4716" y="2976"/>
              <a:chExt cx="1044" cy="698"/>
            </a:xfrm>
          </p:grpSpPr>
          <p:sp>
            <p:nvSpPr>
              <p:cNvPr id="3177" name="Oval 105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5012" y="3203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5" name="Line 133"/>
              <p:cNvSpPr>
                <a:spLocks noChangeShapeType="1"/>
              </p:cNvSpPr>
              <p:nvPr/>
            </p:nvSpPr>
            <p:spPr bwMode="auto">
              <a:xfrm flipH="1" flipV="1">
                <a:off x="4830" y="2976"/>
                <a:ext cx="273" cy="31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4" name="Text Box 152"/>
              <p:cNvSpPr txBox="1">
                <a:spLocks noChangeArrowheads="1"/>
              </p:cNvSpPr>
              <p:nvPr/>
            </p:nvSpPr>
            <p:spPr bwMode="auto">
              <a:xfrm>
                <a:off x="4716" y="3339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Множественное</a:t>
                </a:r>
              </a:p>
            </p:txBody>
          </p:sp>
        </p:grpSp>
      </p:grpSp>
      <p:grpSp>
        <p:nvGrpSpPr>
          <p:cNvPr id="15" name="Group 190"/>
          <p:cNvGrpSpPr>
            <a:grpSpLocks/>
          </p:cNvGrpSpPr>
          <p:nvPr/>
        </p:nvGrpSpPr>
        <p:grpSpPr bwMode="auto">
          <a:xfrm>
            <a:off x="4211638" y="4652963"/>
            <a:ext cx="3313112" cy="1323975"/>
            <a:chOff x="2653" y="2931"/>
            <a:chExt cx="2087" cy="834"/>
          </a:xfrm>
        </p:grpSpPr>
        <p:grpSp>
          <p:nvGrpSpPr>
            <p:cNvPr id="16" name="Group 167"/>
            <p:cNvGrpSpPr>
              <a:grpSpLocks/>
            </p:cNvGrpSpPr>
            <p:nvPr/>
          </p:nvGrpSpPr>
          <p:grpSpPr bwMode="auto">
            <a:xfrm>
              <a:off x="3696" y="3067"/>
              <a:ext cx="1044" cy="471"/>
              <a:chOff x="3696" y="3067"/>
              <a:chExt cx="1044" cy="471"/>
            </a:xfrm>
          </p:grpSpPr>
          <p:sp>
            <p:nvSpPr>
              <p:cNvPr id="3179" name="Oval 107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3969" y="3067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6" name="Line 134"/>
              <p:cNvSpPr>
                <a:spLocks noChangeShapeType="1"/>
              </p:cNvSpPr>
              <p:nvPr/>
            </p:nvSpPr>
            <p:spPr bwMode="auto">
              <a:xfrm>
                <a:off x="3923" y="3113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5" name="Text Box 153"/>
              <p:cNvSpPr txBox="1">
                <a:spLocks noChangeArrowheads="1"/>
              </p:cNvSpPr>
              <p:nvPr/>
            </p:nvSpPr>
            <p:spPr bwMode="auto">
              <a:xfrm>
                <a:off x="3696" y="3203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Женский</a:t>
                </a:r>
              </a:p>
            </p:txBody>
          </p:sp>
        </p:grpSp>
        <p:grpSp>
          <p:nvGrpSpPr>
            <p:cNvPr id="17" name="Group 172"/>
            <p:cNvGrpSpPr>
              <a:grpSpLocks/>
            </p:cNvGrpSpPr>
            <p:nvPr/>
          </p:nvGrpSpPr>
          <p:grpSpPr bwMode="auto">
            <a:xfrm>
              <a:off x="3107" y="3203"/>
              <a:ext cx="1044" cy="562"/>
              <a:chOff x="3107" y="3203"/>
              <a:chExt cx="1044" cy="562"/>
            </a:xfrm>
          </p:grpSpPr>
          <p:sp>
            <p:nvSpPr>
              <p:cNvPr id="3181" name="Oval 109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3379" y="3294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8" name="Line 136"/>
              <p:cNvSpPr>
                <a:spLocks noChangeShapeType="1"/>
              </p:cNvSpPr>
              <p:nvPr/>
            </p:nvSpPr>
            <p:spPr bwMode="auto">
              <a:xfrm flipV="1">
                <a:off x="3606" y="3203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6" name="Text Box 154"/>
              <p:cNvSpPr txBox="1">
                <a:spLocks noChangeArrowheads="1"/>
              </p:cNvSpPr>
              <p:nvPr/>
            </p:nvSpPr>
            <p:spPr bwMode="auto">
              <a:xfrm>
                <a:off x="3107" y="3430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Средний</a:t>
                </a:r>
              </a:p>
            </p:txBody>
          </p:sp>
        </p:grpSp>
        <p:grpSp>
          <p:nvGrpSpPr>
            <p:cNvPr id="18" name="Group 168"/>
            <p:cNvGrpSpPr>
              <a:grpSpLocks/>
            </p:cNvGrpSpPr>
            <p:nvPr/>
          </p:nvGrpSpPr>
          <p:grpSpPr bwMode="auto">
            <a:xfrm>
              <a:off x="2653" y="2931"/>
              <a:ext cx="635" cy="471"/>
              <a:chOff x="2653" y="2931"/>
              <a:chExt cx="635" cy="471"/>
            </a:xfrm>
          </p:grpSpPr>
          <p:sp>
            <p:nvSpPr>
              <p:cNvPr id="3180" name="Oval 108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2699" y="2931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9" name="Line 137"/>
              <p:cNvSpPr>
                <a:spLocks noChangeShapeType="1"/>
              </p:cNvSpPr>
              <p:nvPr/>
            </p:nvSpPr>
            <p:spPr bwMode="auto">
              <a:xfrm flipV="1">
                <a:off x="3152" y="3022"/>
                <a:ext cx="91" cy="45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7" name="Text Box 155"/>
              <p:cNvSpPr txBox="1">
                <a:spLocks noChangeArrowheads="1"/>
              </p:cNvSpPr>
              <p:nvPr/>
            </p:nvSpPr>
            <p:spPr bwMode="auto">
              <a:xfrm>
                <a:off x="2653" y="3067"/>
                <a:ext cx="6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Мужской</a:t>
                </a:r>
              </a:p>
            </p:txBody>
          </p:sp>
        </p:grpSp>
      </p:grpSp>
      <p:grpSp>
        <p:nvGrpSpPr>
          <p:cNvPr id="19" name="Group 191"/>
          <p:cNvGrpSpPr>
            <a:grpSpLocks/>
          </p:cNvGrpSpPr>
          <p:nvPr/>
        </p:nvGrpSpPr>
        <p:grpSpPr bwMode="auto">
          <a:xfrm>
            <a:off x="2268538" y="3141663"/>
            <a:ext cx="2952750" cy="1682750"/>
            <a:chOff x="1429" y="1979"/>
            <a:chExt cx="1860" cy="1060"/>
          </a:xfrm>
        </p:grpSpPr>
        <p:grpSp>
          <p:nvGrpSpPr>
            <p:cNvPr id="20" name="Group 169"/>
            <p:cNvGrpSpPr>
              <a:grpSpLocks/>
            </p:cNvGrpSpPr>
            <p:nvPr/>
          </p:nvGrpSpPr>
          <p:grpSpPr bwMode="auto">
            <a:xfrm>
              <a:off x="2245" y="1979"/>
              <a:ext cx="1044" cy="562"/>
              <a:chOff x="2245" y="2296"/>
              <a:chExt cx="1044" cy="562"/>
            </a:xfrm>
          </p:grpSpPr>
          <p:sp>
            <p:nvSpPr>
              <p:cNvPr id="3182" name="Oval 110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2517" y="2387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12" name="Line 140"/>
              <p:cNvSpPr>
                <a:spLocks noChangeShapeType="1"/>
              </p:cNvSpPr>
              <p:nvPr/>
            </p:nvSpPr>
            <p:spPr bwMode="auto">
              <a:xfrm flipH="1" flipV="1">
                <a:off x="2562" y="2296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8" name="Text Box 156"/>
              <p:cNvSpPr txBox="1">
                <a:spLocks noChangeArrowheads="1"/>
              </p:cNvSpPr>
              <p:nvPr/>
            </p:nvSpPr>
            <p:spPr bwMode="auto">
              <a:xfrm>
                <a:off x="2245" y="2523"/>
                <a:ext cx="10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4FFC32"/>
                    </a:solidFill>
                  </a:rPr>
                  <a:t>1</a:t>
                </a:r>
                <a:endParaRPr lang="ru-RU" sz="1600" b="1">
                  <a:solidFill>
                    <a:srgbClr val="4FFC32"/>
                  </a:solidFill>
                </a:endParaRPr>
              </a:p>
            </p:txBody>
          </p:sp>
        </p:grpSp>
        <p:grpSp>
          <p:nvGrpSpPr>
            <p:cNvPr id="21" name="Group 170"/>
            <p:cNvGrpSpPr>
              <a:grpSpLocks/>
            </p:cNvGrpSpPr>
            <p:nvPr/>
          </p:nvGrpSpPr>
          <p:grpSpPr bwMode="auto">
            <a:xfrm>
              <a:off x="1791" y="2069"/>
              <a:ext cx="1044" cy="970"/>
              <a:chOff x="1791" y="2341"/>
              <a:chExt cx="1044" cy="970"/>
            </a:xfrm>
          </p:grpSpPr>
          <p:sp>
            <p:nvSpPr>
              <p:cNvPr id="3183" name="Oval 111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2064" y="2840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11" name="Line 139"/>
              <p:cNvSpPr>
                <a:spLocks noChangeShapeType="1"/>
              </p:cNvSpPr>
              <p:nvPr/>
            </p:nvSpPr>
            <p:spPr bwMode="auto">
              <a:xfrm flipV="1">
                <a:off x="2336" y="2341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9" name="Text Box 157"/>
              <p:cNvSpPr txBox="1">
                <a:spLocks noChangeArrowheads="1"/>
              </p:cNvSpPr>
              <p:nvPr/>
            </p:nvSpPr>
            <p:spPr bwMode="auto">
              <a:xfrm>
                <a:off x="1791" y="2976"/>
                <a:ext cx="10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4FFC32"/>
                    </a:solidFill>
                  </a:rPr>
                  <a:t>2</a:t>
                </a:r>
                <a:endParaRPr lang="ru-RU" sz="1600" b="1">
                  <a:solidFill>
                    <a:srgbClr val="4FFC32"/>
                  </a:solidFill>
                </a:endParaRPr>
              </a:p>
            </p:txBody>
          </p:sp>
        </p:grpSp>
        <p:grpSp>
          <p:nvGrpSpPr>
            <p:cNvPr id="22" name="Group 171"/>
            <p:cNvGrpSpPr>
              <a:grpSpLocks/>
            </p:cNvGrpSpPr>
            <p:nvPr/>
          </p:nvGrpSpPr>
          <p:grpSpPr bwMode="auto">
            <a:xfrm>
              <a:off x="1429" y="2024"/>
              <a:ext cx="1044" cy="607"/>
              <a:chOff x="1383" y="2251"/>
              <a:chExt cx="1044" cy="607"/>
            </a:xfrm>
          </p:grpSpPr>
          <p:sp>
            <p:nvSpPr>
              <p:cNvPr id="3184" name="Oval 112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1701" y="2387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10" name="Line 138"/>
              <p:cNvSpPr>
                <a:spLocks noChangeShapeType="1"/>
              </p:cNvSpPr>
              <p:nvPr/>
            </p:nvSpPr>
            <p:spPr bwMode="auto">
              <a:xfrm flipV="1">
                <a:off x="2018" y="2251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0" name="Text Box 158"/>
              <p:cNvSpPr txBox="1">
                <a:spLocks noChangeArrowheads="1"/>
              </p:cNvSpPr>
              <p:nvPr/>
            </p:nvSpPr>
            <p:spPr bwMode="auto">
              <a:xfrm>
                <a:off x="1383" y="2523"/>
                <a:ext cx="10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4FFC32"/>
                    </a:solidFill>
                  </a:rPr>
                  <a:t>3</a:t>
                </a:r>
                <a:endParaRPr lang="ru-RU" sz="1600" b="1">
                  <a:solidFill>
                    <a:srgbClr val="4FFC32"/>
                  </a:solidFill>
                </a:endParaRPr>
              </a:p>
            </p:txBody>
          </p:sp>
        </p:grpSp>
      </p:grpSp>
      <p:sp>
        <p:nvSpPr>
          <p:cNvPr id="3246" name="Line 174"/>
          <p:cNvSpPr>
            <a:spLocks noChangeShapeType="1"/>
          </p:cNvSpPr>
          <p:nvPr/>
        </p:nvSpPr>
        <p:spPr bwMode="auto">
          <a:xfrm flipH="1" flipV="1">
            <a:off x="3492500" y="1268413"/>
            <a:ext cx="71438" cy="792162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" name="Group 188"/>
          <p:cNvGrpSpPr>
            <a:grpSpLocks/>
          </p:cNvGrpSpPr>
          <p:nvPr/>
        </p:nvGrpSpPr>
        <p:grpSpPr bwMode="auto">
          <a:xfrm>
            <a:off x="7164388" y="1628775"/>
            <a:ext cx="1979612" cy="2043113"/>
            <a:chOff x="4513" y="1026"/>
            <a:chExt cx="1247" cy="1287"/>
          </a:xfrm>
        </p:grpSpPr>
        <p:grpSp>
          <p:nvGrpSpPr>
            <p:cNvPr id="24" name="Group 163"/>
            <p:cNvGrpSpPr>
              <a:grpSpLocks/>
            </p:cNvGrpSpPr>
            <p:nvPr/>
          </p:nvGrpSpPr>
          <p:grpSpPr bwMode="auto">
            <a:xfrm>
              <a:off x="4558" y="1480"/>
              <a:ext cx="1202" cy="471"/>
              <a:chOff x="4558" y="1480"/>
              <a:chExt cx="1202" cy="471"/>
            </a:xfrm>
          </p:grpSpPr>
          <p:sp>
            <p:nvSpPr>
              <p:cNvPr id="3175" name="Oval 103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5260" y="1480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H="1">
                <a:off x="4558" y="1752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1" name="Text Box 149"/>
              <p:cNvSpPr txBox="1">
                <a:spLocks noChangeArrowheads="1"/>
              </p:cNvSpPr>
              <p:nvPr/>
            </p:nvSpPr>
            <p:spPr bwMode="auto">
              <a:xfrm>
                <a:off x="5011" y="1570"/>
                <a:ext cx="7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Настоящее</a:t>
                </a:r>
              </a:p>
            </p:txBody>
          </p:sp>
        </p:grpSp>
        <p:grpSp>
          <p:nvGrpSpPr>
            <p:cNvPr id="25" name="Group 178"/>
            <p:cNvGrpSpPr>
              <a:grpSpLocks/>
            </p:cNvGrpSpPr>
            <p:nvPr/>
          </p:nvGrpSpPr>
          <p:grpSpPr bwMode="auto">
            <a:xfrm>
              <a:off x="4513" y="1842"/>
              <a:ext cx="1247" cy="471"/>
              <a:chOff x="4513" y="1842"/>
              <a:chExt cx="1247" cy="471"/>
            </a:xfrm>
          </p:grpSpPr>
          <p:sp>
            <p:nvSpPr>
              <p:cNvPr id="3174" name="Oval 102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4740" y="1842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H="1" flipV="1">
                <a:off x="4513" y="1888"/>
                <a:ext cx="227" cy="136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7" name="Text Box 175"/>
              <p:cNvSpPr txBox="1">
                <a:spLocks noChangeArrowheads="1"/>
              </p:cNvSpPr>
              <p:nvPr/>
            </p:nvSpPr>
            <p:spPr bwMode="auto">
              <a:xfrm>
                <a:off x="4716" y="1979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Прошедшее</a:t>
                </a:r>
              </a:p>
            </p:txBody>
          </p:sp>
        </p:grpSp>
        <p:grpSp>
          <p:nvGrpSpPr>
            <p:cNvPr id="26" name="Group 177"/>
            <p:cNvGrpSpPr>
              <a:grpSpLocks/>
            </p:cNvGrpSpPr>
            <p:nvPr/>
          </p:nvGrpSpPr>
          <p:grpSpPr bwMode="auto">
            <a:xfrm>
              <a:off x="4513" y="1026"/>
              <a:ext cx="1135" cy="635"/>
              <a:chOff x="4513" y="1026"/>
              <a:chExt cx="1135" cy="635"/>
            </a:xfrm>
          </p:grpSpPr>
          <p:sp>
            <p:nvSpPr>
              <p:cNvPr id="3176" name="Oval 104" descr="Без имени-24"/>
              <p:cNvSpPr>
                <a:spLocks noChangeAspect="1" noChangeArrowheads="1"/>
              </p:cNvSpPr>
              <p:nvPr/>
            </p:nvSpPr>
            <p:spPr bwMode="auto">
              <a:xfrm>
                <a:off x="4876" y="1026"/>
                <a:ext cx="500" cy="47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r="-1304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22" name="Text Box 150"/>
              <p:cNvSpPr txBox="1">
                <a:spLocks noChangeArrowheads="1"/>
              </p:cNvSpPr>
              <p:nvPr/>
            </p:nvSpPr>
            <p:spPr bwMode="auto">
              <a:xfrm>
                <a:off x="4604" y="1162"/>
                <a:ext cx="10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400" b="1">
                    <a:solidFill>
                      <a:srgbClr val="4FFC32"/>
                    </a:solidFill>
                  </a:rPr>
                  <a:t>Будущее</a:t>
                </a:r>
              </a:p>
            </p:txBody>
          </p:sp>
          <p:sp>
            <p:nvSpPr>
              <p:cNvPr id="3248" name="Line 176"/>
              <p:cNvSpPr>
                <a:spLocks noChangeShapeType="1"/>
              </p:cNvSpPr>
              <p:nvPr/>
            </p:nvSpPr>
            <p:spPr bwMode="auto">
              <a:xfrm flipV="1">
                <a:off x="4513" y="1344"/>
                <a:ext cx="408" cy="317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66" name="Oval 194" descr="Без имени-551"/>
          <p:cNvSpPr>
            <a:spLocks noChangeArrowheads="1"/>
          </p:cNvSpPr>
          <p:nvPr/>
        </p:nvSpPr>
        <p:spPr bwMode="auto">
          <a:xfrm>
            <a:off x="1042988" y="620713"/>
            <a:ext cx="1368425" cy="1295400"/>
          </a:xfrm>
          <a:prstGeom prst="ellipse">
            <a:avLst/>
          </a:prstGeom>
          <a:blipFill dpi="0" rotWithShape="0">
            <a:blip r:embed="rId4">
              <a:lum bright="48000" contrast="2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7" name="Text Box 195"/>
          <p:cNvSpPr txBox="1">
            <a:spLocks noChangeArrowheads="1"/>
          </p:cNvSpPr>
          <p:nvPr/>
        </p:nvSpPr>
        <p:spPr bwMode="auto">
          <a:xfrm>
            <a:off x="1116013" y="10525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Вид</a:t>
            </a:r>
          </a:p>
        </p:txBody>
      </p:sp>
      <p:sp>
        <p:nvSpPr>
          <p:cNvPr id="3268" name="Oval 196" descr="Без имени-14"/>
          <p:cNvSpPr>
            <a:spLocks noChangeArrowheads="1"/>
          </p:cNvSpPr>
          <p:nvPr/>
        </p:nvSpPr>
        <p:spPr bwMode="auto">
          <a:xfrm>
            <a:off x="6659563" y="3644900"/>
            <a:ext cx="1296987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9" name="Oval 197" descr="Без имени-551"/>
          <p:cNvSpPr>
            <a:spLocks noChangeArrowheads="1"/>
          </p:cNvSpPr>
          <p:nvPr/>
        </p:nvSpPr>
        <p:spPr bwMode="auto">
          <a:xfrm>
            <a:off x="1187450" y="5157788"/>
            <a:ext cx="1368425" cy="1295400"/>
          </a:xfrm>
          <a:prstGeom prst="ellipse">
            <a:avLst/>
          </a:prstGeom>
          <a:blipFill dpi="0" rotWithShape="1">
            <a:blip r:embed="rId4">
              <a:lum bright="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0" name="Oval 198" descr="Без имени-551"/>
          <p:cNvSpPr>
            <a:spLocks noChangeArrowheads="1"/>
          </p:cNvSpPr>
          <p:nvPr/>
        </p:nvSpPr>
        <p:spPr bwMode="auto">
          <a:xfrm>
            <a:off x="1116013" y="2997200"/>
            <a:ext cx="1368425" cy="1295400"/>
          </a:xfrm>
          <a:prstGeom prst="ellipse">
            <a:avLst/>
          </a:prstGeom>
          <a:blipFill dpi="0" rotWithShape="1">
            <a:blip r:embed="rId4">
              <a:lum bright="42000" contrast="1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1" name="Oval 199" descr="Без имени-14"/>
          <p:cNvSpPr>
            <a:spLocks noChangeArrowheads="1"/>
          </p:cNvSpPr>
          <p:nvPr/>
        </p:nvSpPr>
        <p:spPr bwMode="auto">
          <a:xfrm>
            <a:off x="5940425" y="2205038"/>
            <a:ext cx="1296988" cy="1223962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Oval 200" descr="Без имени-14"/>
          <p:cNvSpPr>
            <a:spLocks noChangeArrowheads="1"/>
          </p:cNvSpPr>
          <p:nvPr/>
        </p:nvSpPr>
        <p:spPr bwMode="auto">
          <a:xfrm>
            <a:off x="5076825" y="3933825"/>
            <a:ext cx="1296988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3" name="Oval 201" descr="Без имени-14"/>
          <p:cNvSpPr>
            <a:spLocks noChangeArrowheads="1"/>
          </p:cNvSpPr>
          <p:nvPr/>
        </p:nvSpPr>
        <p:spPr bwMode="auto">
          <a:xfrm>
            <a:off x="2987675" y="2060575"/>
            <a:ext cx="1296988" cy="1223963"/>
          </a:xfrm>
          <a:prstGeom prst="ellipse">
            <a:avLst/>
          </a:prstGeom>
          <a:blipFill dpi="0" rotWithShape="1">
            <a:blip r:embed="rId6"/>
            <a:srcRect/>
            <a:stretch>
              <a:fillRect b="-5966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4" name="Line 202"/>
          <p:cNvSpPr>
            <a:spLocks noChangeShapeType="1"/>
          </p:cNvSpPr>
          <p:nvPr/>
        </p:nvSpPr>
        <p:spPr bwMode="auto">
          <a:xfrm flipV="1">
            <a:off x="2411413" y="836613"/>
            <a:ext cx="360362" cy="2159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5" name="Line 203"/>
          <p:cNvSpPr>
            <a:spLocks noChangeShapeType="1"/>
          </p:cNvSpPr>
          <p:nvPr/>
        </p:nvSpPr>
        <p:spPr bwMode="auto">
          <a:xfrm>
            <a:off x="2339975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6" name="Line 204"/>
          <p:cNvSpPr>
            <a:spLocks noChangeShapeType="1"/>
          </p:cNvSpPr>
          <p:nvPr/>
        </p:nvSpPr>
        <p:spPr bwMode="auto">
          <a:xfrm>
            <a:off x="2268538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" name="Line 205"/>
          <p:cNvSpPr>
            <a:spLocks noChangeShapeType="1"/>
          </p:cNvSpPr>
          <p:nvPr/>
        </p:nvSpPr>
        <p:spPr bwMode="auto">
          <a:xfrm flipV="1">
            <a:off x="2124075" y="1125538"/>
            <a:ext cx="863600" cy="19431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" name="Line 206"/>
          <p:cNvSpPr>
            <a:spLocks noChangeShapeType="1"/>
          </p:cNvSpPr>
          <p:nvPr/>
        </p:nvSpPr>
        <p:spPr bwMode="auto">
          <a:xfrm flipV="1">
            <a:off x="2339975" y="1268413"/>
            <a:ext cx="863600" cy="410527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" name="Text Box 207"/>
          <p:cNvSpPr txBox="1">
            <a:spLocks noChangeArrowheads="1"/>
          </p:cNvSpPr>
          <p:nvPr/>
        </p:nvSpPr>
        <p:spPr bwMode="auto">
          <a:xfrm>
            <a:off x="1042988" y="3429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Спряжение</a:t>
            </a:r>
          </a:p>
        </p:txBody>
      </p:sp>
      <p:sp>
        <p:nvSpPr>
          <p:cNvPr id="3280" name="WordArt 208"/>
          <p:cNvSpPr>
            <a:spLocks noChangeArrowheads="1" noChangeShapeType="1" noTextEdit="1"/>
          </p:cNvSpPr>
          <p:nvPr/>
        </p:nvSpPr>
        <p:spPr bwMode="auto">
          <a:xfrm>
            <a:off x="1331913" y="5300663"/>
            <a:ext cx="1079500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Arial"/>
                <a:cs typeface="Arial"/>
              </a:rPr>
              <a:t>Возвратность</a:t>
            </a:r>
          </a:p>
        </p:txBody>
      </p:sp>
      <p:grpSp>
        <p:nvGrpSpPr>
          <p:cNvPr id="27" name="Group 209"/>
          <p:cNvGrpSpPr>
            <a:grpSpLocks/>
          </p:cNvGrpSpPr>
          <p:nvPr/>
        </p:nvGrpSpPr>
        <p:grpSpPr bwMode="auto">
          <a:xfrm>
            <a:off x="4140200" y="333375"/>
            <a:ext cx="1295400" cy="1296988"/>
            <a:chOff x="3288" y="300"/>
            <a:chExt cx="816" cy="817"/>
          </a:xfrm>
        </p:grpSpPr>
        <p:sp>
          <p:nvSpPr>
            <p:cNvPr id="3282" name="Oval 210" descr="Без имени-14"/>
            <p:cNvSpPr>
              <a:spLocks noChangeArrowheads="1"/>
            </p:cNvSpPr>
            <p:nvPr/>
          </p:nvSpPr>
          <p:spPr bwMode="auto">
            <a:xfrm>
              <a:off x="3288" y="300"/>
              <a:ext cx="816" cy="771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b="-5837"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" name="WordArt 211"/>
            <p:cNvSpPr>
              <a:spLocks noChangeArrowheads="1" noChangeShapeType="1" noTextEdit="1"/>
            </p:cNvSpPr>
            <p:nvPr/>
          </p:nvSpPr>
          <p:spPr bwMode="auto">
            <a:xfrm>
              <a:off x="3379" y="391"/>
              <a:ext cx="635" cy="72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Наклонение</a:t>
              </a:r>
            </a:p>
          </p:txBody>
        </p:sp>
      </p:grpSp>
      <p:grpSp>
        <p:nvGrpSpPr>
          <p:cNvPr id="28" name="Group 212"/>
          <p:cNvGrpSpPr>
            <a:grpSpLocks/>
          </p:cNvGrpSpPr>
          <p:nvPr/>
        </p:nvGrpSpPr>
        <p:grpSpPr bwMode="auto">
          <a:xfrm>
            <a:off x="179388" y="2708275"/>
            <a:ext cx="1079500" cy="2089150"/>
            <a:chOff x="113" y="1661"/>
            <a:chExt cx="680" cy="1316"/>
          </a:xfrm>
        </p:grpSpPr>
        <p:sp>
          <p:nvSpPr>
            <p:cNvPr id="3285" name="Oval 213"/>
            <p:cNvSpPr>
              <a:spLocks noChangeArrowheads="1"/>
            </p:cNvSpPr>
            <p:nvPr/>
          </p:nvSpPr>
          <p:spPr bwMode="auto">
            <a:xfrm>
              <a:off x="158" y="1661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alpha val="80000"/>
                  </a:srgbClr>
                </a:gs>
                <a:gs pos="50000">
                  <a:schemeClr val="accent1">
                    <a:alpha val="52000"/>
                  </a:schemeClr>
                </a:gs>
                <a:gs pos="100000">
                  <a:srgbClr val="66CCFF">
                    <a:alpha val="8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" name="Line 214"/>
            <p:cNvSpPr>
              <a:spLocks noChangeShapeType="1"/>
            </p:cNvSpPr>
            <p:nvPr/>
          </p:nvSpPr>
          <p:spPr bwMode="auto">
            <a:xfrm>
              <a:off x="612" y="2024"/>
              <a:ext cx="136" cy="9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87" name="Text Box 215"/>
            <p:cNvSpPr txBox="1">
              <a:spLocks noChangeArrowheads="1"/>
            </p:cNvSpPr>
            <p:nvPr/>
          </p:nvSpPr>
          <p:spPr bwMode="auto">
            <a:xfrm>
              <a:off x="113" y="1797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I</a:t>
              </a:r>
              <a:endParaRPr lang="ru-RU" sz="1600" b="1">
                <a:solidFill>
                  <a:srgbClr val="FFFF00"/>
                </a:solidFill>
              </a:endParaRPr>
            </a:p>
          </p:txBody>
        </p:sp>
        <p:sp>
          <p:nvSpPr>
            <p:cNvPr id="3288" name="Oval 216"/>
            <p:cNvSpPr>
              <a:spLocks noChangeArrowheads="1"/>
            </p:cNvSpPr>
            <p:nvPr/>
          </p:nvSpPr>
          <p:spPr bwMode="auto">
            <a:xfrm>
              <a:off x="158" y="2478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alpha val="80000"/>
                  </a:srgbClr>
                </a:gs>
                <a:gs pos="50000">
                  <a:schemeClr val="accent1">
                    <a:alpha val="52000"/>
                  </a:schemeClr>
                </a:gs>
                <a:gs pos="100000">
                  <a:srgbClr val="66CCFF">
                    <a:alpha val="8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Line 217"/>
            <p:cNvSpPr>
              <a:spLocks noChangeShapeType="1"/>
            </p:cNvSpPr>
            <p:nvPr/>
          </p:nvSpPr>
          <p:spPr bwMode="auto">
            <a:xfrm flipV="1">
              <a:off x="657" y="2523"/>
              <a:ext cx="136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90" name="Text Box 218"/>
            <p:cNvSpPr txBox="1">
              <a:spLocks noChangeArrowheads="1"/>
            </p:cNvSpPr>
            <p:nvPr/>
          </p:nvSpPr>
          <p:spPr bwMode="auto">
            <a:xfrm>
              <a:off x="113" y="2614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II</a:t>
              </a:r>
              <a:endParaRPr lang="ru-RU" sz="1600" b="1">
                <a:solidFill>
                  <a:srgbClr val="FFFF00"/>
                </a:solidFill>
              </a:endParaRPr>
            </a:p>
          </p:txBody>
        </p:sp>
      </p:grpSp>
      <p:sp>
        <p:nvSpPr>
          <p:cNvPr id="3291" name="WordArt 219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1223962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ГЛАГОЛ</a:t>
            </a:r>
          </a:p>
        </p:txBody>
      </p:sp>
      <p:sp>
        <p:nvSpPr>
          <p:cNvPr id="3292" name="Text Box 220"/>
          <p:cNvSpPr txBox="1">
            <a:spLocks noChangeArrowheads="1"/>
          </p:cNvSpPr>
          <p:nvPr/>
        </p:nvSpPr>
        <p:spPr bwMode="auto">
          <a:xfrm>
            <a:off x="5940425" y="25654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Время</a:t>
            </a:r>
          </a:p>
        </p:txBody>
      </p:sp>
      <p:sp>
        <p:nvSpPr>
          <p:cNvPr id="3293" name="Text Box 221"/>
          <p:cNvSpPr txBox="1">
            <a:spLocks noChangeArrowheads="1"/>
          </p:cNvSpPr>
          <p:nvPr/>
        </p:nvSpPr>
        <p:spPr bwMode="auto">
          <a:xfrm>
            <a:off x="6659563" y="407670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Число</a:t>
            </a:r>
          </a:p>
        </p:txBody>
      </p:sp>
      <p:sp>
        <p:nvSpPr>
          <p:cNvPr id="3294" name="Text Box 222"/>
          <p:cNvSpPr txBox="1">
            <a:spLocks noChangeArrowheads="1"/>
          </p:cNvSpPr>
          <p:nvPr/>
        </p:nvSpPr>
        <p:spPr bwMode="auto">
          <a:xfrm>
            <a:off x="2987675" y="242093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Лицо</a:t>
            </a:r>
          </a:p>
        </p:txBody>
      </p:sp>
      <p:sp>
        <p:nvSpPr>
          <p:cNvPr id="3295" name="Text Box 223"/>
          <p:cNvSpPr txBox="1">
            <a:spLocks noChangeArrowheads="1"/>
          </p:cNvSpPr>
          <p:nvPr/>
        </p:nvSpPr>
        <p:spPr bwMode="auto">
          <a:xfrm>
            <a:off x="5076825" y="4365625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Род</a:t>
            </a:r>
          </a:p>
        </p:txBody>
      </p:sp>
      <p:sp>
        <p:nvSpPr>
          <p:cNvPr id="3296" name="Line 224"/>
          <p:cNvSpPr>
            <a:spLocks noChangeShapeType="1"/>
          </p:cNvSpPr>
          <p:nvPr/>
        </p:nvSpPr>
        <p:spPr bwMode="auto">
          <a:xfrm>
            <a:off x="3851275" y="1125538"/>
            <a:ext cx="2233613" cy="1439862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7" name="Line 225"/>
          <p:cNvSpPr>
            <a:spLocks noChangeShapeType="1"/>
          </p:cNvSpPr>
          <p:nvPr/>
        </p:nvSpPr>
        <p:spPr bwMode="auto">
          <a:xfrm flipH="1" flipV="1">
            <a:off x="3635375" y="1125538"/>
            <a:ext cx="3097213" cy="2808287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8" name="Line 226"/>
          <p:cNvSpPr>
            <a:spLocks noChangeShapeType="1"/>
          </p:cNvSpPr>
          <p:nvPr/>
        </p:nvSpPr>
        <p:spPr bwMode="auto">
          <a:xfrm flipH="1" flipV="1">
            <a:off x="3563938" y="1196975"/>
            <a:ext cx="1871662" cy="2808288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99" name="Line 227"/>
          <p:cNvSpPr>
            <a:spLocks noChangeShapeType="1"/>
          </p:cNvSpPr>
          <p:nvPr/>
        </p:nvSpPr>
        <p:spPr bwMode="auto">
          <a:xfrm>
            <a:off x="3995738" y="692150"/>
            <a:ext cx="144462" cy="7302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47" name="Line 275"/>
          <p:cNvSpPr>
            <a:spLocks noChangeShapeType="1"/>
          </p:cNvSpPr>
          <p:nvPr/>
        </p:nvSpPr>
        <p:spPr bwMode="auto">
          <a:xfrm flipH="1" flipV="1">
            <a:off x="3492500" y="1268413"/>
            <a:ext cx="71438" cy="792162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" name="Номер слайда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46" name="Объект 14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57290" y="4286256"/>
          <a:ext cx="714380" cy="428623"/>
        </p:xfrm>
        <a:graphic>
          <a:graphicData uri="http://schemas.openxmlformats.org/presentationml/2006/ole">
            <p:oleObj spid="_x0000_s20483" name="Презентация" showAsIcon="1" r:id="rId9" imgW="914400" imgH="714240" progId="PowerPoint.Show.12">
              <p:embed/>
            </p:oleObj>
          </a:graphicData>
        </a:graphic>
      </p:graphicFrame>
      <p:graphicFrame>
        <p:nvGraphicFramePr>
          <p:cNvPr id="147" name="Объект 14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57290" y="1928802"/>
          <a:ext cx="671514" cy="500063"/>
        </p:xfrm>
        <a:graphic>
          <a:graphicData uri="http://schemas.openxmlformats.org/presentationml/2006/ole">
            <p:oleObj spid="_x0000_s20484" name="Презентация" showAsIcon="1" r:id="rId10" imgW="914400" imgH="71424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643050"/>
            <a:ext cx="5500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Не мешайте мне мечтать!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Мне б мешок конфет достать,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Развернуть, жевать, кусать,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Чавкать, чмокать, уплетать,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Долго-долго не глотать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Наслаждаться, смаковать.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Мне не надо в рот смотреть.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en-US" sz="2800" b="1" dirty="0" err="1" smtClean="0">
                <a:solidFill>
                  <a:schemeClr val="bg1"/>
                </a:solidFill>
              </a:rPr>
              <a:t>Совесть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надобно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иметь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71480"/>
            <a:ext cx="4215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Физкультминутка</a:t>
            </a:r>
            <a:endParaRPr lang="ru-RU" sz="3600" b="1" dirty="0"/>
          </a:p>
        </p:txBody>
      </p:sp>
      <p:pic>
        <p:nvPicPr>
          <p:cNvPr id="6" name="Picture 2" descr="C:\Documents and Settings\ольга\Мои документы\Поурочное планирование\ГЛАГОЛ\ГЛАГОЛ\ALIEN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112784" cy="1928826"/>
          </a:xfrm>
          <a:prstGeom prst="rect">
            <a:avLst/>
          </a:prstGeom>
          <a:noFill/>
        </p:spPr>
      </p:pic>
      <p:pic>
        <p:nvPicPr>
          <p:cNvPr id="7" name="Picture 3" descr="C:\Documents and Settings\ольга\Мои документы\Поурочное планирование\ГЛАГОЛ\ГЛАГОЛ\ALIEN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786322"/>
            <a:ext cx="981077" cy="167992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</a:rPr>
              <a:t>Игра «Поспешишь – людей насмешишь»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000240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Сгруппируйте глаголы по наклонениям. Выигрывает тот, кто сделал это безошибочно и быстро.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429000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</a:t>
            </a:r>
            <a:r>
              <a:rPr lang="ru-RU" sz="2800" b="1" i="1" dirty="0" smtClean="0">
                <a:solidFill>
                  <a:srgbClr val="FFC000"/>
                </a:solidFill>
              </a:rPr>
              <a:t>Скажете, скажите, сказал бы, выбросьте, выбросите, выбросили бы, попросил бы,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попроси́те</a:t>
            </a:r>
            <a:r>
              <a:rPr lang="ru-RU" sz="2800" b="1" i="1" dirty="0" smtClean="0">
                <a:solidFill>
                  <a:srgbClr val="FFC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попро́сите</a:t>
            </a:r>
            <a:r>
              <a:rPr lang="ru-RU" sz="2800" b="1" i="1" dirty="0" smtClean="0">
                <a:solidFill>
                  <a:srgbClr val="FFC000"/>
                </a:solidFill>
              </a:rPr>
              <a:t>, поработал, поработал бы, поработай, ответьте, ответите</a:t>
            </a:r>
            <a:r>
              <a:rPr lang="ru-RU" sz="2800" i="1" dirty="0" smtClean="0">
                <a:solidFill>
                  <a:srgbClr val="FFC000"/>
                </a:solidFill>
              </a:rPr>
              <a:t>, </a:t>
            </a:r>
            <a:r>
              <a:rPr lang="ru-RU" sz="2800" b="1" i="1" dirty="0" smtClean="0">
                <a:solidFill>
                  <a:srgbClr val="FFC000"/>
                </a:solidFill>
              </a:rPr>
              <a:t>ответили бы.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2530" name="Picture 2" descr="C:\Documents and Settings\ольга\Мои документы\Поурочное планирование\ГЛАГОЛ\ГЛАГОЛ\56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500702"/>
            <a:ext cx="1780455" cy="642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034" y="5643578"/>
          <a:ext cx="914400" cy="714375"/>
        </p:xfrm>
        <a:graphic>
          <a:graphicData uri="http://schemas.openxmlformats.org/presentationml/2006/ole">
            <p:oleObj spid="_x0000_s51202" name="Презентация" showAsIcon="1" r:id="rId5" imgW="914400" imgH="71424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Игра «Спрятанное слово»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1714488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Задание</a:t>
            </a:r>
            <a:r>
              <a:rPr lang="ru-RU" sz="2400" b="1" dirty="0" smtClean="0">
                <a:solidFill>
                  <a:schemeClr val="bg1"/>
                </a:solidFill>
              </a:rPr>
              <a:t>. Выпишите по горизонтали глаголы согласно толкованиям, и в выделенных вертикальных столбиках вы прочитаете названия времен этих глаголов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24004" y="1509698"/>
            <a:ext cx="6500858" cy="44196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pSp>
        <p:nvGrpSpPr>
          <p:cNvPr id="4" name="Group 292"/>
          <p:cNvGrpSpPr>
            <a:grpSpLocks/>
          </p:cNvGrpSpPr>
          <p:nvPr/>
        </p:nvGrpSpPr>
        <p:grpSpPr bwMode="auto">
          <a:xfrm>
            <a:off x="8286776" y="6021388"/>
            <a:ext cx="5327650" cy="836612"/>
            <a:chOff x="5964" y="3793"/>
            <a:chExt cx="3356" cy="527"/>
          </a:xfrm>
        </p:grpSpPr>
        <p:pic>
          <p:nvPicPr>
            <p:cNvPr id="5" name="Picture 293" descr="15"/>
            <p:cNvPicPr>
              <a:picLocks noChangeAspect="1" noChangeArrowheads="1"/>
            </p:cNvPicPr>
            <p:nvPr/>
          </p:nvPicPr>
          <p:blipFill>
            <a:blip r:embed="rId4"/>
            <a:srcRect l="8553" t="33417" b="17500"/>
            <a:stretch>
              <a:fillRect/>
            </a:stretch>
          </p:blipFill>
          <p:spPr bwMode="auto">
            <a:xfrm>
              <a:off x="5964" y="3793"/>
              <a:ext cx="3356" cy="527"/>
            </a:xfrm>
            <a:prstGeom prst="rect">
              <a:avLst/>
            </a:prstGeom>
            <a:noFill/>
          </p:spPr>
        </p:pic>
        <p:sp>
          <p:nvSpPr>
            <p:cNvPr id="6" name="Text Box 294"/>
            <p:cNvSpPr txBox="1">
              <a:spLocks noChangeArrowheads="1"/>
            </p:cNvSpPr>
            <p:nvPr/>
          </p:nvSpPr>
          <p:spPr bwMode="auto">
            <a:xfrm>
              <a:off x="6191" y="3929"/>
              <a:ext cx="3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CC9900"/>
                  </a:solidFill>
                </a:rPr>
                <a:t>Синтаксическая роль</a:t>
              </a:r>
            </a:p>
          </p:txBody>
        </p:sp>
      </p:grpSp>
      <p:pic>
        <p:nvPicPr>
          <p:cNvPr id="23554" name="Picture 2" descr="C:\Documents and Settings\ольга\Мои документы\Поурочное планирование\ГЛАГОЛ\ГЛАГОЛ\ALIEN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214818"/>
            <a:ext cx="2071702" cy="17445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Запишите предложения, определите синтаксическую роль глаголов.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arenR"/>
            </a:pPr>
            <a:r>
              <a:rPr lang="ru-RU" sz="2800" b="1" i="1" dirty="0" smtClean="0">
                <a:solidFill>
                  <a:schemeClr val="bg1"/>
                </a:solidFill>
              </a:rPr>
              <a:t>Стану сказывать я сказки. </a:t>
            </a:r>
          </a:p>
          <a:p>
            <a:pPr marL="457200" lvl="0" indent="-457200">
              <a:buAutoNum type="arabicParenR"/>
            </a:pPr>
            <a:r>
              <a:rPr lang="ru-RU" sz="2800" b="1" i="1" dirty="0" smtClean="0">
                <a:solidFill>
                  <a:schemeClr val="bg1"/>
                </a:solidFill>
              </a:rPr>
              <a:t>Учиться – всегда пригодиться.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</a:rPr>
              <a:t>3) Прошу вас подождать.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</a:rPr>
              <a:t>4) Нетерпение доехать до города овладело мною.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bg1"/>
                </a:solidFill>
              </a:rPr>
              <a:t>5) Ребята побежали прятаться.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989-6F42-472D-9DAC-76960E91611F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1" name="Объект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720" y="5958347"/>
          <a:ext cx="785818" cy="613920"/>
        </p:xfrm>
        <a:graphic>
          <a:graphicData uri="http://schemas.openxmlformats.org/presentationml/2006/ole">
            <p:oleObj spid="_x0000_s50178" name="Презентация" showAsIcon="1" r:id="rId6" imgW="914400" imgH="71424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4 -0.0294 L -0.76181 -0.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C05813-BC1A-4A28-B524-0B64C28B1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800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Апекс</vt:lpstr>
      <vt:lpstr>Оформление по умолчанию</vt:lpstr>
      <vt:lpstr>Image</vt:lpstr>
      <vt:lpstr>Презентация Microsoft Office PowerPoint</vt:lpstr>
      <vt:lpstr>Космическое путешествие на планету Глагол</vt:lpstr>
      <vt:lpstr>Цели:</vt:lpstr>
      <vt:lpstr>Выберите соответствующую букву, и вы узнаете цель нашего путешествия!</vt:lpstr>
      <vt:lpstr>«Что обозначает? На что отзывается?»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 на планету Глагол</dc:title>
  <dc:subject/>
  <dc:creator>василенко ольга олеговна</dc:creator>
  <cp:keywords/>
  <dc:description/>
  <cp:lastModifiedBy>василенко ольга олеговна</cp:lastModifiedBy>
  <cp:revision>24</cp:revision>
  <dcterms:created xsi:type="dcterms:W3CDTF">2012-03-15T22:52:06Z</dcterms:created>
  <dcterms:modified xsi:type="dcterms:W3CDTF">2012-03-27T21:41:38Z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TC026355139991</vt:lpwstr>
  </property>
</Properties>
</file>