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57" r:id="rId3"/>
    <p:sldId id="277" r:id="rId4"/>
    <p:sldId id="263" r:id="rId5"/>
    <p:sldId id="256" r:id="rId6"/>
    <p:sldId id="275" r:id="rId7"/>
    <p:sldId id="276" r:id="rId8"/>
    <p:sldId id="279" r:id="rId9"/>
    <p:sldId id="281" r:id="rId10"/>
    <p:sldId id="282" r:id="rId11"/>
    <p:sldId id="283" r:id="rId12"/>
    <p:sldId id="284" r:id="rId13"/>
    <p:sldId id="259" r:id="rId14"/>
    <p:sldId id="260" r:id="rId15"/>
    <p:sldId id="261" r:id="rId16"/>
    <p:sldId id="286" r:id="rId17"/>
    <p:sldId id="289" r:id="rId18"/>
    <p:sldId id="287" r:id="rId19"/>
    <p:sldId id="288" r:id="rId20"/>
    <p:sldId id="262" r:id="rId21"/>
    <p:sldId id="264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4BC9"/>
    <a:srgbClr val="BDFFF2"/>
    <a:srgbClr val="002A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0A933-EC64-4C39-A206-7FF625AE8EA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3BA78-FF74-44AD-9420-E6AD6D512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634B-F7DC-4BD7-A780-26020E3E2198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08F-0C68-491B-82C4-FED4FC90C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634B-F7DC-4BD7-A780-26020E3E2198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08F-0C68-491B-82C4-FED4FC90C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634B-F7DC-4BD7-A780-26020E3E2198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08F-0C68-491B-82C4-FED4FC90C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634B-F7DC-4BD7-A780-26020E3E2198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08F-0C68-491B-82C4-FED4FC90C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634B-F7DC-4BD7-A780-26020E3E2198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08F-0C68-491B-82C4-FED4FC90C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634B-F7DC-4BD7-A780-26020E3E2198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08F-0C68-491B-82C4-FED4FC90C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634B-F7DC-4BD7-A780-26020E3E2198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08F-0C68-491B-82C4-FED4FC90C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634B-F7DC-4BD7-A780-26020E3E2198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08F-0C68-491B-82C4-FED4FC90C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634B-F7DC-4BD7-A780-26020E3E2198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08F-0C68-491B-82C4-FED4FC90C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634B-F7DC-4BD7-A780-26020E3E2198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08F-0C68-491B-82C4-FED4FC90C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634B-F7DC-4BD7-A780-26020E3E2198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08F-0C68-491B-82C4-FED4FC90C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4634B-F7DC-4BD7-A780-26020E3E2198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F908F-0C68-491B-82C4-FED4FC90C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72;\Desktop\&#1084;&#1086;&#1080;%20&#1076;&#1086;&#1082;&#1091;&#1084;&#1077;&#1085;&#1090;&#1099;\&#1053;&#1086;&#1074;&#1099;&#1081;%20&#1075;&#1086;&#1076;\&#1053;&#1086;&#1074;&#1099;&#1081;%20&#1075;&#1086;&#1076;%202011\10.&#1063;&#1072;&#1089;&#1090;&#1091;&#1096;&#1082;&#1080;%20&#1041;&#1072;&#1073;&#1082;&#1080;-&#1025;&#1078;&#1082;&#1080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72;\Desktop\&#1054;&#1090;&#1082;&#1088;&#1099;&#1090;&#1099;&#1081;%20&#1091;&#1088;&#1086;&#1082;%20&#1088;&#1091;&#1089;&#1089;&#1082;&#1086;&#1075;&#1086;%20&#1103;&#1079;&#1099;&#1082;&#1072;%203%20&#1082;&#1083;&#1072;&#1089;&#1089;\&#1042;&#1099;&#1075;&#1083;&#1103;&#1085;&#1091;&#1083;&#1086;%20&#1089;&#1086;&#1083;&#1085;&#1099;&#1096;&#1082;&#1086;%20&#1084;&#1080;&#1085;%20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462" y="1839863"/>
            <a:ext cx="3630538" cy="50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Содержимое 3" descr="Рисунок56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624376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76200"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Урок </a:t>
            </a:r>
          </a:p>
          <a:p>
            <a:pPr algn="ctr"/>
            <a:r>
              <a:rPr lang="ru-RU" sz="7200" b="1" cap="none" spc="0" dirty="0" smtClean="0">
                <a:ln w="76200"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русского языка</a:t>
            </a:r>
            <a:endParaRPr lang="ru-RU" sz="7200" b="1" cap="none" spc="0" dirty="0">
              <a:ln w="76200">
                <a:solidFill>
                  <a:srgbClr val="006600"/>
                </a:solidFill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92696"/>
            <a:ext cx="7772400" cy="67945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57150"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Творительный падеж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331640" y="1988840"/>
            <a:ext cx="734481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latin typeface="Comic Sans MS" pitchFamily="66" charset="0"/>
                <a:cs typeface="Tahoma" pitchFamily="34" charset="0"/>
              </a:rPr>
              <a:t>А я – </a:t>
            </a:r>
            <a:r>
              <a:rPr lang="ru-RU" sz="3600" dirty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творительный падеж,</a:t>
            </a:r>
          </a:p>
          <a:p>
            <a:r>
              <a:rPr lang="ru-RU" sz="3600" dirty="0">
                <a:latin typeface="Comic Sans MS" pitchFamily="66" charset="0"/>
                <a:cs typeface="Tahoma" pitchFamily="34" charset="0"/>
              </a:rPr>
              <a:t>Исполнен всяческих надежд.</a:t>
            </a:r>
          </a:p>
          <a:p>
            <a:r>
              <a:rPr lang="ru-RU" sz="3600" dirty="0">
                <a:latin typeface="Comic Sans MS" pitchFamily="66" charset="0"/>
                <a:cs typeface="Tahoma" pitchFamily="34" charset="0"/>
              </a:rPr>
              <a:t>Творите! – </a:t>
            </a:r>
            <a:r>
              <a:rPr lang="ru-RU" sz="3600" b="1" dirty="0">
                <a:solidFill>
                  <a:srgbClr val="B90D21"/>
                </a:solidFill>
                <a:latin typeface="Comic Sans MS" pitchFamily="66" charset="0"/>
                <a:cs typeface="Tahoma" pitchFamily="34" charset="0"/>
              </a:rPr>
              <a:t>Чем?</a:t>
            </a:r>
          </a:p>
          <a:p>
            <a:r>
              <a:rPr lang="ru-RU" sz="3600" dirty="0" smtClean="0">
                <a:latin typeface="Comic Sans MS" pitchFamily="66" charset="0"/>
                <a:cs typeface="Tahoma" pitchFamily="34" charset="0"/>
              </a:rPr>
              <a:t>Творите</a:t>
            </a:r>
            <a:r>
              <a:rPr lang="ru-RU" sz="3600" dirty="0">
                <a:latin typeface="Comic Sans MS" pitchFamily="66" charset="0"/>
                <a:cs typeface="Tahoma" pitchFamily="34" charset="0"/>
              </a:rPr>
              <a:t>! – </a:t>
            </a:r>
            <a:r>
              <a:rPr lang="ru-RU" sz="3600" b="1" dirty="0">
                <a:solidFill>
                  <a:srgbClr val="B90D21"/>
                </a:solidFill>
                <a:latin typeface="Comic Sans MS" pitchFamily="66" charset="0"/>
                <a:cs typeface="Tahoma" pitchFamily="34" charset="0"/>
              </a:rPr>
              <a:t>С кем?</a:t>
            </a:r>
          </a:p>
          <a:p>
            <a:r>
              <a:rPr lang="ru-RU" sz="3600" dirty="0">
                <a:latin typeface="Comic Sans MS" pitchFamily="66" charset="0"/>
                <a:cs typeface="Tahoma" pitchFamily="34" charset="0"/>
              </a:rPr>
              <a:t>Я подскажу вам - нет проблем</a:t>
            </a:r>
            <a:r>
              <a:rPr lang="ru-RU" sz="3600" dirty="0" smtClean="0">
                <a:latin typeface="Comic Sans MS" pitchFamily="66" charset="0"/>
                <a:cs typeface="Tahoma" pitchFamily="34" charset="0"/>
              </a:rPr>
              <a:t>!</a:t>
            </a:r>
            <a:endParaRPr lang="ru-RU" sz="3600" dirty="0">
              <a:latin typeface="Comic Sans MS" pitchFamily="66" charset="0"/>
              <a:cs typeface="Tahoma" pitchFamily="34" charset="0"/>
            </a:endParaRPr>
          </a:p>
        </p:txBody>
      </p:sp>
      <p:pic>
        <p:nvPicPr>
          <p:cNvPr id="16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7772400" cy="679450"/>
          </a:xfrm>
        </p:spPr>
        <p:txBody>
          <a:bodyPr>
            <a:noAutofit/>
          </a:bodyPr>
          <a:lstStyle/>
          <a:p>
            <a:pPr eaLnBrk="1" hangingPunct="1"/>
            <a:r>
              <a:rPr lang="ru-RU" sz="6000" b="1" dirty="0" smtClean="0">
                <a:ln w="57150"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Предложный падеж</a:t>
            </a:r>
          </a:p>
        </p:txBody>
      </p:sp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4784725" y="3698875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278" name="Номер слайда 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87B860-4925-4400-A465-0D8AAF0E3351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403648" y="1772816"/>
            <a:ext cx="6697663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latin typeface="Comic Sans MS" pitchFamily="66" charset="0"/>
                <a:cs typeface="Tahoma" pitchFamily="34" charset="0"/>
              </a:rPr>
              <a:t>А я – </a:t>
            </a:r>
            <a:r>
              <a:rPr lang="ru-RU" sz="3600" dirty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падеж предложный</a:t>
            </a:r>
            <a:r>
              <a:rPr lang="ru-RU" sz="3600" dirty="0">
                <a:latin typeface="Comic Sans MS" pitchFamily="66" charset="0"/>
                <a:cs typeface="Tahom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latin typeface="Comic Sans MS" pitchFamily="66" charset="0"/>
                <a:cs typeface="Tahoma" pitchFamily="34" charset="0"/>
              </a:rPr>
              <a:t>Со мною случай сложный.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latin typeface="Comic Sans MS" pitchFamily="66" charset="0"/>
                <a:cs typeface="Tahoma" pitchFamily="34" charset="0"/>
              </a:rPr>
              <a:t>Мне без предлогов свет не мил.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О ком, о чём </a:t>
            </a:r>
            <a:r>
              <a:rPr lang="ru-RU" sz="3600" dirty="0">
                <a:latin typeface="Comic Sans MS" pitchFamily="66" charset="0"/>
                <a:cs typeface="Tahoma" pitchFamily="34" charset="0"/>
              </a:rPr>
              <a:t>я говорил?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latin typeface="Comic Sans MS" pitchFamily="66" charset="0"/>
                <a:cs typeface="Tahoma" pitchFamily="34" charset="0"/>
              </a:rPr>
              <a:t>Ах да, нужны предлоги!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latin typeface="Comic Sans MS" pitchFamily="66" charset="0"/>
                <a:cs typeface="Tahoma" pitchFamily="34" charset="0"/>
              </a:rPr>
              <a:t>Без них мне нет дороги.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Comic Sans MS" pitchFamily="66" charset="0"/>
                <a:cs typeface="Tahoma" pitchFamily="34" charset="0"/>
              </a:rPr>
              <a:t>.</a:t>
            </a:r>
            <a:endParaRPr lang="ru-RU" dirty="0">
              <a:latin typeface="Comic Sans MS" pitchFamily="66" charset="0"/>
              <a:cs typeface="Tahoma" pitchFamily="34" charset="0"/>
            </a:endParaRPr>
          </a:p>
        </p:txBody>
      </p:sp>
      <p:pic>
        <p:nvPicPr>
          <p:cNvPr id="21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340768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latin typeface="Comic Sans MS" pitchFamily="66" charset="0"/>
              </a:rPr>
              <a:t>Вот такие падежи.</a:t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>А ты с ними подружи,</a:t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>Будешь грамотно писать</a:t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>И пятерки получать.</a:t>
            </a:r>
          </a:p>
        </p:txBody>
      </p:sp>
      <p:sp>
        <p:nvSpPr>
          <p:cNvPr id="15397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89893F-0D3D-4773-B07D-53CCF1DFCECD}" type="slidenum">
              <a:rPr lang="ru-RU" smtClean="0"/>
              <a:pPr/>
              <a:t>12</a:t>
            </a:fld>
            <a:endParaRPr lang="ru-RU" smtClean="0"/>
          </a:p>
        </p:txBody>
      </p:sp>
      <p:pic>
        <p:nvPicPr>
          <p:cNvPr id="8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068960"/>
            <a:ext cx="2592288" cy="341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350100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200" b="1" dirty="0">
              <a:ln w="38100">
                <a:solidFill>
                  <a:srgbClr val="006600"/>
                </a:solidFill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72616" y="3717032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38100"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Склонение</a:t>
            </a:r>
            <a:endParaRPr lang="ru-RU" sz="6000" b="1" dirty="0">
              <a:ln w="38100">
                <a:solidFill>
                  <a:srgbClr val="006600"/>
                </a:solidFill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979712" y="764704"/>
            <a:ext cx="5544617" cy="55399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000" b="1" cap="none" spc="0" dirty="0" smtClean="0">
                <a:ln w="57150">
                  <a:solidFill>
                    <a:srgbClr val="006600"/>
                  </a:solidFill>
                </a:ln>
                <a:solidFill>
                  <a:schemeClr val="accent3"/>
                </a:solidFill>
                <a:effectLst/>
              </a:rPr>
              <a:t>И.п.  -       </a:t>
            </a:r>
            <a:r>
              <a:rPr lang="ru-RU" sz="5000" b="1" cap="none" spc="0" dirty="0" smtClean="0">
                <a:ln w="57150">
                  <a:solidFill>
                    <a:srgbClr val="006600"/>
                  </a:solidFill>
                </a:ln>
                <a:solidFill>
                  <a:srgbClr val="FF0000"/>
                </a:solidFill>
                <a:effectLst/>
              </a:rPr>
              <a:t>И</a:t>
            </a:r>
            <a:r>
              <a:rPr lang="ru-RU" sz="5000" b="1" cap="none" spc="0" dirty="0" smtClean="0">
                <a:ln w="57150">
                  <a:solidFill>
                    <a:srgbClr val="006600"/>
                  </a:solidFill>
                </a:ln>
                <a:solidFill>
                  <a:schemeClr val="accent3"/>
                </a:solidFill>
                <a:effectLst/>
              </a:rPr>
              <a:t>ван </a:t>
            </a:r>
          </a:p>
          <a:p>
            <a:r>
              <a:rPr lang="ru-RU" sz="5000" b="1" cap="none" spc="0" dirty="0" smtClean="0">
                <a:ln w="57150">
                  <a:solidFill>
                    <a:srgbClr val="006600"/>
                  </a:solidFill>
                </a:ln>
                <a:solidFill>
                  <a:schemeClr val="accent3"/>
                </a:solidFill>
                <a:effectLst/>
              </a:rPr>
              <a:t> Р.п.   -       </a:t>
            </a:r>
            <a:r>
              <a:rPr lang="ru-RU" sz="5000" b="1" cap="none" spc="0" dirty="0" smtClean="0">
                <a:ln w="57150">
                  <a:solidFill>
                    <a:srgbClr val="006600"/>
                  </a:solidFill>
                </a:ln>
                <a:solidFill>
                  <a:srgbClr val="FF0000"/>
                </a:solidFill>
                <a:effectLst/>
              </a:rPr>
              <a:t>Р</a:t>
            </a:r>
            <a:r>
              <a:rPr lang="ru-RU" sz="5000" b="1" cap="none" spc="0" dirty="0" smtClean="0">
                <a:ln w="57150">
                  <a:solidFill>
                    <a:srgbClr val="006600"/>
                  </a:solidFill>
                </a:ln>
                <a:solidFill>
                  <a:schemeClr val="accent3"/>
                </a:solidFill>
                <a:effectLst/>
              </a:rPr>
              <a:t>убит </a:t>
            </a:r>
          </a:p>
          <a:p>
            <a:r>
              <a:rPr lang="ru-RU" sz="5000" b="1" cap="none" spc="0" dirty="0" smtClean="0">
                <a:ln w="57150">
                  <a:solidFill>
                    <a:srgbClr val="006600"/>
                  </a:solidFill>
                </a:ln>
                <a:solidFill>
                  <a:schemeClr val="accent3"/>
                </a:solidFill>
                <a:effectLst/>
              </a:rPr>
              <a:t> Д.п.  -      </a:t>
            </a:r>
            <a:r>
              <a:rPr lang="ru-RU" sz="5000" b="1" cap="none" spc="0" dirty="0" smtClean="0">
                <a:ln w="57150">
                  <a:solidFill>
                    <a:srgbClr val="006600"/>
                  </a:solidFill>
                </a:ln>
                <a:solidFill>
                  <a:srgbClr val="FF0000"/>
                </a:solidFill>
                <a:effectLst/>
              </a:rPr>
              <a:t>Д</a:t>
            </a:r>
            <a:r>
              <a:rPr lang="ru-RU" sz="5000" b="1" cap="none" spc="0" dirty="0" smtClean="0">
                <a:ln w="57150">
                  <a:solidFill>
                    <a:srgbClr val="006600"/>
                  </a:solidFill>
                </a:ln>
                <a:solidFill>
                  <a:schemeClr val="accent3"/>
                </a:solidFill>
                <a:effectLst/>
              </a:rPr>
              <a:t>рова,</a:t>
            </a:r>
          </a:p>
          <a:p>
            <a:r>
              <a:rPr lang="ru-RU" sz="5000" b="1" dirty="0" smtClean="0">
                <a:ln w="57150">
                  <a:solidFill>
                    <a:srgbClr val="006600"/>
                  </a:solidFill>
                </a:ln>
                <a:solidFill>
                  <a:schemeClr val="accent3"/>
                </a:solidFill>
              </a:rPr>
              <a:t> В.п.   -      </a:t>
            </a:r>
            <a:r>
              <a:rPr lang="ru-RU" sz="5000" b="1" dirty="0" smtClean="0">
                <a:ln w="57150">
                  <a:solidFill>
                    <a:srgbClr val="006600"/>
                  </a:solidFill>
                </a:ln>
                <a:solidFill>
                  <a:srgbClr val="FF0000"/>
                </a:solidFill>
              </a:rPr>
              <a:t>В</a:t>
            </a:r>
            <a:r>
              <a:rPr lang="ru-RU" sz="5000" b="1" dirty="0" smtClean="0">
                <a:ln w="57150">
                  <a:solidFill>
                    <a:srgbClr val="006600"/>
                  </a:solidFill>
                </a:ln>
                <a:solidFill>
                  <a:schemeClr val="accent3"/>
                </a:solidFill>
              </a:rPr>
              <a:t>арвара</a:t>
            </a:r>
          </a:p>
          <a:p>
            <a:r>
              <a:rPr lang="ru-RU" sz="5000" b="1" cap="none" spc="0" dirty="0" smtClean="0">
                <a:ln w="57150">
                  <a:solidFill>
                    <a:srgbClr val="006600"/>
                  </a:solidFill>
                </a:ln>
                <a:solidFill>
                  <a:schemeClr val="accent3"/>
                </a:solidFill>
                <a:effectLst/>
              </a:rPr>
              <a:t> Т.п.   -       </a:t>
            </a:r>
            <a:r>
              <a:rPr lang="ru-RU" sz="5000" b="1" cap="none" spc="0" dirty="0" smtClean="0">
                <a:ln w="57150">
                  <a:solidFill>
                    <a:srgbClr val="006600"/>
                  </a:solidFill>
                </a:ln>
                <a:solidFill>
                  <a:srgbClr val="FF0000"/>
                </a:solidFill>
                <a:effectLst/>
              </a:rPr>
              <a:t>Т</a:t>
            </a:r>
            <a:r>
              <a:rPr lang="ru-RU" sz="5000" b="1" cap="none" spc="0" dirty="0" smtClean="0">
                <a:ln w="57150">
                  <a:solidFill>
                    <a:srgbClr val="006600"/>
                  </a:solidFill>
                </a:ln>
                <a:solidFill>
                  <a:schemeClr val="accent3"/>
                </a:solidFill>
                <a:effectLst/>
              </a:rPr>
              <a:t>опит</a:t>
            </a:r>
          </a:p>
          <a:p>
            <a:r>
              <a:rPr lang="ru-RU" sz="5000" b="1" dirty="0" smtClean="0">
                <a:ln w="57150">
                  <a:solidFill>
                    <a:srgbClr val="006600"/>
                  </a:solidFill>
                </a:ln>
                <a:solidFill>
                  <a:schemeClr val="accent3"/>
                </a:solidFill>
              </a:rPr>
              <a:t> П.п.  -       </a:t>
            </a:r>
            <a:r>
              <a:rPr lang="ru-RU" sz="5000" b="1" dirty="0" smtClean="0">
                <a:ln w="57150">
                  <a:solidFill>
                    <a:srgbClr val="006600"/>
                  </a:solidFill>
                </a:ln>
                <a:solidFill>
                  <a:srgbClr val="FF0000"/>
                </a:solidFill>
              </a:rPr>
              <a:t>П</a:t>
            </a:r>
            <a:r>
              <a:rPr lang="ru-RU" sz="5000" b="1" dirty="0" smtClean="0">
                <a:ln w="57150">
                  <a:solidFill>
                    <a:srgbClr val="006600"/>
                  </a:solidFill>
                </a:ln>
                <a:solidFill>
                  <a:schemeClr val="accent3"/>
                </a:solidFill>
              </a:rPr>
              <a:t>ечку</a:t>
            </a:r>
            <a:endParaRPr lang="ru-RU" sz="5000" b="1" cap="none" spc="0" dirty="0" smtClean="0">
              <a:ln w="57150">
                <a:solidFill>
                  <a:srgbClr val="006600"/>
                </a:solidFill>
              </a:ln>
              <a:solidFill>
                <a:schemeClr val="accent3"/>
              </a:solidFill>
              <a:effectLst/>
            </a:endParaRP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Рисунок56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4213" y="188913"/>
            <a:ext cx="7772400" cy="679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err="1" smtClean="0">
                <a:ln w="57150"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Физминутка</a:t>
            </a:r>
            <a:endParaRPr kumimoji="0" lang="ru-RU" sz="6000" b="1" i="0" u="none" strike="noStrike" kern="1200" cap="none" spc="0" normalizeH="0" baseline="0" noProof="0" dirty="0" smtClean="0">
              <a:ln w="57150">
                <a:solidFill>
                  <a:srgbClr val="006600"/>
                </a:solidFill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340768"/>
            <a:ext cx="4752528" cy="517209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10.Частушки Бабки-Ёж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612560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212976"/>
            <a:ext cx="3098362" cy="337189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971600" y="404664"/>
            <a:ext cx="756084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Тихон ХОБОТОВ. СВИНЬЯ В ПОЛЫНЬЕ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Шла весной по льду свинья.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Ей попалась полынья.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Плюх!.. Торчит из полыньи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Только хвостик от свиньи.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Мы скорее к полынье,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Мы помочь хотим свинье.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Сами - чуть не в полынью,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Но спасли-таки свинью!..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Недовольны мы свиньёй: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Разве шутят с полыньёй?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Вспоминайте о свинье,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Чтоб не плавать в полынье!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620688"/>
            <a:ext cx="475252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980728"/>
            <a:ext cx="1396536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И.</a:t>
            </a:r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п.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.п.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40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.п.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.п.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r>
              <a:rPr lang="ru-RU" sz="40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.п.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.п.</a:t>
            </a:r>
            <a:endParaRPr lang="ru-RU" sz="54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934BC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196752"/>
            <a:ext cx="1289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Кто?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1196752"/>
            <a:ext cx="12963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92398" y="1124744"/>
            <a:ext cx="18061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Мама,</a:t>
            </a:r>
            <a:r>
              <a:rPr lang="ru-RU" sz="4400" b="1" cap="all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62721" y="1124744"/>
            <a:ext cx="16130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добро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1916832"/>
            <a:ext cx="15849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Кого?</a:t>
            </a:r>
            <a:r>
              <a:rPr lang="ru-RU" sz="4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2852936"/>
            <a:ext cx="17198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Кому?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3717032"/>
            <a:ext cx="15608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Кого?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4437112"/>
            <a:ext cx="14141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Кем?</a:t>
            </a:r>
            <a:r>
              <a:rPr lang="ru-RU" sz="4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5373216"/>
            <a:ext cx="18833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 Ком?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67518" y="1988840"/>
            <a:ext cx="18646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Мамы,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67775" y="2852936"/>
            <a:ext cx="1824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Маме ,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46359" y="3717032"/>
            <a:ext cx="18533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Маму ,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4581128"/>
            <a:ext cx="21098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Мамой,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5373216"/>
            <a:ext cx="21371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 Маме,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92080" y="1988840"/>
            <a:ext cx="1487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чего?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32992" y="2852936"/>
            <a:ext cx="16466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чему?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436096" y="3717032"/>
            <a:ext cx="12963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что?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08104" y="4581128"/>
            <a:ext cx="1393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чем?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08104" y="5373216"/>
            <a:ext cx="18101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 чём?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948264" y="1988840"/>
            <a:ext cx="16130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добра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979170" y="2852936"/>
            <a:ext cx="15512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добру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948264" y="3645024"/>
            <a:ext cx="16130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добро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76256" y="4581128"/>
            <a:ext cx="20170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добром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202315" y="5373216"/>
            <a:ext cx="19416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34BC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 добре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499992" y="1340768"/>
            <a:ext cx="28803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499992" y="2060848"/>
            <a:ext cx="36004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2996952"/>
            <a:ext cx="28803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572000" y="3861048"/>
            <a:ext cx="28803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644008" y="4653136"/>
            <a:ext cx="64807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148064" y="5517232"/>
            <a:ext cx="28803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820472" y="5517232"/>
            <a:ext cx="32352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100392" y="4653136"/>
            <a:ext cx="7200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172400" y="3717032"/>
            <a:ext cx="36004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172400" y="2924944"/>
            <a:ext cx="36004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172400" y="2132856"/>
            <a:ext cx="36004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172400" y="1268760"/>
            <a:ext cx="36004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Рисунок56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6672"/>
            <a:ext cx="2225643" cy="220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476672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66750" y="6362700"/>
            <a:ext cx="666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725144"/>
            <a:ext cx="2388045" cy="192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725144"/>
            <a:ext cx="2388045" cy="192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4653136"/>
            <a:ext cx="2388045" cy="192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725144"/>
            <a:ext cx="2388045" cy="192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725144"/>
            <a:ext cx="2388045" cy="192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725144"/>
            <a:ext cx="2388045" cy="192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4653136"/>
            <a:ext cx="2388045" cy="192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725144"/>
            <a:ext cx="2388045" cy="192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Выглянуло солнышко мин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0116616" y="2852936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12560" y="476672"/>
            <a:ext cx="2209428" cy="22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548680"/>
            <a:ext cx="2228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26549E-6 L 0.18142 0.12396 C 0.21962 0.15195 0.27639 0.16767 0.33576 0.16767 C 0.40347 0.16767 0.45747 0.15195 0.49566 0.12396 L 0.67726 -3.26549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1045E-6 L 0.18472 0.12165 C 0.22344 0.14917 0.28143 0.16467 0.34167 0.16467 C 0.41077 0.16467 0.4658 0.14917 0.50452 0.12165 L 0.68941 -2.71045E-6 " pathEditMode="relative" rAng="0" ptsTypes="FffFF">
                                      <p:cBhvr>
                                        <p:cTn id="11" dur="2000" spd="-100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231 C -1.94444E-6 -0.05041 0.07882 -0.08719 0.17483 -0.08719 C 0.27361 -0.08719 0.35261 -0.05041 0.35261 -0.00231 C 0.35261 0.04556 0.43143 0.08257 0.53021 0.08257 C 0.62622 0.08257 0.70521 0.04556 0.70521 -0.00231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44 C -1.94444E-6 0.05343 0.07882 0.09135 0.17483 0.09135 C 0.27361 0.09135 0.35261 0.05343 0.35261 0.0044 C 0.35261 -0.04486 0.43143 -0.08256 0.53021 -0.08256 C 0.62622 -0.08256 0.70521 -0.04486 0.70521 0.0044 " pathEditMode="relative" rAng="0" ptsTypes="fffff">
                                      <p:cBhvr>
                                        <p:cTn id="17" dur="2000" spd="-100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2197 C 0.00416 0.2352 0.00052 0.21716 0.00052 0.24954 C 0.00052 0.26272 0.00139 0.27567 0.00191 0.28885 C 0.00104 0.30874 0.00225 0.31684 -0.00209 0.33233 C -0.0033 0.35315 -0.004 0.36055 -0.01389 0.37604 C -0.01702 0.392 -0.01285 0.37488 -0.02066 0.39084 C -0.02153 0.39269 -0.02118 0.39524 -0.02205 0.39709 C -0.02292 0.39963 -0.02466 0.40194 -0.02587 0.40449 C -0.02674 0.40657 -0.02778 0.40842 -0.02848 0.4105 C -0.03177 0.41906 -0.03368 0.42738 -0.03646 0.43594 C -0.03907 0.45375 -0.04497 0.47086 -0.04705 0.48867 C -0.05052 0.51943 -0.05261 0.54995 -0.06684 0.57724 C -0.06997 0.59135 -0.07917 0.60754 -0.08802 0.61772 C -0.09341 0.62396 -0.0974 0.63113 -0.10382 0.63599 C -0.1132 0.64292 -0.12327 0.64824 -0.13299 0.65402 C -0.13907 0.65749 -0.14479 0.66189 -0.15139 0.66443 C -0.16528 0.67623 -0.17848 0.69126 -0.19514 0.6975 C -0.20556 0.70583 -0.21702 0.71022 -0.22952 0.71253 C -0.23716 0.71832 -0.23195 0.71508 -0.2467 0.71855 C -0.26146 0.72202 -0.27639 0.72664 -0.29167 0.72919 C -0.29879 0.73196 -0.30486 0.73266 -0.31268 0.73358 C -0.32292 0.73659 -0.33386 0.73636 -0.34445 0.73797 C -0.35295 0.73936 -0.36077 0.74144 -0.36945 0.7426 C -0.38021 0.74746 -0.39132 0.74908 -0.40261 0.75162 C -0.44514 0.75046 -0.48316 0.74884 -0.52552 0.75 C -0.54757 0.75301 -0.56754 0.76318 -0.58872 0.76966 C -0.5974 0.7722 -0.6066 0.77313 -0.61545 0.77428 C -0.62275 0.77752 -0.62986 0.77845 -0.63785 0.7803 C -0.65486 0.78955 -0.67848 0.7951 -0.69723 0.79672 C -0.70591 0.79926 -0.71493 0.80111 -0.72361 0.80273 C -0.72657 0.80389 -0.73004 0.80412 -0.73299 0.80574 C -0.73889 0.80874 -0.74358 0.81291 -0.75018 0.81476 C -0.76181 0.82401 -0.76945 0.82077 -0.78438 0.82077 L -0.83733 0.78932 L -0.86233 0.27683 L -0.83611 0.52475 " pathEditMode="relative" rAng="0" ptsTypes="ffffffffffffffffffffffffffffffffAAAA">
                                      <p:cBhvr>
                                        <p:cTn id="24" dur="5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89 -0.00648 C 0.06493 -0.00856 0.06702 -0.00995 0.06702 -0.01249 C 0.06702 -0.01804 0.06389 -0.02891 0.06389 -0.02868 C 0.06511 -0.05967 0.06476 -0.09112 0.06997 -0.12119 C 0.0717 -0.13183 0.07101 -0.12281 0.07465 -0.13344 C 0.07604 -0.13738 0.07674 -0.14154 0.07778 -0.1457 C 0.08073 -0.15703 0.08889 -0.16744 0.09462 -0.17646 C 0.10243 -0.18895 0.10799 -0.20375 0.11459 -0.21739 C 0.12014 -0.22896 0.12743 -0.23867 0.13316 -0.25023 C 0.13785 -0.25972 0.14566 -0.26897 0.15156 -0.27683 C 0.15313 -0.27891 0.15399 -0.28215 0.15608 -0.28307 C 0.16024 -0.28492 0.16181 -0.28516 0.16545 -0.28909 C 0.17153 -0.29579 0.17795 -0.30273 0.18386 -0.30967 C 0.19358 -0.32146 0.20122 -0.3358 0.21441 -0.34043 C 0.22431 -0.3506 0.23542 -0.3624 0.24688 -0.36911 C 0.25035 -0.37119 0.25417 -0.37165 0.25764 -0.37327 C 0.28802 -0.37142 0.28837 -0.37072 0.31007 -0.36494 C 0.3191 -0.35708 0.30955 -0.36471 0.3224 -0.35685 C 0.32761 -0.35361 0.33768 -0.34667 0.33768 -0.34644 C 0.33924 -0.34459 0.34045 -0.34205 0.34236 -0.34043 C 0.34375 -0.33927 0.34566 -0.3395 0.34688 -0.33835 C 0.35573 -0.33002 0.3625 -0.318 0.37153 -0.30967 C 0.38004 -0.29256 0.36893 -0.31314 0.37917 -0.29949 C 0.38785 -0.28793 0.39618 -0.27336 0.40382 -0.26041 C 0.40972 -0.25047 0.41007 -0.24838 0.41459 -0.24006 C 0.41615 -0.23728 0.41927 -0.23173 0.41927 -0.2315 C 0.425 -0.20976 0.42309 -0.19959 0.42084 -0.17022 C 0.42049 -0.16467 0.41997 -0.15865 0.41771 -0.15403 C 0.41563 -0.14986 0.41146 -0.14154 0.41146 -0.14131 C 0.41094 -0.13876 0.41129 -0.13576 0.41007 -0.13344 C 0.40816 -0.12951 0.3934 -0.11679 0.39132 -0.11494 C 0.37709 -0.10176 0.36441 -0.09436 0.34688 -0.09043 C 0.33472 -0.0932 0.32761 -0.09135 0.31927 -0.10269 C 0.3125 -0.1117 0.30538 -0.12489 0.29618 -0.12928 C 0.2934 -0.13298 0.28976 -0.13599 0.28698 -0.13969 C 0.27726 -0.15264 0.27084 -0.16813 0.2592 -0.17854 C 0.25191 -0.19334 0.25573 -0.18733 0.24844 -0.19704 C 0.24653 -0.20699 0.24202 -0.21393 0.23924 -0.22364 C 0.23577 -0.2359 0.23438 -0.24977 0.23316 -0.26249 C 0.23611 -0.30643 0.25313 -0.34875 0.27309 -0.38344 C 0.27604 -0.39524 0.28507 -0.40565 0.29149 -0.4142 C 0.30104 -0.42692 0.31007 -0.44242 0.32361 -0.44704 C 0.32674 -0.44982 0.33056 -0.45167 0.33316 -0.45514 C 0.33472 -0.45722 0.33577 -0.45976 0.33768 -0.46138 C 0.33872 -0.46254 0.34774 -0.46531 0.34844 -0.46554 C 0.36684 -0.47133 0.36163 -0.47156 0.38698 -0.47364 C 0.4132 -0.47202 0.43785 -0.46763 0.46389 -0.46554 C 0.47761 -0.46184 0.49149 -0.4593 0.50538 -0.45722 C 0.52431 -0.45074 0.54601 -0.44959 0.56545 -0.44704 C 0.57327 -0.44496 0.58281 -0.44404 0.58959 -0.43872 C 0.60035 -0.43109 0.60938 -0.41929 0.62084 -0.41628 C 0.63542 -0.40819 0.64722 -0.39223 0.66215 -0.38553 C 0.67222 -0.37558 0.68646 -0.358 0.69774 -0.3506 C 0.70851 -0.32863 0.68993 -0.36517 0.7066 -0.33835 C 0.70868 -0.33488 0.70938 -0.32956 0.71146 -0.32609 C 0.72084 -0.31059 0.73021 -0.29487 0.73889 -0.27891 C 0.74167 -0.2692 0.74688 -0.2618 0.75 -0.25232 C 0.75938 -0.22479 0.76441 -0.19542 0.76997 -0.16628 C 0.76945 -0.15935 0.76945 -0.15241 0.7684 -0.1457 C 0.76702 -0.13691 0.76007 -0.13044 0.75608 -0.12512 C 0.74202 -0.10639 0.7316 -0.08742 0.71146 -0.0821 C 0.69653 -0.08326 0.67639 -0.08303 0.66215 -0.09043 C 0.65399 -0.09459 0.64809 -0.10338 0.6408 -0.10893 C 0.63733 -0.11147 0.63351 -0.11263 0.62986 -0.11494 C 0.62795 -0.11841 0.62587 -0.12211 0.62379 -0.12512 C 0.62257 -0.12674 0.62049 -0.12743 0.61927 -0.12928 C 0.60521 -0.15033 0.61719 -0.1383 0.60695 -0.14778 C 0.60504 -0.15541 0.60156 -0.16096 0.59931 -0.16837 C 0.59323 -0.18756 0.5875 -0.20768 0.58351 -0.2278 C 0.58247 -0.24838 0.58004 -0.26897 0.57622 -0.28909 C 0.57691 -0.3254 0.57049 -0.35985 0.58542 -0.38969 C 0.58646 -0.39454 0.58715 -0.3994 0.58854 -0.40403 C 0.58924 -0.40634 0.5908 -0.40773 0.59149 -0.41004 C 0.59566 -0.42715 0.59045 -0.41443 0.59462 -0.42646 C 0.59896 -0.43918 0.60365 -0.45583 0.60972 -0.46739 C 0.6132 -0.4815 0.62465 -0.49306 0.63403 -0.49815 C 0.65816 -0.51018 0.67552 -0.51249 0.70052 -0.51457 C 0.71875 -0.51781 0.73698 -0.52105 0.75608 -0.5229 C 0.76597 -0.52706 0.77344 -0.52914 0.78386 -0.53099 C 0.79097 -0.53238 0.80538 -0.53516 0.80538 -0.53492 C 0.81354 -0.53377 0.82205 -0.534 0.83004 -0.53099 C 0.83629 -0.52868 0.84445 -0.51573 0.84844 -0.51041 C 0.85712 -0.49885 0.86615 -0.48266 0.87622 -0.47364 C 0.87934 -0.45699 0.88646 -0.44034 0.89149 -0.42438 C 0.89462 -0.4149 0.89827 -0.40565 0.9007 -0.3957 C 0.90729 -0.36864 0.90035 -0.3883 0.90695 -0.37119 C 0.91198 -0.34413 0.90417 -0.38483 0.91146 -0.35269 C 0.91268 -0.34737 0.91459 -0.33627 0.91459 -0.33603 C 0.9132 -0.27752 0.9217 -0.28261 0.90538 -0.2544 C 0.90174 -0.2396 0.8849 -0.2167 0.87309 -0.21138 C 0.86893 -0.21207 0.86476 -0.21207 0.86077 -0.21346 C 0.8559 -0.21508 0.84931 -0.22109 0.84393 -0.22364 C 0.83056 -0.23636 0.82257 -0.25278 0.81146 -0.26874 C 0.80608 -0.27637 0.78542 -0.29926 0.78073 -0.30967 C 0.77448 -0.32378 0.77813 -0.31684 0.76997 -0.33025 C 0.76684 -0.34621 0.77066 -0.33048 0.76233 -0.3506 C 0.75747 -0.36263 0.75382 -0.37581 0.74844 -0.38761 C 0.74705 -0.40403 0.74497 -0.42022 0.74393 -0.43664 C 0.74288 -0.46184 0.74097 -0.47826 0.74393 -0.50232 C 0.74445 -0.50602 0.74601 -0.50902 0.74688 -0.51249 C 0.75018 -0.52614 0.75191 -0.5377 0.75608 -0.55158 C 0.75868 -0.56036 0.76476 -0.57054 0.7684 -0.57817 C 0.77118 -0.58418 0.77309 -0.59089 0.77622 -0.59667 C 0.7882 -0.61911 0.8033 -0.63876 0.81771 -0.65796 C 0.83195 -0.67692 0.83941 -0.7019 0.86077 -0.7093 C 0.86806 -0.7241 0.85799 -0.70583 0.87309 -0.72156 C 0.87518 -0.72364 0.8757 -0.72757 0.87778 -0.72988 C 0.88698 -0.74006 0.8875 -0.73913 0.89618 -0.74214 C 0.90712 -0.7507 0.91754 -0.75879 0.93004 -0.76249 C 0.93629 -0.76827 0.9434 -0.77151 0.95 -0.77683 C 0.96337 -0.78747 0.95417 -0.78354 0.96545 -0.78724 C 0.97188 -0.79279 0.97952 -0.79487 0.98698 -0.79741 C 0.99306 -0.80296 0.99931 -0.80828 1.00538 -0.81383 C 1.00695 -0.81522 1.00851 -0.81661 1.01007 -0.818 C 1.01163 -0.81938 1.01459 -0.82193 1.01459 -0.8217 C 1.0158 -0.82678 1.025 -0.84482 1.02691 -0.84667 C 1.02899 -0.84875 1.03143 -0.85037 1.03316 -0.85269 C 1.04601 -0.8698 1.02986 -0.85315 1.04236 -0.86702 C 1.05261 -0.87836 1.06302 -0.88622 1.07465 -0.89385 C 1.08195 -0.89871 1.08924 -0.90403 1.09774 -0.90403 " pathEditMode="relative" rAng="0" ptsTypes="fffffffffffffffffffffffffffffffffffffffffffffffffffffffffffffffffffffffffffffffffffffffffffffffffffffffffffffffffffffffA">
                                      <p:cBhvr>
                                        <p:cTn id="35" dur="5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" y="-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5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500"/>
                            </p:stCondLst>
                            <p:childTnLst>
                              <p:par>
                                <p:cTn id="6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10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05 0.09618 C -0.22136 0.0148 -0.27066 -0.06636 -0.30052 -0.06012 C -0.33038 -0.05387 -0.33073 0.10589 -0.35139 0.13433 C -0.37205 0.16277 -0.39653 0.14589 -0.42431 0.11098 C -0.45208 0.07607 -0.46163 -0.10844 -0.51806 -0.07491 C -0.57448 -0.04139 -0.66198 0.25734 -0.7625 0.31191 C -0.86302 0.36647 -1.03785 0.28763 -1.12118 0.25272 C -1.20452 0.2178 -1.23195 0.14566 -1.26233 0.10266 C -1.29271 0.05965 -1.2974 0.02705 -1.30208 -0.00532 " pathEditMode="relative" rAng="0" ptsTypes="aaaaaaaaA">
                                      <p:cBhvr>
                                        <p:cTn id="10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4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5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5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9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16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620688"/>
            <a:ext cx="475252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38100"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Минутка чистописания</a:t>
            </a:r>
            <a:endParaRPr lang="ru-RU" sz="7200" b="1" dirty="0">
              <a:ln w="38100">
                <a:solidFill>
                  <a:srgbClr val="006600"/>
                </a:solidFill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212976"/>
            <a:ext cx="269979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512" y="188913"/>
            <a:ext cx="8784976" cy="679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n w="57150"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Сегодня на уроке: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000" b="1" dirty="0" smtClean="0">
              <a:ln w="28575">
                <a:solidFill>
                  <a:srgbClr val="006600"/>
                </a:solidFill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4400" b="1" dirty="0" smtClean="0">
                <a:ln w="28575"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Мне понравилось…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4400" b="1" dirty="0" smtClean="0">
                <a:ln w="28575"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Мне удалось…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4400" b="1" dirty="0" smtClean="0">
                <a:ln w="28575"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Я порадовался за…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4400" b="1" dirty="0" smtClean="0">
                <a:ln w="28575"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Мне надо ещё поработать над…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n w="57150"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000" b="1" dirty="0" smtClean="0">
              <a:ln w="57150">
                <a:solidFill>
                  <a:srgbClr val="006600"/>
                </a:solidFill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4744" y="548680"/>
            <a:ext cx="7956025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Чтобы видеть всё вокруг, </a:t>
            </a:r>
            <a:endParaRPr lang="ru-RU" sz="4400" b="1" cap="none" spc="0" dirty="0" smtClean="0"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r>
              <a:rPr lang="ru-RU" sz="4400" b="1" i="1" cap="none" spc="0" dirty="0" smtClean="0"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Надо быть внимательным. </a:t>
            </a:r>
            <a:endParaRPr lang="ru-RU" sz="4400" b="1" cap="none" spc="0" dirty="0" smtClean="0"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r>
              <a:rPr lang="ru-RU" sz="4400" b="1" i="1" cap="none" spc="0" dirty="0" smtClean="0"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Окружающий нас мир </a:t>
            </a:r>
            <a:endParaRPr lang="ru-RU" sz="4400" b="1" cap="none" spc="0" dirty="0" smtClean="0"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r>
              <a:rPr lang="ru-RU" sz="4400" b="1" i="1" cap="none" spc="0" dirty="0" smtClean="0"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Очень занимательный. </a:t>
            </a:r>
            <a:endParaRPr lang="ru-RU" sz="4400" b="1" cap="none" spc="0" dirty="0" smtClean="0"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r>
              <a:rPr lang="ru-RU" sz="4400" b="1" i="1" cap="none" spc="0" dirty="0" smtClean="0"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Под листочек загляни, </a:t>
            </a:r>
            <a:endParaRPr lang="ru-RU" sz="4400" b="1" cap="none" spc="0" dirty="0" smtClean="0"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r>
              <a:rPr lang="ru-RU" sz="4400" b="1" i="1" cap="none" spc="0" dirty="0" smtClean="0"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Солнышку обрадуйся, </a:t>
            </a:r>
            <a:endParaRPr lang="ru-RU" sz="4400" b="1" cap="none" spc="0" dirty="0" smtClean="0"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r>
              <a:rPr lang="ru-RU" sz="4400" b="1" i="1" cap="none" spc="0" dirty="0" smtClean="0"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Всем вокруг ты помоги, </a:t>
            </a:r>
            <a:endParaRPr lang="ru-RU" sz="4400" b="1" cap="none" spc="0" dirty="0" smtClean="0"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r>
              <a:rPr lang="ru-RU" sz="4400" b="1" i="1" cap="none" spc="0" dirty="0" smtClean="0"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Руку другу протяни- </a:t>
            </a:r>
            <a:endParaRPr lang="ru-RU" sz="4400" b="1" cap="none" spc="0" dirty="0" smtClean="0"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r>
              <a:rPr lang="ru-RU" sz="4400" b="1" i="1" cap="none" spc="0" dirty="0" smtClean="0"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Вот и замечательно! </a:t>
            </a:r>
            <a:endParaRPr lang="ru-RU" sz="4400" b="1" cap="none" spc="0" dirty="0"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764704"/>
            <a:ext cx="809644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38100">
                  <a:solidFill>
                    <a:srgbClr val="002A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СПАСИБО ЗА РАБОТУ!</a:t>
            </a:r>
            <a:endParaRPr lang="ru-RU" sz="6600" b="1" cap="none" spc="0" dirty="0">
              <a:ln w="38100">
                <a:solidFill>
                  <a:srgbClr val="002A00"/>
                </a:solidFill>
              </a:ln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060848"/>
            <a:ext cx="33123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717032"/>
            <a:ext cx="19442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38100"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Словарная работа</a:t>
            </a:r>
            <a:endParaRPr lang="ru-RU" sz="7200" b="1" dirty="0">
              <a:ln w="38100">
                <a:solidFill>
                  <a:srgbClr val="006600"/>
                </a:solidFill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2179022"/>
            <a:ext cx="806489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Calibri" pitchFamily="34" charset="0"/>
              </a:rPr>
              <a:t>П..</a:t>
            </a:r>
            <a:r>
              <a:rPr kumimoji="0" lang="ru-RU" sz="3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Calibri" pitchFamily="34" charset="0"/>
              </a:rPr>
              <a:t>тухи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Calibri" pitchFamily="34" charset="0"/>
              </a:rPr>
              <a:t>,  м..</a:t>
            </a:r>
            <a:r>
              <a:rPr kumimoji="0" lang="ru-RU" sz="3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Calibri" pitchFamily="34" charset="0"/>
              </a:rPr>
              <a:t>дведи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Calibri" pitchFamily="34" charset="0"/>
              </a:rPr>
              <a:t>, 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Calibri" pitchFamily="34" charset="0"/>
              </a:rPr>
              <a:t>к .</a:t>
            </a:r>
            <a:r>
              <a:rPr kumimoji="0" lang="ru-RU" sz="3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Calibri" pitchFamily="34" charset="0"/>
              </a:rPr>
              <a:t>ртины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Calibri" pitchFamily="34" charset="0"/>
              </a:rPr>
              <a:t>,  м..</a:t>
            </a:r>
            <a:r>
              <a:rPr kumimoji="0" lang="ru-RU" sz="3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Calibri" pitchFamily="34" charset="0"/>
              </a:rPr>
              <a:t>тро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56992"/>
            <a:ext cx="84305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..</a:t>
            </a:r>
            <a:r>
              <a:rPr lang="ru-RU" sz="3000" b="1" dirty="0" err="1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рбуз</a:t>
            </a:r>
            <a:r>
              <a:rPr lang="ru-RU" sz="30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,  м..</a:t>
            </a:r>
            <a:r>
              <a:rPr lang="ru-RU" sz="3000" b="1" dirty="0" err="1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лина</a:t>
            </a:r>
            <a:r>
              <a:rPr lang="ru-RU" sz="30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,  п..м..</a:t>
            </a:r>
            <a:r>
              <a:rPr lang="ru-RU" sz="3000" b="1" dirty="0" err="1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дор</a:t>
            </a:r>
            <a:r>
              <a:rPr lang="ru-RU" sz="30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,  </a:t>
            </a:r>
            <a:r>
              <a:rPr lang="ru-RU" sz="3000" b="1" dirty="0" err="1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з</a:t>
            </a:r>
            <a:r>
              <a:rPr lang="ru-RU" sz="30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..мл..</a:t>
            </a:r>
            <a:r>
              <a:rPr lang="ru-RU" sz="3000" b="1" dirty="0" err="1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ника</a:t>
            </a:r>
            <a:endParaRPr lang="ru-RU" sz="3000" b="1" dirty="0" smtClean="0">
              <a:solidFill>
                <a:srgbClr val="000000"/>
              </a:solidFill>
              <a:latin typeface="Comic Sans MS" pitchFamily="66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132856"/>
            <a:ext cx="4235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2132856"/>
            <a:ext cx="4235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2132856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2132856"/>
            <a:ext cx="4235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284984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3284984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01540" y="3284984"/>
            <a:ext cx="4395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45605" y="3284984"/>
            <a:ext cx="4475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3284984"/>
            <a:ext cx="4235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80312" y="3284984"/>
            <a:ext cx="4235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132856"/>
            <a:ext cx="30243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8100"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Изменение </a:t>
            </a:r>
          </a:p>
          <a:p>
            <a:pPr algn="ctr"/>
            <a:r>
              <a:rPr lang="ru-RU" sz="5400" b="1" dirty="0" smtClean="0">
                <a:ln w="38100"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имени существительного </a:t>
            </a:r>
          </a:p>
          <a:p>
            <a:r>
              <a:rPr lang="ru-RU" sz="5400" b="1" dirty="0" smtClean="0">
                <a:ln w="38100"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по падежам</a:t>
            </a:r>
            <a:endParaRPr lang="ru-RU" sz="5400" b="1" dirty="0">
              <a:ln w="38100">
                <a:solidFill>
                  <a:srgbClr val="006600"/>
                </a:solidFill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717032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38100"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Узнать названия падежей </a:t>
            </a:r>
          </a:p>
          <a:p>
            <a:r>
              <a:rPr lang="ru-RU" sz="3200" b="1" dirty="0" smtClean="0">
                <a:ln w="38100"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 научиться правильно </a:t>
            </a:r>
          </a:p>
          <a:p>
            <a:r>
              <a:rPr lang="ru-RU" sz="3200" b="1" dirty="0" smtClean="0">
                <a:ln w="38100"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определять падеж </a:t>
            </a:r>
          </a:p>
          <a:p>
            <a:r>
              <a:rPr lang="ru-RU" sz="3200" b="1" dirty="0" smtClean="0">
                <a:ln w="38100"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имени существительного</a:t>
            </a:r>
            <a:endParaRPr lang="ru-RU" sz="3200" b="1" dirty="0">
              <a:ln w="38100">
                <a:solidFill>
                  <a:srgbClr val="006600"/>
                </a:solidFill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348880"/>
            <a:ext cx="28384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Рисунок56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У слова есть шесть падежей,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Шесть верных маленьких пажей.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Они проходят чередой,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За слово в бой готов любой!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7696200" cy="549275"/>
          </a:xfrm>
        </p:spPr>
        <p:txBody>
          <a:bodyPr>
            <a:noAutofit/>
          </a:bodyPr>
          <a:lstStyle/>
          <a:p>
            <a:pPr eaLnBrk="1" hangingPunct="1"/>
            <a:r>
              <a:rPr lang="ru-RU" sz="6000" b="1" dirty="0" smtClean="0">
                <a:ln w="57150"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Именительный падеж</a:t>
            </a:r>
          </a:p>
        </p:txBody>
      </p:sp>
      <p:sp>
        <p:nvSpPr>
          <p:cNvPr id="6171" name="Номер слайда 2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D0788D-16A1-497D-BE5B-72E190F9061E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187624" y="1988840"/>
            <a:ext cx="6624637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 smtClean="0">
                <a:latin typeface="Comic Sans MS" pitchFamily="66" charset="0"/>
                <a:cs typeface="Tahoma" pitchFamily="34" charset="0"/>
              </a:rPr>
              <a:t>Я </a:t>
            </a:r>
            <a:r>
              <a:rPr lang="ru-RU" sz="3600" dirty="0">
                <a:latin typeface="Comic Sans MS" pitchFamily="66" charset="0"/>
                <a:cs typeface="Tahoma" pitchFamily="34" charset="0"/>
              </a:rPr>
              <a:t>– </a:t>
            </a:r>
            <a:r>
              <a:rPr lang="ru-RU" sz="3600" dirty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именительный падеж</a:t>
            </a:r>
            <a:r>
              <a:rPr lang="ru-RU" sz="3600" dirty="0">
                <a:latin typeface="Comic Sans MS" pitchFamily="66" charset="0"/>
                <a:cs typeface="Tahoma" pitchFamily="34" charset="0"/>
              </a:rPr>
              <a:t>,</a:t>
            </a:r>
          </a:p>
          <a:p>
            <a:r>
              <a:rPr lang="ru-RU" sz="3600" dirty="0">
                <a:latin typeface="Comic Sans MS" pitchFamily="66" charset="0"/>
                <a:cs typeface="Tahoma" pitchFamily="34" charset="0"/>
              </a:rPr>
              <a:t>И нет на мне чужих одежд.           </a:t>
            </a:r>
          </a:p>
          <a:p>
            <a:r>
              <a:rPr lang="ru-RU" sz="3600" dirty="0">
                <a:latin typeface="Comic Sans MS" pitchFamily="66" charset="0"/>
                <a:cs typeface="Tahoma" pitchFamily="34" charset="0"/>
              </a:rPr>
              <a:t>Меня легко все узнают</a:t>
            </a:r>
          </a:p>
          <a:p>
            <a:r>
              <a:rPr lang="ru-RU" sz="3600" dirty="0">
                <a:latin typeface="Comic Sans MS" pitchFamily="66" charset="0"/>
                <a:cs typeface="Tahoma" pitchFamily="34" charset="0"/>
              </a:rPr>
              <a:t>И в подлежащие зовут.</a:t>
            </a:r>
          </a:p>
          <a:p>
            <a:r>
              <a:rPr lang="ru-RU" sz="3600" dirty="0" smtClean="0">
                <a:latin typeface="Comic Sans MS" pitchFamily="66" charset="0"/>
                <a:cs typeface="Tahoma" pitchFamily="34" charset="0"/>
              </a:rPr>
              <a:t>Мои </a:t>
            </a:r>
            <a:r>
              <a:rPr lang="ru-RU" sz="3600" dirty="0">
                <a:latin typeface="Comic Sans MS" pitchFamily="66" charset="0"/>
                <a:cs typeface="Tahoma" pitchFamily="34" charset="0"/>
              </a:rPr>
              <a:t>вопросы – </a:t>
            </a:r>
            <a:r>
              <a:rPr lang="ru-RU" sz="3600" b="1" dirty="0">
                <a:solidFill>
                  <a:srgbClr val="B90D21"/>
                </a:solidFill>
                <a:latin typeface="Comic Sans MS" pitchFamily="66" charset="0"/>
                <a:cs typeface="Tahoma" pitchFamily="34" charset="0"/>
              </a:rPr>
              <a:t>кто?</a:t>
            </a:r>
            <a:r>
              <a:rPr lang="ru-RU" sz="3600" dirty="0">
                <a:latin typeface="Comic Sans MS" pitchFamily="66" charset="0"/>
                <a:cs typeface="Tahoma" pitchFamily="34" charset="0"/>
              </a:rPr>
              <a:t> и </a:t>
            </a:r>
            <a:r>
              <a:rPr lang="ru-RU" sz="3600" b="1" dirty="0">
                <a:solidFill>
                  <a:srgbClr val="B90D21"/>
                </a:solidFill>
                <a:latin typeface="Comic Sans MS" pitchFamily="66" charset="0"/>
                <a:cs typeface="Tahoma" pitchFamily="34" charset="0"/>
              </a:rPr>
              <a:t>что?</a:t>
            </a:r>
          </a:p>
          <a:p>
            <a:r>
              <a:rPr lang="ru-RU" sz="3600" dirty="0">
                <a:latin typeface="Comic Sans MS" pitchFamily="66" charset="0"/>
                <a:cs typeface="Tahoma" pitchFamily="34" charset="0"/>
              </a:rPr>
              <a:t>Ни с чем не спутает никто</a:t>
            </a:r>
            <a:r>
              <a:rPr lang="ru-RU" dirty="0">
                <a:latin typeface="Comic Sans MS" pitchFamily="66" charset="0"/>
                <a:cs typeface="Tahoma" pitchFamily="34" charset="0"/>
              </a:rPr>
              <a:t>.</a:t>
            </a:r>
          </a:p>
          <a:p>
            <a:endParaRPr lang="ru-RU" dirty="0">
              <a:latin typeface="Comic Sans MS" pitchFamily="66" charset="0"/>
              <a:cs typeface="Tahoma" pitchFamily="34" charset="0"/>
            </a:endParaRPr>
          </a:p>
        </p:txBody>
      </p:sp>
      <p:pic>
        <p:nvPicPr>
          <p:cNvPr id="30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92696"/>
            <a:ext cx="7772400" cy="67945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57150"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Родительный падеж</a:t>
            </a:r>
          </a:p>
        </p:txBody>
      </p:sp>
      <p:sp>
        <p:nvSpPr>
          <p:cNvPr id="7181" name="Номер слайда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AB15EE-9143-4D4F-956B-0AF0ADBD18A5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475656" y="2276872"/>
            <a:ext cx="6173788" cy="2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>
                <a:latin typeface="Comic Sans MS" pitchFamily="66" charset="0"/>
                <a:cs typeface="Tahoma" pitchFamily="34" charset="0"/>
              </a:rPr>
              <a:t>А я – падеж </a:t>
            </a:r>
            <a:r>
              <a:rPr lang="ru-RU" sz="3200" dirty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родительный.</a:t>
            </a:r>
          </a:p>
          <a:p>
            <a:pPr>
              <a:lnSpc>
                <a:spcPct val="90000"/>
              </a:lnSpc>
            </a:pPr>
            <a:r>
              <a:rPr lang="ru-RU" sz="3200" dirty="0" smtClean="0">
                <a:latin typeface="Comic Sans MS" pitchFamily="66" charset="0"/>
                <a:cs typeface="Tahoma" pitchFamily="34" charset="0"/>
              </a:rPr>
              <a:t>Характер </a:t>
            </a:r>
            <a:r>
              <a:rPr lang="ru-RU" sz="3200" dirty="0">
                <a:latin typeface="Comic Sans MS" pitchFamily="66" charset="0"/>
                <a:cs typeface="Tahoma" pitchFamily="34" charset="0"/>
              </a:rPr>
              <a:t>мой – общительный. </a:t>
            </a:r>
          </a:p>
          <a:p>
            <a:pPr>
              <a:lnSpc>
                <a:spcPct val="90000"/>
              </a:lnSpc>
            </a:pPr>
            <a:r>
              <a:rPr lang="ru-RU" sz="3200" b="1" dirty="0">
                <a:solidFill>
                  <a:srgbClr val="B90D21"/>
                </a:solidFill>
                <a:latin typeface="Comic Sans MS" pitchFamily="66" charset="0"/>
                <a:cs typeface="Tahoma" pitchFamily="34" charset="0"/>
              </a:rPr>
              <a:t>Кого? Чего?</a:t>
            </a:r>
            <a:r>
              <a:rPr lang="ru-RU" sz="3200" b="1" dirty="0">
                <a:latin typeface="Comic Sans MS" pitchFamily="66" charset="0"/>
                <a:cs typeface="Tahoma" pitchFamily="34" charset="0"/>
              </a:rPr>
              <a:t> </a:t>
            </a:r>
            <a:r>
              <a:rPr lang="ru-RU" sz="3200" dirty="0">
                <a:latin typeface="Comic Sans MS" pitchFamily="66" charset="0"/>
                <a:cs typeface="Tahoma" pitchFamily="34" charset="0"/>
              </a:rPr>
              <a:t>– и вот он я!</a:t>
            </a:r>
          </a:p>
          <a:p>
            <a:pPr>
              <a:lnSpc>
                <a:spcPct val="90000"/>
              </a:lnSpc>
            </a:pPr>
            <a:r>
              <a:rPr lang="ru-RU" sz="3200" dirty="0" smtClean="0">
                <a:latin typeface="Comic Sans MS" pitchFamily="66" charset="0"/>
                <a:cs typeface="Tahoma" pitchFamily="34" charset="0"/>
              </a:rPr>
              <a:t>Возьмёте вы меня в друзья?</a:t>
            </a:r>
            <a:endParaRPr lang="ru-RU" sz="32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ru-RU" dirty="0">
                <a:latin typeface="Comic Sans MS" pitchFamily="66" charset="0"/>
              </a:rPr>
              <a:t>               			</a:t>
            </a:r>
          </a:p>
        </p:txBody>
      </p:sp>
      <p:pic>
        <p:nvPicPr>
          <p:cNvPr id="30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772400" cy="679450"/>
          </a:xfr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6000" b="1" dirty="0" smtClean="0">
                <a:ln w="57150"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Дательный падеж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75656" y="2060848"/>
            <a:ext cx="72739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latin typeface="Comic Sans MS" pitchFamily="66" charset="0"/>
                <a:cs typeface="Tahoma" pitchFamily="34" charset="0"/>
              </a:rPr>
              <a:t>Я называюсь </a:t>
            </a:r>
            <a:r>
              <a:rPr lang="ru-RU" sz="3600" dirty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дательным,</a:t>
            </a:r>
          </a:p>
          <a:p>
            <a:r>
              <a:rPr lang="ru-RU" sz="3600" dirty="0">
                <a:latin typeface="Comic Sans MS" pitchFamily="66" charset="0"/>
                <a:cs typeface="Tahoma" pitchFamily="34" charset="0"/>
              </a:rPr>
              <a:t>Работаю старательно.</a:t>
            </a:r>
          </a:p>
          <a:p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Кому</a:t>
            </a:r>
            <a:r>
              <a:rPr lang="ru-RU" sz="3600" dirty="0">
                <a:latin typeface="Comic Sans MS" pitchFamily="66" charset="0"/>
                <a:cs typeface="Tahoma" pitchFamily="34" charset="0"/>
              </a:rPr>
              <a:t> отдать?</a:t>
            </a:r>
            <a:r>
              <a:rPr lang="ru-RU" sz="3600" dirty="0">
                <a:solidFill>
                  <a:srgbClr val="0000FF"/>
                </a:solidFill>
                <a:latin typeface="Comic Sans MS" pitchFamily="66" charset="0"/>
                <a:cs typeface="Tahoma" pitchFamily="34" charset="0"/>
              </a:rPr>
              <a:t> </a:t>
            </a:r>
          </a:p>
          <a:p>
            <a:r>
              <a:rPr lang="ru-RU" sz="3600" dirty="0">
                <a:latin typeface="Comic Sans MS" pitchFamily="66" charset="0"/>
                <a:cs typeface="Tahoma" pitchFamily="34" charset="0"/>
              </a:rPr>
              <a:t>К</a:t>
            </a:r>
            <a:r>
              <a:rPr lang="ru-RU" sz="3600" dirty="0">
                <a:solidFill>
                  <a:srgbClr val="0000FF"/>
                </a:solidFill>
                <a:latin typeface="Comic Sans MS" pitchFamily="66" charset="0"/>
                <a:cs typeface="Tahoma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чему</a:t>
            </a:r>
            <a:r>
              <a:rPr lang="ru-RU" sz="3600" dirty="0">
                <a:latin typeface="Comic Sans MS" pitchFamily="66" charset="0"/>
                <a:cs typeface="Tahoma" pitchFamily="34" charset="0"/>
              </a:rPr>
              <a:t> призвать?</a:t>
            </a:r>
          </a:p>
          <a:p>
            <a:r>
              <a:rPr lang="ru-RU" sz="3600" dirty="0">
                <a:latin typeface="Comic Sans MS" pitchFamily="66" charset="0"/>
                <a:cs typeface="Tahoma" pitchFamily="34" charset="0"/>
              </a:rPr>
              <a:t>Лишь только я могу сказать</a:t>
            </a:r>
            <a:r>
              <a:rPr lang="ru-RU" sz="3600" dirty="0" smtClean="0">
                <a:latin typeface="Comic Sans MS" pitchFamily="66" charset="0"/>
                <a:cs typeface="Tahoma" pitchFamily="34" charset="0"/>
              </a:rPr>
              <a:t>.</a:t>
            </a:r>
            <a:endParaRPr lang="ru-RU" sz="3600" dirty="0">
              <a:latin typeface="Comic Sans MS" pitchFamily="66" charset="0"/>
              <a:cs typeface="Tahoma" pitchFamily="34" charset="0"/>
            </a:endParaRPr>
          </a:p>
        </p:txBody>
      </p:sp>
      <p:pic>
        <p:nvPicPr>
          <p:cNvPr id="27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72400" cy="679450"/>
          </a:xfrm>
        </p:spPr>
        <p:txBody>
          <a:bodyPr>
            <a:noAutofit/>
          </a:bodyPr>
          <a:lstStyle/>
          <a:p>
            <a:pPr eaLnBrk="1" hangingPunct="1"/>
            <a:r>
              <a:rPr lang="ru-RU" sz="6000" b="1" dirty="0" smtClean="0">
                <a:ln w="57150"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Винительный падеж</a:t>
            </a:r>
          </a:p>
        </p:txBody>
      </p:sp>
      <p:sp>
        <p:nvSpPr>
          <p:cNvPr id="9229" name="Номер слайда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46C8AF-5A86-48D6-994E-9A8A74864611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475656" y="1484784"/>
            <a:ext cx="6768752" cy="358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latin typeface="Comic Sans MS" pitchFamily="66" charset="0"/>
                <a:cs typeface="Tahoma" pitchFamily="34" charset="0"/>
              </a:rPr>
              <a:t>А я – </a:t>
            </a:r>
            <a:r>
              <a:rPr lang="ru-RU" sz="3600" dirty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винительный падеж,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latin typeface="Comic Sans MS" pitchFamily="66" charset="0"/>
                <a:cs typeface="Tahoma" pitchFamily="34" charset="0"/>
              </a:rPr>
              <a:t>И я во всем виню невежд.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latin typeface="Comic Sans MS" pitchFamily="66" charset="0"/>
                <a:cs typeface="Tahoma" pitchFamily="34" charset="0"/>
              </a:rPr>
              <a:t>Зато отличников – люблю,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latin typeface="Comic Sans MS" pitchFamily="66" charset="0"/>
                <a:cs typeface="Tahoma" pitchFamily="34" charset="0"/>
              </a:rPr>
              <a:t>Для них «пятерки» я </a:t>
            </a:r>
            <a:r>
              <a:rPr lang="ru-RU" sz="3600" dirty="0" smtClean="0">
                <a:latin typeface="Comic Sans MS" pitchFamily="66" charset="0"/>
                <a:cs typeface="Tahoma" pitchFamily="34" charset="0"/>
              </a:rPr>
              <a:t>ловлю</a:t>
            </a:r>
            <a:r>
              <a:rPr lang="ru-RU" sz="3600" dirty="0">
                <a:latin typeface="Comic Sans MS" pitchFamily="66" charset="0"/>
                <a:cs typeface="Tahom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Кого</a:t>
            </a:r>
            <a:r>
              <a:rPr lang="ru-RU" sz="3600" dirty="0">
                <a:solidFill>
                  <a:srgbClr val="B90D21"/>
                </a:solidFill>
                <a:latin typeface="Comic Sans MS" pitchFamily="66" charset="0"/>
                <a:cs typeface="Tahoma" pitchFamily="34" charset="0"/>
              </a:rPr>
              <a:t> </a:t>
            </a:r>
            <a:r>
              <a:rPr lang="ru-RU" sz="3600" dirty="0">
                <a:latin typeface="Comic Sans MS" pitchFamily="66" charset="0"/>
                <a:cs typeface="Tahoma" pitchFamily="34" charset="0"/>
              </a:rPr>
              <a:t>назвать, во </a:t>
            </a:r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что</a:t>
            </a:r>
            <a:r>
              <a:rPr lang="ru-RU" sz="3600" dirty="0">
                <a:latin typeface="Comic Sans MS" pitchFamily="66" charset="0"/>
                <a:cs typeface="Tahoma" pitchFamily="34" charset="0"/>
              </a:rPr>
              <a:t> играть,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latin typeface="Comic Sans MS" pitchFamily="66" charset="0"/>
                <a:cs typeface="Tahoma" pitchFamily="34" charset="0"/>
              </a:rPr>
              <a:t>Готов ребятам подсказать.</a:t>
            </a:r>
          </a:p>
          <a:p>
            <a:pPr>
              <a:lnSpc>
                <a:spcPct val="90000"/>
              </a:lnSpc>
            </a:pPr>
            <a:endParaRPr lang="ru-RU" sz="3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" name="Содержимое 3" descr="Рисунок56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497</Words>
  <Application>Microsoft Office PowerPoint</Application>
  <PresentationFormat>Экран (4:3)</PresentationFormat>
  <Paragraphs>140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Именительный падеж</vt:lpstr>
      <vt:lpstr>Родительный падеж</vt:lpstr>
      <vt:lpstr>Дательный падеж</vt:lpstr>
      <vt:lpstr>Винительный падеж</vt:lpstr>
      <vt:lpstr>Творительный падеж</vt:lpstr>
      <vt:lpstr>Предложный падеж</vt:lpstr>
      <vt:lpstr>Вот такие падежи. А ты с ними подружи, Будешь грамотно писать И пятерки получать.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74</cp:revision>
  <dcterms:created xsi:type="dcterms:W3CDTF">2012-03-01T17:02:06Z</dcterms:created>
  <dcterms:modified xsi:type="dcterms:W3CDTF">2012-03-11T04:08:09Z</dcterms:modified>
</cp:coreProperties>
</file>