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28"/>
  </p:handoutMasterIdLst>
  <p:sldIdLst>
    <p:sldId id="285" r:id="rId2"/>
    <p:sldId id="289" r:id="rId3"/>
    <p:sldId id="290" r:id="rId4"/>
    <p:sldId id="292" r:id="rId5"/>
    <p:sldId id="293" r:id="rId6"/>
    <p:sldId id="297" r:id="rId7"/>
    <p:sldId id="298" r:id="rId8"/>
    <p:sldId id="299" r:id="rId9"/>
    <p:sldId id="300" r:id="rId10"/>
    <p:sldId id="301" r:id="rId11"/>
    <p:sldId id="291" r:id="rId12"/>
    <p:sldId id="295" r:id="rId13"/>
    <p:sldId id="294" r:id="rId14"/>
    <p:sldId id="296" r:id="rId15"/>
    <p:sldId id="263" r:id="rId16"/>
    <p:sldId id="264" r:id="rId17"/>
    <p:sldId id="265" r:id="rId18"/>
    <p:sldId id="266" r:id="rId19"/>
    <p:sldId id="267" r:id="rId20"/>
    <p:sldId id="270" r:id="rId21"/>
    <p:sldId id="286" r:id="rId22"/>
    <p:sldId id="287" r:id="rId23"/>
    <p:sldId id="288" r:id="rId24"/>
    <p:sldId id="279" r:id="rId25"/>
    <p:sldId id="274" r:id="rId26"/>
    <p:sldId id="30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8210" autoAdjust="0"/>
    <p:restoredTop sz="93216" autoAdjust="0"/>
  </p:normalViewPr>
  <p:slideViewPr>
    <p:cSldViewPr>
      <p:cViewPr>
        <p:scale>
          <a:sx n="50" d="100"/>
          <a:sy n="50" d="100"/>
        </p:scale>
        <p:origin x="-804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C0D460-503D-4807-B4CB-90F29C3A5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4418-BC59-46CA-83E4-94C9B3A0E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85C19-1693-45A7-B746-53563C6A0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9F6AD-35EB-4CB8-8F97-B9D43CBC0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94A5B-010C-4DF0-8E31-C7966ABAD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6B023-84B4-4ED0-AECC-1840AFE2A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44426-EC4E-4122-8AED-822586AB6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BC2F5-280C-4448-854D-533F7CE6B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64488-83A7-49F2-BA76-6163D51D7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42D71-8C76-4509-A488-A262A823A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E6A82-7028-445B-99EB-0C5B49F05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2ABA-34BB-4100-8C1A-06BFDA045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77EB81-489C-4B03-8B63-24EDE00AD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0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820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2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821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22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2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2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2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2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2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2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2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82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823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823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3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3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3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4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4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4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4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82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28688" y="1428750"/>
            <a:ext cx="7540625" cy="2500313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dirty="0" smtClean="0">
                <a:solidFill>
                  <a:srgbClr val="000099"/>
                </a:solidFill>
              </a:rPr>
              <a:t/>
            </a:r>
            <a:br>
              <a:rPr lang="ru-RU" sz="3000" dirty="0" smtClean="0">
                <a:solidFill>
                  <a:srgbClr val="000099"/>
                </a:solidFill>
              </a:rPr>
            </a:br>
            <a:r>
              <a:rPr lang="ru-RU" dirty="0" smtClean="0"/>
              <a:t>Активные формы, методы и приемы, используемые на уроках русского языка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437063"/>
            <a:ext cx="4105275" cy="16557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ru-RU" sz="2000" b="1" dirty="0" smtClean="0"/>
              <a:t>Учитель русского языка и литературы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Ничкова Татьяна Анатольевна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4049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«Рыцарский турнир»</a:t>
            </a:r>
          </a:p>
        </p:txBody>
      </p:sp>
      <p:pic>
        <p:nvPicPr>
          <p:cNvPr id="61445" name="Picture 5" descr="Захваченный кадр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700213"/>
            <a:ext cx="2751138" cy="295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449" name="Picture 9" descr="Захваченный кадр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773238"/>
            <a:ext cx="2735263" cy="273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451" name="Picture 11" descr="Захваченный кадр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789363"/>
            <a:ext cx="2276475" cy="2592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795655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95288" y="404813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последнее время все чаще различают понятия </a:t>
            </a:r>
            <a:r>
              <a:rPr lang="ru-RU" b="1"/>
              <a:t>«</a:t>
            </a:r>
            <a:r>
              <a:rPr lang="ru-RU" b="1">
                <a:solidFill>
                  <a:schemeClr val="tx2"/>
                </a:solidFill>
              </a:rPr>
              <a:t>активные</a:t>
            </a:r>
            <a:r>
              <a:rPr lang="ru-RU" b="1"/>
              <a:t>» </a:t>
            </a:r>
            <a:r>
              <a:rPr lang="ru-RU"/>
              <a:t>и </a:t>
            </a:r>
            <a:r>
              <a:rPr lang="ru-RU" b="1"/>
              <a:t>«интерактивные» </a:t>
            </a:r>
            <a:r>
              <a:rPr lang="ru-RU" b="1">
                <a:solidFill>
                  <a:schemeClr val="tx2"/>
                </a:solidFill>
              </a:rPr>
              <a:t>методы обучения.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3375"/>
            <a:ext cx="7696200" cy="5153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Под </a:t>
            </a:r>
            <a:r>
              <a:rPr lang="ru-RU" sz="2400" b="1" smtClean="0"/>
              <a:t>активными методами обучения </a:t>
            </a:r>
            <a:r>
              <a:rPr lang="ru-RU" sz="2400" smtClean="0"/>
              <a:t>в большинстве случаев подразумеваются методы, основанные </a:t>
            </a:r>
            <a:r>
              <a:rPr lang="ru-RU" sz="2400" smtClean="0">
                <a:solidFill>
                  <a:schemeClr val="tx2"/>
                </a:solidFill>
              </a:rPr>
              <a:t>на коммуникациях, объективно возникающих как между учащимися, так и между учениками и учителем.</a:t>
            </a:r>
            <a:r>
              <a:rPr lang="ru-RU" sz="2400" smtClean="0"/>
              <a:t> Суть метода заключается в изменении субъектно-объектных отношений: </a:t>
            </a:r>
            <a:r>
              <a:rPr lang="ru-RU" sz="2400" smtClean="0">
                <a:solidFill>
                  <a:schemeClr val="tx2"/>
                </a:solidFill>
              </a:rPr>
              <a:t>ученик из ведомого превращается в управляющего процессом познания, при этом активно задействуется природная любознательность учащегося</a:t>
            </a:r>
            <a:r>
              <a:rPr lang="ru-RU" sz="2400" smtClean="0"/>
              <a:t>, то есть использование активных методов становится элементом положительной мотивации ученика.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0350"/>
            <a:ext cx="7696200" cy="6048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Все эти методы обучения можно разделить на три группы: </a:t>
            </a:r>
            <a:r>
              <a:rPr lang="ru-RU" sz="1800" i="1" smtClean="0"/>
              <a:t>индивидуальные, групповые и фронтальные.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chemeClr val="tx2"/>
                </a:solidFill>
              </a:rPr>
              <a:t>Индивидуальные методы обучения</a:t>
            </a:r>
            <a:r>
              <a:rPr lang="ru-RU" sz="1800" i="1" smtClean="0"/>
              <a:t> </a:t>
            </a:r>
            <a:r>
              <a:rPr lang="ru-RU" sz="1800" smtClean="0"/>
              <a:t>являются активными по характеру действий, выполняемых учеником: он самостоятельно управляет процессом присвоения знаний, извлекает из имеющихся источников нужную информацию, разделяет ее на обособленные блоки, распределяет в определенной последовательности, продвигаясь при этом в удобном ему режиме (использование компьютера).</a:t>
            </a:r>
            <a:endParaRPr lang="ru-RU" sz="18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chemeClr val="tx2"/>
                </a:solidFill>
              </a:rPr>
              <a:t>Групповые методы обучения</a:t>
            </a:r>
            <a:r>
              <a:rPr lang="ru-RU" sz="1800" i="1" smtClean="0"/>
              <a:t> </a:t>
            </a:r>
            <a:r>
              <a:rPr lang="ru-RU" sz="1800" smtClean="0"/>
              <a:t>- работа учащихся в группах, анализ конкретных ситуаций, дискуссия, мозговой штурм, выполнение проектов и мини-проектов в наибольшей степени соответствуют понятию «интерактивности», так как состоят из обмена сообщениями, в результате которых продуцируется новая учебная информация. Эта информация может быть как объективно новой, то есть созданной впервые, так и субъективно новой, то есть неизвестной ранее учащимся, но известной учителю.</a:t>
            </a:r>
            <a:endParaRPr lang="ru-RU" sz="18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chemeClr val="tx2"/>
                </a:solidFill>
              </a:rPr>
              <a:t>Фронтальные активные методы обучения</a:t>
            </a:r>
            <a:r>
              <a:rPr lang="ru-RU" sz="1800" i="1" smtClean="0"/>
              <a:t>, </a:t>
            </a:r>
            <a:r>
              <a:rPr lang="ru-RU" sz="1800" smtClean="0"/>
              <a:t>то есть такие, которые направлены на работу со всем классом, требуют синхронизации действий ученика и учителя для достижения конкретной учебной цели.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chemeClr val="tx2"/>
                </a:solidFill>
              </a:rPr>
              <a:t>ПРИЕМ</a:t>
            </a:r>
            <a:r>
              <a:rPr lang="ru-RU" smtClean="0"/>
              <a:t> – составная часть метода, ведущая к достижению частных задач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Различные модели алгоритмов</a:t>
            </a:r>
          </a:p>
        </p:txBody>
      </p:sp>
      <p:pic>
        <p:nvPicPr>
          <p:cNvPr id="16388" name="Picture 4" descr="русский язык 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916113"/>
            <a:ext cx="46355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русский язык 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700213"/>
            <a:ext cx="5511800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русский язык 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773238"/>
            <a:ext cx="592455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6870700" cy="18161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2"/>
                </a:solidFill>
              </a:rPr>
              <a:t>Упражнения, снабженные ключами для самоконтроля</a:t>
            </a:r>
          </a:p>
        </p:txBody>
      </p:sp>
      <p:pic>
        <p:nvPicPr>
          <p:cNvPr id="17412" name="Picture 4" descr="русский язык 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133600"/>
            <a:ext cx="55419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русский язык 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060575"/>
            <a:ext cx="7056438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5" presetClass="exit" presetSubtype="1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6870700" cy="10715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Таблицы</a:t>
            </a:r>
            <a:r>
              <a:rPr lang="ru-RU" smtClean="0"/>
              <a:t> </a:t>
            </a:r>
          </a:p>
        </p:txBody>
      </p:sp>
      <p:pic>
        <p:nvPicPr>
          <p:cNvPr id="18436" name="Picture 4" descr="русский язык 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28775"/>
            <a:ext cx="6381750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русский язык 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341438"/>
            <a:ext cx="383381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русский язык 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412875"/>
            <a:ext cx="7258050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xit" presetSubtype="1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3" presetClass="exit" presetSubtype="1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0713"/>
            <a:ext cx="6870700" cy="7921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Рисованные правила</a:t>
            </a:r>
          </a:p>
        </p:txBody>
      </p:sp>
      <p:pic>
        <p:nvPicPr>
          <p:cNvPr id="19460" name="Picture 4" descr="русский язык 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84313"/>
            <a:ext cx="6904038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русский язык 0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484313"/>
            <a:ext cx="6697663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русский язык 03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412875"/>
            <a:ext cx="7907338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4" presetClass="exit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4" presetClass="exit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0713"/>
            <a:ext cx="6870700" cy="7921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Рифмованные правила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50825" y="1700213"/>
            <a:ext cx="5761038" cy="34575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Дружит лишь с одною Н</a:t>
            </a:r>
          </a:p>
          <a:p>
            <a:r>
              <a:rPr lang="ru-RU" sz="2800"/>
              <a:t>Суффикс –АН- (-ЯН-).</a:t>
            </a:r>
          </a:p>
          <a:p>
            <a:r>
              <a:rPr lang="ru-RU" sz="2800"/>
              <a:t>Но запомни ты одно:</a:t>
            </a:r>
          </a:p>
          <a:p>
            <a:r>
              <a:rPr lang="ru-RU" sz="2800"/>
              <a:t>Исключение – ОКНО:</a:t>
            </a:r>
          </a:p>
          <a:p>
            <a:r>
              <a:rPr lang="ru-RU" sz="2800"/>
              <a:t>Рама – дерев</a:t>
            </a:r>
            <a:r>
              <a:rPr lang="ru-RU" sz="2800">
                <a:solidFill>
                  <a:schemeClr val="tx2"/>
                </a:solidFill>
              </a:rPr>
              <a:t>ЯНН</a:t>
            </a:r>
            <a:r>
              <a:rPr lang="ru-RU" sz="2800"/>
              <a:t>ая,</a:t>
            </a:r>
          </a:p>
          <a:p>
            <a:r>
              <a:rPr lang="ru-RU" sz="2800"/>
              <a:t>Ручка – олов</a:t>
            </a:r>
            <a:r>
              <a:rPr lang="ru-RU" sz="2800">
                <a:solidFill>
                  <a:schemeClr val="tx2"/>
                </a:solidFill>
              </a:rPr>
              <a:t>ЯНН</a:t>
            </a:r>
            <a:r>
              <a:rPr lang="ru-RU" sz="2800"/>
              <a:t>ая,</a:t>
            </a:r>
          </a:p>
          <a:p>
            <a:r>
              <a:rPr lang="ru-RU" sz="2800"/>
              <a:t>Ну, а поверхность – стекл</a:t>
            </a:r>
            <a:r>
              <a:rPr lang="ru-RU" sz="2800">
                <a:solidFill>
                  <a:schemeClr val="tx2"/>
                </a:solidFill>
              </a:rPr>
              <a:t>ЯНН</a:t>
            </a:r>
            <a:r>
              <a:rPr lang="ru-RU" sz="2800"/>
              <a:t>ая.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557338"/>
            <a:ext cx="27051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3924300" y="2924175"/>
            <a:ext cx="1511300" cy="865188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3779838" y="2924175"/>
            <a:ext cx="2520950" cy="1370013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5651500" y="3644900"/>
            <a:ext cx="1511300" cy="865188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7848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Орфо-частушки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828800"/>
            <a:ext cx="6402387" cy="4479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Суффикс </a:t>
            </a:r>
            <a:r>
              <a:rPr lang="ru-RU" smtClean="0">
                <a:solidFill>
                  <a:schemeClr val="tx2"/>
                </a:solidFill>
              </a:rPr>
              <a:t>–ЧИК-</a:t>
            </a:r>
            <a:r>
              <a:rPr lang="ru-RU" smtClean="0"/>
              <a:t> сказал: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-</a:t>
            </a:r>
            <a:r>
              <a:rPr lang="ru-RU" smtClean="0">
                <a:solidFill>
                  <a:schemeClr val="tx2"/>
                </a:solidFill>
              </a:rPr>
              <a:t>Зд</a:t>
            </a:r>
            <a:r>
              <a:rPr lang="ru-RU" smtClean="0"/>
              <a:t>е</a:t>
            </a:r>
            <a:r>
              <a:rPr lang="ru-RU" smtClean="0">
                <a:solidFill>
                  <a:schemeClr val="tx2"/>
                </a:solidFill>
              </a:rPr>
              <a:t>с</a:t>
            </a:r>
            <a:r>
              <a:rPr lang="ru-RU" smtClean="0"/>
              <a:t>ь </a:t>
            </a:r>
            <a:r>
              <a:rPr lang="ru-RU" smtClean="0">
                <a:solidFill>
                  <a:schemeClr val="tx2"/>
                </a:solidFill>
              </a:rPr>
              <a:t>ж</a:t>
            </a:r>
            <a:r>
              <a:rPr lang="ru-RU" smtClean="0"/>
              <a:t>и</a:t>
            </a:r>
            <a:r>
              <a:rPr lang="ru-RU" smtClean="0">
                <a:solidFill>
                  <a:schemeClr val="tx2"/>
                </a:solidFill>
              </a:rPr>
              <a:t>т</a:t>
            </a:r>
            <a:r>
              <a:rPr lang="ru-RU" smtClean="0"/>
              <a:t>ь!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Будем жить и не тужить,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Если рядом будут буквы: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«</a:t>
            </a:r>
            <a:r>
              <a:rPr lang="ru-RU" smtClean="0">
                <a:solidFill>
                  <a:schemeClr val="tx2"/>
                </a:solidFill>
              </a:rPr>
              <a:t>Зэ</a:t>
            </a:r>
            <a:r>
              <a:rPr lang="ru-RU" smtClean="0"/>
              <a:t>» и «</a:t>
            </a:r>
            <a:r>
              <a:rPr lang="ru-RU" smtClean="0">
                <a:solidFill>
                  <a:schemeClr val="tx2"/>
                </a:solidFill>
              </a:rPr>
              <a:t>Эс</a:t>
            </a:r>
            <a:r>
              <a:rPr lang="ru-RU" smtClean="0"/>
              <a:t>», «</a:t>
            </a:r>
            <a:r>
              <a:rPr lang="ru-RU" smtClean="0">
                <a:solidFill>
                  <a:schemeClr val="tx2"/>
                </a:solidFill>
              </a:rPr>
              <a:t>Дэ</a:t>
            </a:r>
            <a:r>
              <a:rPr lang="ru-RU" smtClean="0"/>
              <a:t>» и «</a:t>
            </a:r>
            <a:r>
              <a:rPr lang="ru-RU" smtClean="0">
                <a:solidFill>
                  <a:schemeClr val="tx2"/>
                </a:solidFill>
              </a:rPr>
              <a:t>Тэ</a:t>
            </a:r>
            <a:r>
              <a:rPr lang="ru-RU" smtClean="0"/>
              <a:t>»,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И, конечно, буква «</a:t>
            </a:r>
            <a:r>
              <a:rPr lang="ru-RU" smtClean="0">
                <a:solidFill>
                  <a:schemeClr val="tx2"/>
                </a:solidFill>
              </a:rPr>
              <a:t>Жэ</a:t>
            </a:r>
            <a:r>
              <a:rPr lang="ru-RU" smtClean="0"/>
              <a:t>».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-Ну, а если букв тех нет?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- -ЩИК- напишем! –вот ответ.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5575300" cy="16002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Мнемонические приемы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905000"/>
            <a:ext cx="58039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905000"/>
            <a:ext cx="57531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905000"/>
            <a:ext cx="5410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905000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Лягушка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5950" y="3233738"/>
            <a:ext cx="2632075" cy="33623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43016" name="AutoShape 8"/>
          <p:cNvSpPr>
            <a:spLocks noChangeArrowheads="1"/>
          </p:cNvSpPr>
          <p:nvPr/>
        </p:nvSpPr>
        <p:spPr bwMode="auto">
          <a:xfrm rot="-2417997">
            <a:off x="288925" y="696913"/>
            <a:ext cx="3438525" cy="2341562"/>
          </a:xfrm>
          <a:prstGeom prst="wedgeEllipseCallout">
            <a:avLst>
              <a:gd name="adj1" fmla="val -24398"/>
              <a:gd name="adj2" fmla="val 71806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ru-RU" sz="300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ru-RU" sz="3000">
                <a:solidFill>
                  <a:srgbClr val="000000"/>
                </a:solidFill>
                <a:latin typeface="Times New Roman" pitchFamily="18" charset="0"/>
              </a:rPr>
              <a:t>х! </a:t>
            </a:r>
            <a:r>
              <a:rPr lang="ru-RU" sz="300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ru-RU" sz="3000">
                <a:solidFill>
                  <a:srgbClr val="000000"/>
                </a:solidFill>
                <a:latin typeface="Times New Roman" pitchFamily="18" charset="0"/>
              </a:rPr>
              <a:t>-кв</a:t>
            </a:r>
            <a:r>
              <a:rPr lang="ru-RU" sz="300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ru-RU" sz="3000">
                <a:solidFill>
                  <a:srgbClr val="000000"/>
                </a:solidFill>
                <a:latin typeface="Times New Roman" pitchFamily="18" charset="0"/>
              </a:rPr>
              <a:t>-кв</a:t>
            </a:r>
            <a:r>
              <a:rPr lang="ru-RU" sz="300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ru-RU" sz="3000">
                <a:solidFill>
                  <a:srgbClr val="000000"/>
                </a:solidFill>
                <a:latin typeface="Times New Roman" pitchFamily="18" charset="0"/>
              </a:rPr>
              <a:t>-рель!</a:t>
            </a:r>
          </a:p>
          <a:p>
            <a:pPr algn="ctr"/>
            <a:r>
              <a:rPr lang="ru-RU" sz="300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ru-RU" sz="3000">
                <a:solidFill>
                  <a:srgbClr val="000000"/>
                </a:solidFill>
                <a:latin typeface="Times New Roman" pitchFamily="18" charset="0"/>
              </a:rPr>
              <a:t>х! п</a:t>
            </a:r>
            <a:r>
              <a:rPr lang="ru-RU" sz="300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ru-RU" sz="300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ru-RU" sz="300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ru-RU" sz="300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ru-RU" sz="300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ru-RU" sz="3000">
                <a:solidFill>
                  <a:srgbClr val="000000"/>
                </a:solidFill>
                <a:latin typeface="Times New Roman" pitchFamily="18" charset="0"/>
              </a:rPr>
              <a:t>-литра!</a:t>
            </a:r>
            <a:endParaRPr lang="ru-RU"/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3886200" y="1905000"/>
            <a:ext cx="2108200" cy="1390650"/>
          </a:xfrm>
          <a:prstGeom prst="flowChartProcess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endParaRPr lang="ru-RU" sz="28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280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</a:rPr>
              <a:t>КВ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</a:rPr>
              <a:t>РЕЛЬ</a:t>
            </a:r>
          </a:p>
          <a:p>
            <a:pPr algn="ctr"/>
            <a:endParaRPr lang="ru-RU" sz="28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2800">
                <a:solidFill>
                  <a:srgbClr val="000000"/>
                </a:solidFill>
                <a:latin typeface="Times New Roman" pitchFamily="18" charset="0"/>
              </a:rPr>
              <a:t>П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</a:rPr>
              <a:t>ЛИТРА</a:t>
            </a:r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8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8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8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8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5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6" grpId="0" animBg="1"/>
      <p:bldP spid="43016" grpId="1" animBg="1"/>
      <p:bldP spid="43017" grpId="0" animBg="1"/>
      <p:bldP spid="4301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1828800"/>
            <a:ext cx="2209800" cy="2667000"/>
            <a:chOff x="240" y="1152"/>
            <a:chExt cx="1392" cy="1680"/>
          </a:xfrm>
        </p:grpSpPr>
        <p:pic>
          <p:nvPicPr>
            <p:cNvPr id="24585" name="Picture 3" descr="ракета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160800">
              <a:off x="240" y="1152"/>
              <a:ext cx="1392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672" y="1368"/>
              <a:ext cx="648" cy="7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А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95300" y="2171700"/>
            <a:ext cx="3771900" cy="1200150"/>
            <a:chOff x="312" y="1368"/>
            <a:chExt cx="2376" cy="756"/>
          </a:xfrm>
        </p:grpSpPr>
        <p:sp>
          <p:nvSpPr>
            <p:cNvPr id="2458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12" y="1368"/>
              <a:ext cx="360" cy="7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Р</a:t>
              </a:r>
            </a:p>
          </p:txBody>
        </p:sp>
        <p:sp>
          <p:nvSpPr>
            <p:cNvPr id="2458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392" y="1368"/>
              <a:ext cx="1296" cy="7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кета</a:t>
              </a:r>
            </a:p>
          </p:txBody>
        </p:sp>
      </p:grp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2743200" y="228600"/>
            <a:ext cx="5575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Мнемонические приемы</a:t>
            </a:r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1066800"/>
            <a:ext cx="1828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3200400" y="4191000"/>
            <a:ext cx="5486400" cy="150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пуг       вица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C -0.13785 0.02199 -0.27535 0.04421 -0.35868 0.10949 C -0.44201 0.17523 -0.47639 0.34491 -0.5 0.39375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  <p:bldP spid="44042" grpId="0" animBg="1"/>
      <p:bldP spid="4404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219200"/>
            <a:ext cx="7200900" cy="2971800"/>
            <a:chOff x="261" y="5994"/>
            <a:chExt cx="11340" cy="4680"/>
          </a:xfrm>
        </p:grpSpPr>
        <p:grpSp>
          <p:nvGrpSpPr>
            <p:cNvPr id="25623" name="Group 3"/>
            <p:cNvGrpSpPr>
              <a:grpSpLocks/>
            </p:cNvGrpSpPr>
            <p:nvPr/>
          </p:nvGrpSpPr>
          <p:grpSpPr bwMode="auto">
            <a:xfrm>
              <a:off x="261" y="5994"/>
              <a:ext cx="11340" cy="4664"/>
              <a:chOff x="261" y="5994"/>
              <a:chExt cx="11340" cy="4664"/>
            </a:xfrm>
          </p:grpSpPr>
          <p:pic>
            <p:nvPicPr>
              <p:cNvPr id="25625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1" y="6174"/>
                <a:ext cx="5940" cy="4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26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301" y="5994"/>
                <a:ext cx="1800" cy="18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"/>
                    <a:cs typeface="Arial"/>
                  </a:rPr>
                  <a:t>ко</a:t>
                </a:r>
              </a:p>
            </p:txBody>
          </p:sp>
          <p:sp>
            <p:nvSpPr>
              <p:cNvPr id="25627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7281" y="5994"/>
                <a:ext cx="3240" cy="27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нвер</a:t>
                </a:r>
              </a:p>
            </p:txBody>
          </p:sp>
          <p:sp>
            <p:nvSpPr>
              <p:cNvPr id="25628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701" y="5994"/>
                <a:ext cx="900" cy="18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"/>
                    <a:cs typeface="Arial"/>
                  </a:rPr>
                  <a:t>т</a:t>
                </a:r>
              </a:p>
            </p:txBody>
          </p:sp>
        </p:grpSp>
        <p:sp>
          <p:nvSpPr>
            <p:cNvPr id="25624" name="Rectangle 8"/>
            <p:cNvSpPr>
              <a:spLocks noChangeArrowheads="1"/>
            </p:cNvSpPr>
            <p:nvPr/>
          </p:nvSpPr>
          <p:spPr bwMode="auto">
            <a:xfrm>
              <a:off x="6381" y="8514"/>
              <a:ext cx="4860" cy="21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200" b="1"/>
                <a:t>Этот кот проглотил письмо, на боку – слова, на плече – клеймо.</a:t>
              </a:r>
              <a:endParaRPr lang="ru-RU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85800" y="1219200"/>
            <a:ext cx="7239000" cy="3581400"/>
            <a:chOff x="801" y="54"/>
            <a:chExt cx="10440" cy="4596"/>
          </a:xfrm>
        </p:grpSpPr>
        <p:grpSp>
          <p:nvGrpSpPr>
            <p:cNvPr id="25616" name="Group 10"/>
            <p:cNvGrpSpPr>
              <a:grpSpLocks/>
            </p:cNvGrpSpPr>
            <p:nvPr/>
          </p:nvGrpSpPr>
          <p:grpSpPr bwMode="auto">
            <a:xfrm>
              <a:off x="981" y="54"/>
              <a:ext cx="10260" cy="4596"/>
              <a:chOff x="981" y="54"/>
              <a:chExt cx="10260" cy="4596"/>
            </a:xfrm>
          </p:grpSpPr>
          <p:pic>
            <p:nvPicPr>
              <p:cNvPr id="25618" name="Picture 1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41" y="594"/>
                <a:ext cx="4500" cy="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19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981" y="777"/>
                <a:ext cx="1986" cy="18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"/>
                    <a:cs typeface="Arial"/>
                  </a:rPr>
                  <a:t>ко</a:t>
                </a:r>
              </a:p>
            </p:txBody>
          </p:sp>
          <p:sp>
            <p:nvSpPr>
              <p:cNvPr id="25620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3141" y="774"/>
                <a:ext cx="1080" cy="18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с</a:t>
                </a:r>
              </a:p>
            </p:txBody>
          </p:sp>
          <p:sp>
            <p:nvSpPr>
              <p:cNvPr id="25621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4401" y="777"/>
                <a:ext cx="1080" cy="18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"/>
                    <a:cs typeface="Arial"/>
                  </a:rPr>
                  <a:t>т</a:t>
                </a:r>
              </a:p>
            </p:txBody>
          </p:sp>
          <p:sp>
            <p:nvSpPr>
              <p:cNvPr id="25622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661" y="54"/>
                <a:ext cx="1800" cy="3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ёр</a:t>
                </a:r>
              </a:p>
            </p:txBody>
          </p:sp>
        </p:grpSp>
        <p:sp>
          <p:nvSpPr>
            <p:cNvPr id="25617" name="Rectangle 16"/>
            <p:cNvSpPr>
              <a:spLocks noChangeArrowheads="1"/>
            </p:cNvSpPr>
            <p:nvPr/>
          </p:nvSpPr>
          <p:spPr bwMode="auto">
            <a:xfrm>
              <a:off x="801" y="2934"/>
              <a:ext cx="576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200" b="1"/>
                <a:t>Это кот хворостинки ест.</a:t>
              </a:r>
              <a:endParaRPr lang="ru-RU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990600" y="1828800"/>
            <a:ext cx="6629400" cy="4114800"/>
            <a:chOff x="441" y="1500"/>
            <a:chExt cx="10440" cy="6480"/>
          </a:xfrm>
        </p:grpSpPr>
        <p:grpSp>
          <p:nvGrpSpPr>
            <p:cNvPr id="25605" name="Group 18"/>
            <p:cNvGrpSpPr>
              <a:grpSpLocks/>
            </p:cNvGrpSpPr>
            <p:nvPr/>
          </p:nvGrpSpPr>
          <p:grpSpPr bwMode="auto">
            <a:xfrm>
              <a:off x="441" y="1500"/>
              <a:ext cx="10440" cy="6480"/>
              <a:chOff x="441" y="234"/>
              <a:chExt cx="10440" cy="6480"/>
            </a:xfrm>
          </p:grpSpPr>
          <p:pic>
            <p:nvPicPr>
              <p:cNvPr id="25607" name="Picture 1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41" y="594"/>
                <a:ext cx="3795" cy="4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08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81" y="594"/>
                <a:ext cx="1620" cy="14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"/>
                    <a:cs typeface="Arial"/>
                  </a:rPr>
                  <a:t>кот,</a:t>
                </a:r>
              </a:p>
            </p:txBody>
          </p:sp>
          <p:sp>
            <p:nvSpPr>
              <p:cNvPr id="25609" name="WordArt 21"/>
              <p:cNvSpPr>
                <a:spLocks noChangeArrowheads="1" noChangeShapeType="1" noTextEdit="1"/>
              </p:cNvSpPr>
              <p:nvPr/>
            </p:nvSpPr>
            <p:spPr bwMode="auto">
              <a:xfrm>
                <a:off x="6561" y="594"/>
                <a:ext cx="1620" cy="10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"/>
                    <a:cs typeface="Arial"/>
                  </a:rPr>
                  <a:t>кот</a:t>
                </a:r>
              </a:p>
            </p:txBody>
          </p:sp>
          <p:sp>
            <p:nvSpPr>
              <p:cNvPr id="25610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8361" y="234"/>
                <a:ext cx="2520" cy="18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орый</a:t>
                </a:r>
              </a:p>
            </p:txBody>
          </p:sp>
          <p:sp>
            <p:nvSpPr>
              <p:cNvPr id="25611" name="WordArt 23"/>
              <p:cNvSpPr>
                <a:spLocks noChangeArrowheads="1" noChangeShapeType="1" noTextEdit="1"/>
              </p:cNvSpPr>
              <p:nvPr/>
            </p:nvSpPr>
            <p:spPr bwMode="auto">
              <a:xfrm>
                <a:off x="5841" y="2034"/>
                <a:ext cx="3960" cy="14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сидел в</a:t>
                </a:r>
              </a:p>
            </p:txBody>
          </p:sp>
          <p:sp>
            <p:nvSpPr>
              <p:cNvPr id="25612" name="WordArt 24"/>
              <p:cNvSpPr>
                <a:spLocks noChangeArrowheads="1" noChangeShapeType="1" noTextEdit="1"/>
              </p:cNvSpPr>
              <p:nvPr/>
            </p:nvSpPr>
            <p:spPr bwMode="auto">
              <a:xfrm>
                <a:off x="4401" y="3654"/>
                <a:ext cx="1620" cy="10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"/>
                    <a:cs typeface="Arial"/>
                  </a:rPr>
                  <a:t>кот</a:t>
                </a:r>
              </a:p>
            </p:txBody>
          </p:sp>
          <p:sp>
            <p:nvSpPr>
              <p:cNvPr id="25613" name="WordArt 25"/>
              <p:cNvSpPr>
                <a:spLocks noChangeArrowheads="1" noChangeShapeType="1" noTextEdit="1"/>
              </p:cNvSpPr>
              <p:nvPr/>
            </p:nvSpPr>
            <p:spPr bwMode="auto">
              <a:xfrm>
                <a:off x="6201" y="3654"/>
                <a:ext cx="3780" cy="14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ле,    ел</a:t>
                </a:r>
              </a:p>
            </p:txBody>
          </p:sp>
          <p:sp>
            <p:nvSpPr>
              <p:cNvPr id="25614" name="WordArt 26"/>
              <p:cNvSpPr>
                <a:spLocks noChangeArrowheads="1" noChangeShapeType="1" noTextEdit="1"/>
              </p:cNvSpPr>
              <p:nvPr/>
            </p:nvSpPr>
            <p:spPr bwMode="auto">
              <a:xfrm>
                <a:off x="5661" y="5274"/>
                <a:ext cx="1620" cy="10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"/>
                    <a:cs typeface="Arial"/>
                  </a:rPr>
                  <a:t>кот</a:t>
                </a:r>
              </a:p>
            </p:txBody>
          </p:sp>
          <p:sp>
            <p:nvSpPr>
              <p:cNvPr id="25615" name="WordArt 27"/>
              <p:cNvSpPr>
                <a:spLocks noChangeArrowheads="1" noChangeShapeType="1" noTextEdit="1"/>
              </p:cNvSpPr>
              <p:nvPr/>
            </p:nvSpPr>
            <p:spPr bwMode="auto">
              <a:xfrm>
                <a:off x="7461" y="5274"/>
                <a:ext cx="1980" cy="14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лету</a:t>
                </a:r>
              </a:p>
            </p:txBody>
          </p:sp>
        </p:grpSp>
        <p:sp>
          <p:nvSpPr>
            <p:cNvPr id="2560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1701" y="4914"/>
              <a:ext cx="1260" cy="12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О</a:t>
              </a: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6870700" cy="1341437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2"/>
                </a:solidFill>
              </a:rPr>
              <a:t>Орфо-рисование</a:t>
            </a:r>
            <a:br>
              <a:rPr lang="ru-RU" sz="4000" smtClean="0">
                <a:solidFill>
                  <a:schemeClr val="tx2"/>
                </a:solidFill>
              </a:rPr>
            </a:br>
            <a:r>
              <a:rPr lang="ru-RU" sz="2800" smtClean="0">
                <a:solidFill>
                  <a:schemeClr val="folHlink"/>
                </a:solidFill>
              </a:rPr>
              <a:t>Буквы Е-И в падежных окончаниях существительных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1828800"/>
            <a:ext cx="3522662" cy="46243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К изгород…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На туфл…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По речк…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Из бан…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В ущель…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От старост…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По случайност…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В метел…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К алле…</a:t>
            </a:r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179388" y="1557338"/>
            <a:ext cx="4465637" cy="3816350"/>
            <a:chOff x="113" y="890"/>
            <a:chExt cx="2813" cy="2404"/>
          </a:xfrm>
        </p:grpSpPr>
        <p:sp>
          <p:nvSpPr>
            <p:cNvPr id="26687" name="Line 6"/>
            <p:cNvSpPr>
              <a:spLocks noChangeShapeType="1"/>
            </p:cNvSpPr>
            <p:nvPr/>
          </p:nvSpPr>
          <p:spPr bwMode="auto">
            <a:xfrm>
              <a:off x="2607" y="1253"/>
              <a:ext cx="0" cy="2041"/>
            </a:xfrm>
            <a:prstGeom prst="line">
              <a:avLst/>
            </a:prstGeom>
            <a:noFill/>
            <a:ln w="136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688" name="Group 90"/>
            <p:cNvGrpSpPr>
              <a:grpSpLocks/>
            </p:cNvGrpSpPr>
            <p:nvPr/>
          </p:nvGrpSpPr>
          <p:grpSpPr bwMode="auto">
            <a:xfrm>
              <a:off x="657" y="1208"/>
              <a:ext cx="1996" cy="2086"/>
              <a:chOff x="612" y="1253"/>
              <a:chExt cx="1996" cy="2086"/>
            </a:xfrm>
          </p:grpSpPr>
          <p:sp>
            <p:nvSpPr>
              <p:cNvPr id="26702" name="Line 4"/>
              <p:cNvSpPr>
                <a:spLocks noChangeShapeType="1"/>
              </p:cNvSpPr>
              <p:nvPr/>
            </p:nvSpPr>
            <p:spPr bwMode="auto">
              <a:xfrm>
                <a:off x="657" y="1298"/>
                <a:ext cx="0" cy="2041"/>
              </a:xfrm>
              <a:prstGeom prst="line">
                <a:avLst/>
              </a:prstGeom>
              <a:noFill/>
              <a:ln w="136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03" name="Line 5"/>
              <p:cNvSpPr>
                <a:spLocks noChangeShapeType="1"/>
              </p:cNvSpPr>
              <p:nvPr/>
            </p:nvSpPr>
            <p:spPr bwMode="auto">
              <a:xfrm flipH="1">
                <a:off x="657" y="3294"/>
                <a:ext cx="1906" cy="0"/>
              </a:xfrm>
              <a:prstGeom prst="line">
                <a:avLst/>
              </a:prstGeom>
              <a:noFill/>
              <a:ln w="136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04" name="Line 7"/>
              <p:cNvSpPr>
                <a:spLocks noChangeShapeType="1"/>
              </p:cNvSpPr>
              <p:nvPr/>
            </p:nvSpPr>
            <p:spPr bwMode="auto">
              <a:xfrm>
                <a:off x="1565" y="2750"/>
                <a:ext cx="0" cy="544"/>
              </a:xfrm>
              <a:prstGeom prst="line">
                <a:avLst/>
              </a:prstGeom>
              <a:noFill/>
              <a:ln w="136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05" name="Oval 8"/>
              <p:cNvSpPr>
                <a:spLocks noChangeArrowheads="1"/>
              </p:cNvSpPr>
              <p:nvPr/>
            </p:nvSpPr>
            <p:spPr bwMode="auto">
              <a:xfrm>
                <a:off x="1519" y="2704"/>
                <a:ext cx="91" cy="9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6" name="Oval 10"/>
              <p:cNvSpPr>
                <a:spLocks noChangeArrowheads="1"/>
              </p:cNvSpPr>
              <p:nvPr/>
            </p:nvSpPr>
            <p:spPr bwMode="auto">
              <a:xfrm>
                <a:off x="612" y="1253"/>
                <a:ext cx="91" cy="9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7" name="Oval 11"/>
              <p:cNvSpPr>
                <a:spLocks noChangeArrowheads="1"/>
              </p:cNvSpPr>
              <p:nvPr/>
            </p:nvSpPr>
            <p:spPr bwMode="auto">
              <a:xfrm>
                <a:off x="2517" y="1253"/>
                <a:ext cx="91" cy="9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8" name="Oval 12"/>
              <p:cNvSpPr>
                <a:spLocks noChangeArrowheads="1"/>
              </p:cNvSpPr>
              <p:nvPr/>
            </p:nvSpPr>
            <p:spPr bwMode="auto">
              <a:xfrm>
                <a:off x="2517" y="2704"/>
                <a:ext cx="91" cy="9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9" name="Oval 13"/>
              <p:cNvSpPr>
                <a:spLocks noChangeArrowheads="1"/>
              </p:cNvSpPr>
              <p:nvPr/>
            </p:nvSpPr>
            <p:spPr bwMode="auto">
              <a:xfrm>
                <a:off x="612" y="2704"/>
                <a:ext cx="91" cy="9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0" name="Oval 14"/>
              <p:cNvSpPr>
                <a:spLocks noChangeArrowheads="1"/>
              </p:cNvSpPr>
              <p:nvPr/>
            </p:nvSpPr>
            <p:spPr bwMode="auto">
              <a:xfrm>
                <a:off x="612" y="2024"/>
                <a:ext cx="91" cy="9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1" name="Oval 15"/>
              <p:cNvSpPr>
                <a:spLocks noChangeArrowheads="1"/>
              </p:cNvSpPr>
              <p:nvPr/>
            </p:nvSpPr>
            <p:spPr bwMode="auto">
              <a:xfrm>
                <a:off x="2517" y="2024"/>
                <a:ext cx="91" cy="9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6689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566" y="890"/>
              <a:ext cx="342" cy="2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1-е</a:t>
              </a:r>
            </a:p>
          </p:txBody>
        </p:sp>
        <p:sp>
          <p:nvSpPr>
            <p:cNvPr id="26690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474" y="890"/>
              <a:ext cx="342" cy="2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2-е</a:t>
              </a:r>
            </a:p>
          </p:txBody>
        </p:sp>
        <p:sp>
          <p:nvSpPr>
            <p:cNvPr id="26691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426" y="890"/>
              <a:ext cx="342" cy="2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3-е</a:t>
              </a:r>
            </a:p>
          </p:txBody>
        </p:sp>
        <p:sp>
          <p:nvSpPr>
            <p:cNvPr id="26692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884" y="1979"/>
              <a:ext cx="182" cy="1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е</a:t>
              </a:r>
            </a:p>
          </p:txBody>
        </p:sp>
        <p:sp>
          <p:nvSpPr>
            <p:cNvPr id="26693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13" y="1888"/>
              <a:ext cx="34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Д.п.</a:t>
              </a:r>
            </a:p>
          </p:txBody>
        </p:sp>
        <p:sp>
          <p:nvSpPr>
            <p:cNvPr id="26694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13" y="2569"/>
              <a:ext cx="342" cy="2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П.п.</a:t>
              </a:r>
            </a:p>
          </p:txBody>
        </p:sp>
        <p:sp>
          <p:nvSpPr>
            <p:cNvPr id="26695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13" y="1208"/>
              <a:ext cx="342" cy="2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Р.п.</a:t>
              </a:r>
            </a:p>
          </p:txBody>
        </p:sp>
        <p:sp>
          <p:nvSpPr>
            <p:cNvPr id="26696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746" y="2614"/>
              <a:ext cx="182" cy="1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е</a:t>
              </a:r>
            </a:p>
          </p:txBody>
        </p:sp>
        <p:sp>
          <p:nvSpPr>
            <p:cNvPr id="26697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838" y="2614"/>
              <a:ext cx="182" cy="1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е</a:t>
              </a:r>
            </a:p>
          </p:txBody>
        </p:sp>
        <p:sp>
          <p:nvSpPr>
            <p:cNvPr id="26698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838" y="1208"/>
              <a:ext cx="182" cy="1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и</a:t>
              </a:r>
            </a:p>
          </p:txBody>
        </p:sp>
        <p:sp>
          <p:nvSpPr>
            <p:cNvPr id="26699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744" y="1208"/>
              <a:ext cx="182" cy="1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и</a:t>
              </a:r>
            </a:p>
          </p:txBody>
        </p:sp>
        <p:sp>
          <p:nvSpPr>
            <p:cNvPr id="26700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744" y="1979"/>
              <a:ext cx="182" cy="1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и</a:t>
              </a:r>
            </a:p>
          </p:txBody>
        </p:sp>
        <p:sp>
          <p:nvSpPr>
            <p:cNvPr id="26701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744" y="2614"/>
              <a:ext cx="182" cy="1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и</a:t>
              </a: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116013" y="3357563"/>
            <a:ext cx="3024187" cy="1081087"/>
            <a:chOff x="657" y="2069"/>
            <a:chExt cx="1905" cy="681"/>
          </a:xfrm>
        </p:grpSpPr>
        <p:sp>
          <p:nvSpPr>
            <p:cNvPr id="26681" name="Line 29"/>
            <p:cNvSpPr>
              <a:spLocks noChangeShapeType="1"/>
            </p:cNvSpPr>
            <p:nvPr/>
          </p:nvSpPr>
          <p:spPr bwMode="auto">
            <a:xfrm flipV="1">
              <a:off x="2290" y="2069"/>
              <a:ext cx="272" cy="182"/>
            </a:xfrm>
            <a:prstGeom prst="line">
              <a:avLst/>
            </a:prstGeom>
            <a:noFill/>
            <a:ln w="1238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682" name="Group 38"/>
            <p:cNvGrpSpPr>
              <a:grpSpLocks/>
            </p:cNvGrpSpPr>
            <p:nvPr/>
          </p:nvGrpSpPr>
          <p:grpSpPr bwMode="auto">
            <a:xfrm>
              <a:off x="657" y="2251"/>
              <a:ext cx="1633" cy="499"/>
              <a:chOff x="657" y="2251"/>
              <a:chExt cx="1633" cy="499"/>
            </a:xfrm>
          </p:grpSpPr>
          <p:sp>
            <p:nvSpPr>
              <p:cNvPr id="26683" name="Line 30"/>
              <p:cNvSpPr>
                <a:spLocks noChangeShapeType="1"/>
              </p:cNvSpPr>
              <p:nvPr/>
            </p:nvSpPr>
            <p:spPr bwMode="auto">
              <a:xfrm flipV="1">
                <a:off x="657" y="2704"/>
                <a:ext cx="363" cy="46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4" name="Line 31"/>
              <p:cNvSpPr>
                <a:spLocks noChangeShapeType="1"/>
              </p:cNvSpPr>
              <p:nvPr/>
            </p:nvSpPr>
            <p:spPr bwMode="auto">
              <a:xfrm flipV="1">
                <a:off x="1973" y="2251"/>
                <a:ext cx="317" cy="181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5" name="Line 32"/>
              <p:cNvSpPr>
                <a:spLocks noChangeShapeType="1"/>
              </p:cNvSpPr>
              <p:nvPr/>
            </p:nvSpPr>
            <p:spPr bwMode="auto">
              <a:xfrm flipV="1">
                <a:off x="1020" y="2614"/>
                <a:ext cx="363" cy="90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6" name="Line 33"/>
              <p:cNvSpPr>
                <a:spLocks noChangeShapeType="1"/>
              </p:cNvSpPr>
              <p:nvPr/>
            </p:nvSpPr>
            <p:spPr bwMode="auto">
              <a:xfrm flipV="1">
                <a:off x="1383" y="2432"/>
                <a:ext cx="590" cy="182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684213" y="3357563"/>
            <a:ext cx="431800" cy="1081087"/>
            <a:chOff x="385" y="2069"/>
            <a:chExt cx="272" cy="681"/>
          </a:xfrm>
        </p:grpSpPr>
        <p:grpSp>
          <p:nvGrpSpPr>
            <p:cNvPr id="26677" name="Group 37"/>
            <p:cNvGrpSpPr>
              <a:grpSpLocks/>
            </p:cNvGrpSpPr>
            <p:nvPr/>
          </p:nvGrpSpPr>
          <p:grpSpPr bwMode="auto">
            <a:xfrm>
              <a:off x="385" y="2069"/>
              <a:ext cx="272" cy="681"/>
              <a:chOff x="385" y="2069"/>
              <a:chExt cx="272" cy="681"/>
            </a:xfrm>
          </p:grpSpPr>
          <p:sp>
            <p:nvSpPr>
              <p:cNvPr id="26679" name="Line 34"/>
              <p:cNvSpPr>
                <a:spLocks noChangeShapeType="1"/>
              </p:cNvSpPr>
              <p:nvPr/>
            </p:nvSpPr>
            <p:spPr bwMode="auto">
              <a:xfrm>
                <a:off x="385" y="2614"/>
                <a:ext cx="272" cy="136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0" name="Line 35"/>
              <p:cNvSpPr>
                <a:spLocks noChangeShapeType="1"/>
              </p:cNvSpPr>
              <p:nvPr/>
            </p:nvSpPr>
            <p:spPr bwMode="auto">
              <a:xfrm flipV="1">
                <a:off x="385" y="2069"/>
                <a:ext cx="272" cy="182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678" name="Line 36"/>
            <p:cNvSpPr>
              <a:spLocks noChangeShapeType="1"/>
            </p:cNvSpPr>
            <p:nvPr/>
          </p:nvSpPr>
          <p:spPr bwMode="auto">
            <a:xfrm flipV="1">
              <a:off x="385" y="2251"/>
              <a:ext cx="0" cy="363"/>
            </a:xfrm>
            <a:prstGeom prst="line">
              <a:avLst/>
            </a:prstGeom>
            <a:noFill/>
            <a:ln w="1238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684213" y="2133600"/>
            <a:ext cx="431800" cy="1223963"/>
            <a:chOff x="385" y="2069"/>
            <a:chExt cx="272" cy="681"/>
          </a:xfrm>
        </p:grpSpPr>
        <p:grpSp>
          <p:nvGrpSpPr>
            <p:cNvPr id="26673" name="Group 44"/>
            <p:cNvGrpSpPr>
              <a:grpSpLocks/>
            </p:cNvGrpSpPr>
            <p:nvPr/>
          </p:nvGrpSpPr>
          <p:grpSpPr bwMode="auto">
            <a:xfrm>
              <a:off x="385" y="2069"/>
              <a:ext cx="272" cy="681"/>
              <a:chOff x="385" y="2069"/>
              <a:chExt cx="272" cy="681"/>
            </a:xfrm>
          </p:grpSpPr>
          <p:sp>
            <p:nvSpPr>
              <p:cNvPr id="26675" name="Line 45"/>
              <p:cNvSpPr>
                <a:spLocks noChangeShapeType="1"/>
              </p:cNvSpPr>
              <p:nvPr/>
            </p:nvSpPr>
            <p:spPr bwMode="auto">
              <a:xfrm>
                <a:off x="385" y="2614"/>
                <a:ext cx="272" cy="136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6" name="Line 46"/>
              <p:cNvSpPr>
                <a:spLocks noChangeShapeType="1"/>
              </p:cNvSpPr>
              <p:nvPr/>
            </p:nvSpPr>
            <p:spPr bwMode="auto">
              <a:xfrm flipV="1">
                <a:off x="385" y="2069"/>
                <a:ext cx="272" cy="182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674" name="Line 47"/>
            <p:cNvSpPr>
              <a:spLocks noChangeShapeType="1"/>
            </p:cNvSpPr>
            <p:nvPr/>
          </p:nvSpPr>
          <p:spPr bwMode="auto">
            <a:xfrm flipV="1">
              <a:off x="385" y="2251"/>
              <a:ext cx="0" cy="363"/>
            </a:xfrm>
            <a:prstGeom prst="line">
              <a:avLst/>
            </a:prstGeom>
            <a:noFill/>
            <a:ln w="1238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 flipH="1">
            <a:off x="4140200" y="3357563"/>
            <a:ext cx="504825" cy="1081087"/>
            <a:chOff x="385" y="2069"/>
            <a:chExt cx="272" cy="681"/>
          </a:xfrm>
        </p:grpSpPr>
        <p:grpSp>
          <p:nvGrpSpPr>
            <p:cNvPr id="26669" name="Group 49"/>
            <p:cNvGrpSpPr>
              <a:grpSpLocks/>
            </p:cNvGrpSpPr>
            <p:nvPr/>
          </p:nvGrpSpPr>
          <p:grpSpPr bwMode="auto">
            <a:xfrm>
              <a:off x="385" y="2069"/>
              <a:ext cx="272" cy="681"/>
              <a:chOff x="385" y="2069"/>
              <a:chExt cx="272" cy="681"/>
            </a:xfrm>
          </p:grpSpPr>
          <p:sp>
            <p:nvSpPr>
              <p:cNvPr id="26671" name="Line 50"/>
              <p:cNvSpPr>
                <a:spLocks noChangeShapeType="1"/>
              </p:cNvSpPr>
              <p:nvPr/>
            </p:nvSpPr>
            <p:spPr bwMode="auto">
              <a:xfrm>
                <a:off x="385" y="2614"/>
                <a:ext cx="272" cy="136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2" name="Line 51"/>
              <p:cNvSpPr>
                <a:spLocks noChangeShapeType="1"/>
              </p:cNvSpPr>
              <p:nvPr/>
            </p:nvSpPr>
            <p:spPr bwMode="auto">
              <a:xfrm flipV="1">
                <a:off x="385" y="2069"/>
                <a:ext cx="272" cy="182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670" name="Line 52"/>
            <p:cNvSpPr>
              <a:spLocks noChangeShapeType="1"/>
            </p:cNvSpPr>
            <p:nvPr/>
          </p:nvSpPr>
          <p:spPr bwMode="auto">
            <a:xfrm flipV="1">
              <a:off x="385" y="2251"/>
              <a:ext cx="0" cy="363"/>
            </a:xfrm>
            <a:prstGeom prst="line">
              <a:avLst/>
            </a:prstGeom>
            <a:noFill/>
            <a:ln w="1238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53"/>
          <p:cNvGrpSpPr>
            <a:grpSpLocks/>
          </p:cNvGrpSpPr>
          <p:nvPr/>
        </p:nvGrpSpPr>
        <p:grpSpPr bwMode="auto">
          <a:xfrm flipH="1">
            <a:off x="4140200" y="2133600"/>
            <a:ext cx="433388" cy="1225550"/>
            <a:chOff x="385" y="2069"/>
            <a:chExt cx="272" cy="681"/>
          </a:xfrm>
        </p:grpSpPr>
        <p:grpSp>
          <p:nvGrpSpPr>
            <p:cNvPr id="26665" name="Group 54"/>
            <p:cNvGrpSpPr>
              <a:grpSpLocks/>
            </p:cNvGrpSpPr>
            <p:nvPr/>
          </p:nvGrpSpPr>
          <p:grpSpPr bwMode="auto">
            <a:xfrm>
              <a:off x="385" y="2069"/>
              <a:ext cx="272" cy="681"/>
              <a:chOff x="385" y="2069"/>
              <a:chExt cx="272" cy="681"/>
            </a:xfrm>
          </p:grpSpPr>
          <p:sp>
            <p:nvSpPr>
              <p:cNvPr id="26667" name="Line 55"/>
              <p:cNvSpPr>
                <a:spLocks noChangeShapeType="1"/>
              </p:cNvSpPr>
              <p:nvPr/>
            </p:nvSpPr>
            <p:spPr bwMode="auto">
              <a:xfrm>
                <a:off x="385" y="2614"/>
                <a:ext cx="272" cy="136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8" name="Line 56"/>
              <p:cNvSpPr>
                <a:spLocks noChangeShapeType="1"/>
              </p:cNvSpPr>
              <p:nvPr/>
            </p:nvSpPr>
            <p:spPr bwMode="auto">
              <a:xfrm flipV="1">
                <a:off x="385" y="2069"/>
                <a:ext cx="272" cy="182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666" name="Line 57"/>
            <p:cNvSpPr>
              <a:spLocks noChangeShapeType="1"/>
            </p:cNvSpPr>
            <p:nvPr/>
          </p:nvSpPr>
          <p:spPr bwMode="auto">
            <a:xfrm flipV="1">
              <a:off x="385" y="2251"/>
              <a:ext cx="0" cy="363"/>
            </a:xfrm>
            <a:prstGeom prst="line">
              <a:avLst/>
            </a:prstGeom>
            <a:noFill/>
            <a:ln w="1238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59"/>
          <p:cNvGrpSpPr>
            <a:grpSpLocks/>
          </p:cNvGrpSpPr>
          <p:nvPr/>
        </p:nvGrpSpPr>
        <p:grpSpPr bwMode="auto">
          <a:xfrm rot="-6171103">
            <a:off x="536575" y="2857500"/>
            <a:ext cx="2592388" cy="865188"/>
            <a:chOff x="657" y="2069"/>
            <a:chExt cx="1905" cy="681"/>
          </a:xfrm>
        </p:grpSpPr>
        <p:sp>
          <p:nvSpPr>
            <p:cNvPr id="26659" name="Line 60"/>
            <p:cNvSpPr>
              <a:spLocks noChangeShapeType="1"/>
            </p:cNvSpPr>
            <p:nvPr/>
          </p:nvSpPr>
          <p:spPr bwMode="auto">
            <a:xfrm flipV="1">
              <a:off x="2290" y="2069"/>
              <a:ext cx="272" cy="182"/>
            </a:xfrm>
            <a:prstGeom prst="line">
              <a:avLst/>
            </a:prstGeom>
            <a:noFill/>
            <a:ln w="1238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660" name="Group 61"/>
            <p:cNvGrpSpPr>
              <a:grpSpLocks/>
            </p:cNvGrpSpPr>
            <p:nvPr/>
          </p:nvGrpSpPr>
          <p:grpSpPr bwMode="auto">
            <a:xfrm>
              <a:off x="657" y="2251"/>
              <a:ext cx="1633" cy="499"/>
              <a:chOff x="657" y="2251"/>
              <a:chExt cx="1633" cy="499"/>
            </a:xfrm>
          </p:grpSpPr>
          <p:sp>
            <p:nvSpPr>
              <p:cNvPr id="26661" name="Line 62"/>
              <p:cNvSpPr>
                <a:spLocks noChangeShapeType="1"/>
              </p:cNvSpPr>
              <p:nvPr/>
            </p:nvSpPr>
            <p:spPr bwMode="auto">
              <a:xfrm flipV="1">
                <a:off x="657" y="2704"/>
                <a:ext cx="363" cy="46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2" name="Line 63"/>
              <p:cNvSpPr>
                <a:spLocks noChangeShapeType="1"/>
              </p:cNvSpPr>
              <p:nvPr/>
            </p:nvSpPr>
            <p:spPr bwMode="auto">
              <a:xfrm flipV="1">
                <a:off x="1973" y="2251"/>
                <a:ext cx="317" cy="181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3" name="Line 64"/>
              <p:cNvSpPr>
                <a:spLocks noChangeShapeType="1"/>
              </p:cNvSpPr>
              <p:nvPr/>
            </p:nvSpPr>
            <p:spPr bwMode="auto">
              <a:xfrm flipV="1">
                <a:off x="1020" y="2614"/>
                <a:ext cx="363" cy="90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4" name="Line 65"/>
              <p:cNvSpPr>
                <a:spLocks noChangeShapeType="1"/>
              </p:cNvSpPr>
              <p:nvPr/>
            </p:nvSpPr>
            <p:spPr bwMode="auto">
              <a:xfrm flipV="1">
                <a:off x="1383" y="2432"/>
                <a:ext cx="590" cy="182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66"/>
          <p:cNvGrpSpPr>
            <a:grpSpLocks/>
          </p:cNvGrpSpPr>
          <p:nvPr/>
        </p:nvGrpSpPr>
        <p:grpSpPr bwMode="auto">
          <a:xfrm rot="5445208" flipH="1">
            <a:off x="2193925" y="2492375"/>
            <a:ext cx="2303463" cy="1585913"/>
            <a:chOff x="657" y="2069"/>
            <a:chExt cx="1905" cy="681"/>
          </a:xfrm>
        </p:grpSpPr>
        <p:sp>
          <p:nvSpPr>
            <p:cNvPr id="26653" name="Line 67"/>
            <p:cNvSpPr>
              <a:spLocks noChangeShapeType="1"/>
            </p:cNvSpPr>
            <p:nvPr/>
          </p:nvSpPr>
          <p:spPr bwMode="auto">
            <a:xfrm flipV="1">
              <a:off x="2290" y="2069"/>
              <a:ext cx="272" cy="182"/>
            </a:xfrm>
            <a:prstGeom prst="line">
              <a:avLst/>
            </a:prstGeom>
            <a:noFill/>
            <a:ln w="1238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654" name="Group 68"/>
            <p:cNvGrpSpPr>
              <a:grpSpLocks/>
            </p:cNvGrpSpPr>
            <p:nvPr/>
          </p:nvGrpSpPr>
          <p:grpSpPr bwMode="auto">
            <a:xfrm>
              <a:off x="657" y="2251"/>
              <a:ext cx="1633" cy="499"/>
              <a:chOff x="657" y="2251"/>
              <a:chExt cx="1633" cy="499"/>
            </a:xfrm>
          </p:grpSpPr>
          <p:sp>
            <p:nvSpPr>
              <p:cNvPr id="26655" name="Line 69"/>
              <p:cNvSpPr>
                <a:spLocks noChangeShapeType="1"/>
              </p:cNvSpPr>
              <p:nvPr/>
            </p:nvSpPr>
            <p:spPr bwMode="auto">
              <a:xfrm flipV="1">
                <a:off x="657" y="2704"/>
                <a:ext cx="363" cy="46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6" name="Line 70"/>
              <p:cNvSpPr>
                <a:spLocks noChangeShapeType="1"/>
              </p:cNvSpPr>
              <p:nvPr/>
            </p:nvSpPr>
            <p:spPr bwMode="auto">
              <a:xfrm flipV="1">
                <a:off x="1973" y="2251"/>
                <a:ext cx="317" cy="181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7" name="Line 71"/>
              <p:cNvSpPr>
                <a:spLocks noChangeShapeType="1"/>
              </p:cNvSpPr>
              <p:nvPr/>
            </p:nvSpPr>
            <p:spPr bwMode="auto">
              <a:xfrm flipV="1">
                <a:off x="1020" y="2614"/>
                <a:ext cx="363" cy="90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8" name="Line 72"/>
              <p:cNvSpPr>
                <a:spLocks noChangeShapeType="1"/>
              </p:cNvSpPr>
              <p:nvPr/>
            </p:nvSpPr>
            <p:spPr bwMode="auto">
              <a:xfrm flipV="1">
                <a:off x="1383" y="2432"/>
                <a:ext cx="590" cy="182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8" name="Group 73"/>
          <p:cNvGrpSpPr>
            <a:grpSpLocks/>
          </p:cNvGrpSpPr>
          <p:nvPr/>
        </p:nvGrpSpPr>
        <p:grpSpPr bwMode="auto">
          <a:xfrm rot="2955060">
            <a:off x="1235075" y="3105150"/>
            <a:ext cx="2816225" cy="1571625"/>
            <a:chOff x="657" y="2069"/>
            <a:chExt cx="1905" cy="681"/>
          </a:xfrm>
        </p:grpSpPr>
        <p:sp>
          <p:nvSpPr>
            <p:cNvPr id="26647" name="Line 74"/>
            <p:cNvSpPr>
              <a:spLocks noChangeShapeType="1"/>
            </p:cNvSpPr>
            <p:nvPr/>
          </p:nvSpPr>
          <p:spPr bwMode="auto">
            <a:xfrm flipV="1">
              <a:off x="2290" y="2069"/>
              <a:ext cx="272" cy="182"/>
            </a:xfrm>
            <a:prstGeom prst="line">
              <a:avLst/>
            </a:prstGeom>
            <a:noFill/>
            <a:ln w="1238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648" name="Group 75"/>
            <p:cNvGrpSpPr>
              <a:grpSpLocks/>
            </p:cNvGrpSpPr>
            <p:nvPr/>
          </p:nvGrpSpPr>
          <p:grpSpPr bwMode="auto">
            <a:xfrm>
              <a:off x="657" y="2251"/>
              <a:ext cx="1633" cy="499"/>
              <a:chOff x="657" y="2251"/>
              <a:chExt cx="1633" cy="499"/>
            </a:xfrm>
          </p:grpSpPr>
          <p:sp>
            <p:nvSpPr>
              <p:cNvPr id="26649" name="Line 76"/>
              <p:cNvSpPr>
                <a:spLocks noChangeShapeType="1"/>
              </p:cNvSpPr>
              <p:nvPr/>
            </p:nvSpPr>
            <p:spPr bwMode="auto">
              <a:xfrm flipV="1">
                <a:off x="657" y="2704"/>
                <a:ext cx="363" cy="46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0" name="Line 77"/>
              <p:cNvSpPr>
                <a:spLocks noChangeShapeType="1"/>
              </p:cNvSpPr>
              <p:nvPr/>
            </p:nvSpPr>
            <p:spPr bwMode="auto">
              <a:xfrm flipV="1">
                <a:off x="1973" y="2251"/>
                <a:ext cx="317" cy="181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1" name="Line 78"/>
              <p:cNvSpPr>
                <a:spLocks noChangeShapeType="1"/>
              </p:cNvSpPr>
              <p:nvPr/>
            </p:nvSpPr>
            <p:spPr bwMode="auto">
              <a:xfrm flipV="1">
                <a:off x="1020" y="2614"/>
                <a:ext cx="363" cy="90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2" name="Line 79"/>
              <p:cNvSpPr>
                <a:spLocks noChangeShapeType="1"/>
              </p:cNvSpPr>
              <p:nvPr/>
            </p:nvSpPr>
            <p:spPr bwMode="auto">
              <a:xfrm flipV="1">
                <a:off x="1383" y="2432"/>
                <a:ext cx="590" cy="182"/>
              </a:xfrm>
              <a:prstGeom prst="line">
                <a:avLst/>
              </a:prstGeom>
              <a:noFill/>
              <a:ln w="1238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4896" name="WordArt 80"/>
          <p:cNvSpPr>
            <a:spLocks noChangeArrowheads="1" noChangeShapeType="1" noTextEdit="1"/>
          </p:cNvSpPr>
          <p:nvPr/>
        </p:nvSpPr>
        <p:spPr bwMode="auto">
          <a:xfrm>
            <a:off x="6732588" y="1989138"/>
            <a:ext cx="1460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34898" name="WordArt 82"/>
          <p:cNvSpPr>
            <a:spLocks noChangeArrowheads="1" noChangeShapeType="1" noTextEdit="1"/>
          </p:cNvSpPr>
          <p:nvPr/>
        </p:nvSpPr>
        <p:spPr bwMode="auto">
          <a:xfrm>
            <a:off x="6084888" y="3573463"/>
            <a:ext cx="1460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34899" name="WordArt 83"/>
          <p:cNvSpPr>
            <a:spLocks noChangeArrowheads="1" noChangeShapeType="1" noTextEdit="1"/>
          </p:cNvSpPr>
          <p:nvPr/>
        </p:nvSpPr>
        <p:spPr bwMode="auto">
          <a:xfrm>
            <a:off x="6804025" y="4581525"/>
            <a:ext cx="1460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34900" name="WordArt 84"/>
          <p:cNvSpPr>
            <a:spLocks noChangeArrowheads="1" noChangeShapeType="1" noTextEdit="1"/>
          </p:cNvSpPr>
          <p:nvPr/>
        </p:nvSpPr>
        <p:spPr bwMode="auto">
          <a:xfrm>
            <a:off x="7596188" y="5084763"/>
            <a:ext cx="1460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34901" name="WordArt 85"/>
          <p:cNvSpPr>
            <a:spLocks noChangeArrowheads="1" noChangeShapeType="1" noTextEdit="1"/>
          </p:cNvSpPr>
          <p:nvPr/>
        </p:nvSpPr>
        <p:spPr bwMode="auto">
          <a:xfrm>
            <a:off x="6372225" y="5589588"/>
            <a:ext cx="1460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34902" name="WordArt 86"/>
          <p:cNvSpPr>
            <a:spLocks noChangeArrowheads="1" noChangeShapeType="1" noTextEdit="1"/>
          </p:cNvSpPr>
          <p:nvPr/>
        </p:nvSpPr>
        <p:spPr bwMode="auto">
          <a:xfrm>
            <a:off x="6443663" y="2492375"/>
            <a:ext cx="1460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34903" name="WordArt 87"/>
          <p:cNvSpPr>
            <a:spLocks noChangeArrowheads="1" noChangeShapeType="1" noTextEdit="1"/>
          </p:cNvSpPr>
          <p:nvPr/>
        </p:nvSpPr>
        <p:spPr bwMode="auto">
          <a:xfrm>
            <a:off x="6372225" y="2997200"/>
            <a:ext cx="1460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34904" name="WordArt 88"/>
          <p:cNvSpPr>
            <a:spLocks noChangeArrowheads="1" noChangeShapeType="1" noTextEdit="1"/>
          </p:cNvSpPr>
          <p:nvPr/>
        </p:nvSpPr>
        <p:spPr bwMode="auto">
          <a:xfrm>
            <a:off x="6372225" y="4076700"/>
            <a:ext cx="1460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34905" name="WordArt 89"/>
          <p:cNvSpPr>
            <a:spLocks noChangeArrowheads="1" noChangeShapeType="1" noTextEdit="1"/>
          </p:cNvSpPr>
          <p:nvPr/>
        </p:nvSpPr>
        <p:spPr bwMode="auto">
          <a:xfrm>
            <a:off x="6156325" y="6092825"/>
            <a:ext cx="1460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34910" name="Oval 94"/>
          <p:cNvSpPr>
            <a:spLocks noChangeArrowheads="1"/>
          </p:cNvSpPr>
          <p:nvPr/>
        </p:nvSpPr>
        <p:spPr bwMode="auto">
          <a:xfrm>
            <a:off x="3995738" y="32845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4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34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34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8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8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8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8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8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8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8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8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8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8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8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8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8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8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8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800"/>
                            </p:stCondLst>
                            <p:childTnLst>
                              <p:par>
                                <p:cTn id="99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4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34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34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34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4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34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34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34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4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34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  <p:bldP spid="34819" grpId="0"/>
      <p:bldP spid="34819" grpId="1"/>
      <p:bldP spid="34896" grpId="0" animBg="1"/>
      <p:bldP spid="34896" grpId="1" animBg="1"/>
      <p:bldP spid="34898" grpId="0" animBg="1"/>
      <p:bldP spid="34898" grpId="1" animBg="1"/>
      <p:bldP spid="34899" grpId="0" animBg="1"/>
      <p:bldP spid="34899" grpId="1" animBg="1"/>
      <p:bldP spid="34900" grpId="0" animBg="1"/>
      <p:bldP spid="34900" grpId="1" animBg="1"/>
      <p:bldP spid="34901" grpId="0" animBg="1"/>
      <p:bldP spid="34901" grpId="1" animBg="1"/>
      <p:bldP spid="34902" grpId="0" animBg="1"/>
      <p:bldP spid="34902" grpId="1" animBg="1"/>
      <p:bldP spid="34903" grpId="0" animBg="1"/>
      <p:bldP spid="34903" grpId="1" animBg="1"/>
      <p:bldP spid="34904" grpId="0" animBg="1"/>
      <p:bldP spid="34904" grpId="1" animBg="1"/>
      <p:bldP spid="34905" grpId="0" animBg="1"/>
      <p:bldP spid="34905" grpId="1" animBg="1"/>
      <p:bldP spid="34910" grpId="0" animBg="1"/>
      <p:bldP spid="3491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Словарный диктант с элементами игры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46243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«Зоркий глаз»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«Я работаю волшебником»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«Помоги Пете Ошибкину»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«По щучьему велению»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«Справочное бюро»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«Диктант на основе загадок»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«Угадай-ка»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02026">
            <a:off x="827088" y="1989138"/>
            <a:ext cx="27527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785938"/>
            <a:ext cx="28765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40493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tx2"/>
                </a:solidFill>
              </a:rPr>
              <a:t>Сборники по теме самообразования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16752">
            <a:off x="5075238" y="1951038"/>
            <a:ext cx="304323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6870700" cy="28892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tx2"/>
                </a:solidFill>
              </a:rPr>
              <a:t>Активные формы обучения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806608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6613"/>
            <a:ext cx="777716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76250"/>
            <a:ext cx="7129462" cy="581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Активной формой урока является </a:t>
            </a:r>
            <a:r>
              <a:rPr lang="ru-RU" b="1" smtClean="0">
                <a:solidFill>
                  <a:schemeClr val="tx2"/>
                </a:solidFill>
              </a:rPr>
              <a:t>урок-игра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40493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Урок-улей</a:t>
            </a:r>
          </a:p>
        </p:txBody>
      </p:sp>
      <p:pic>
        <p:nvPicPr>
          <p:cNvPr id="58380" name="Picture 12" descr="S60008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8424862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900113" y="260350"/>
            <a:ext cx="69135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3200">
                <a:solidFill>
                  <a:schemeClr val="tx2"/>
                </a:solidFill>
              </a:rPr>
              <a:t>Нетрадиционные формы урока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3319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Урок-суд</a:t>
            </a:r>
          </a:p>
        </p:txBody>
      </p:sp>
      <p:pic>
        <p:nvPicPr>
          <p:cNvPr id="59402" name="Picture 10" descr="DSC000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8208962" cy="4281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MGA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292600"/>
            <a:ext cx="3205162" cy="223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4763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Урок-космическое путешествие</a:t>
            </a:r>
          </a:p>
        </p:txBody>
      </p:sp>
      <p:pic>
        <p:nvPicPr>
          <p:cNvPr id="60420" name="Picture 4" descr="IMGA0181"/>
          <p:cNvPicPr>
            <a:picLocks noChangeAspect="1" noChangeArrowheads="1"/>
          </p:cNvPicPr>
          <p:nvPr/>
        </p:nvPicPr>
        <p:blipFill>
          <a:blip r:embed="rId3"/>
          <a:srcRect l="11951" t="11935" r="-1584"/>
          <a:stretch>
            <a:fillRect/>
          </a:stretch>
        </p:blipFill>
        <p:spPr bwMode="auto">
          <a:xfrm>
            <a:off x="539750" y="1700213"/>
            <a:ext cx="3382963" cy="2497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21" name="Picture 5" descr="IMGA01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773238"/>
            <a:ext cx="2593975" cy="2374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790</TotalTime>
  <Words>547</Words>
  <Application>Microsoft Office PowerPoint</Application>
  <PresentationFormat>Экран (4:3)</PresentationFormat>
  <Paragraphs>112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Пастель</vt:lpstr>
      <vt:lpstr> Активные формы, методы и приемы, используемые на уроках русского языка</vt:lpstr>
      <vt:lpstr>Слайд 2</vt:lpstr>
      <vt:lpstr>Активные формы обучения</vt:lpstr>
      <vt:lpstr>Слайд 4</vt:lpstr>
      <vt:lpstr>Слайд 5</vt:lpstr>
      <vt:lpstr>Слайд 6</vt:lpstr>
      <vt:lpstr>Урок-улей</vt:lpstr>
      <vt:lpstr>Урок-суд</vt:lpstr>
      <vt:lpstr>Урок-космическое путешествие</vt:lpstr>
      <vt:lpstr>«Рыцарский турнир»</vt:lpstr>
      <vt:lpstr>Слайд 11</vt:lpstr>
      <vt:lpstr>Слайд 12</vt:lpstr>
      <vt:lpstr>Слайд 13</vt:lpstr>
      <vt:lpstr>Слайд 14</vt:lpstr>
      <vt:lpstr>Различные модели алгоритмов</vt:lpstr>
      <vt:lpstr>Упражнения, снабженные ключами для самоконтроля</vt:lpstr>
      <vt:lpstr>Таблицы </vt:lpstr>
      <vt:lpstr>Рисованные правила</vt:lpstr>
      <vt:lpstr>Рифмованные правила</vt:lpstr>
      <vt:lpstr>Орфо-частушки</vt:lpstr>
      <vt:lpstr>Мнемонические приемы</vt:lpstr>
      <vt:lpstr>Слайд 22</vt:lpstr>
      <vt:lpstr>Слайд 23</vt:lpstr>
      <vt:lpstr>Орфо-рисование Буквы Е-И в падежных окончаниях существительных</vt:lpstr>
      <vt:lpstr>Словарный диктант с элементами игры</vt:lpstr>
      <vt:lpstr>Сборники по теме самообразования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учителя русского языка и литературы</dc:title>
  <dc:creator>Пользователь</dc:creator>
  <cp:lastModifiedBy>Ничков</cp:lastModifiedBy>
  <cp:revision>43</cp:revision>
  <dcterms:created xsi:type="dcterms:W3CDTF">2007-05-06T11:06:44Z</dcterms:created>
  <dcterms:modified xsi:type="dcterms:W3CDTF">2012-03-25T07:20:37Z</dcterms:modified>
</cp:coreProperties>
</file>