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94AB-4243-4D46-A8A1-5DC4D4567351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B2A2-899A-4F49-ABCB-62DF3D8124D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94AB-4243-4D46-A8A1-5DC4D4567351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B2A2-899A-4F49-ABCB-62DF3D8124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94AB-4243-4D46-A8A1-5DC4D4567351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B2A2-899A-4F49-ABCB-62DF3D8124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94AB-4243-4D46-A8A1-5DC4D4567351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B2A2-899A-4F49-ABCB-62DF3D8124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94AB-4243-4D46-A8A1-5DC4D4567351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B2A2-899A-4F49-ABCB-62DF3D8124D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94AB-4243-4D46-A8A1-5DC4D4567351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B2A2-899A-4F49-ABCB-62DF3D8124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94AB-4243-4D46-A8A1-5DC4D4567351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B2A2-899A-4F49-ABCB-62DF3D8124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94AB-4243-4D46-A8A1-5DC4D4567351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B2A2-899A-4F49-ABCB-62DF3D8124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94AB-4243-4D46-A8A1-5DC4D4567351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B2A2-899A-4F49-ABCB-62DF3D8124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94AB-4243-4D46-A8A1-5DC4D4567351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B2A2-899A-4F49-ABCB-62DF3D8124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94AB-4243-4D46-A8A1-5DC4D4567351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494B2A2-899A-4F49-ABCB-62DF3D8124D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EF94AB-4243-4D46-A8A1-5DC4D4567351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94B2A2-899A-4F49-ABCB-62DF3D8124D6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476250"/>
            <a:ext cx="8820472" cy="5833070"/>
          </a:xfrm>
        </p:spPr>
        <p:txBody>
          <a:bodyPr anchor="ctr">
            <a:norm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Духовно нравственное воспитание  в ДОУ через </a:t>
            </a:r>
            <a:r>
              <a:rPr lang="ru-RU" sz="5400" b="1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художественно-литературную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и  художественно-продуктивную деятельности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 стрелкой 7"/>
          <p:cNvCxnSpPr/>
          <p:nvPr/>
        </p:nvCxnSpPr>
        <p:spPr>
          <a:xfrm flipV="1">
            <a:off x="5868144" y="2060848"/>
            <a:ext cx="936104" cy="64807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 flipV="1">
            <a:off x="2051720" y="2060848"/>
            <a:ext cx="648072" cy="72008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012160" y="3573016"/>
            <a:ext cx="648072" cy="93610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2267744" y="3501008"/>
            <a:ext cx="576064" cy="93610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4427984" y="3645024"/>
            <a:ext cx="72008" cy="172819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4427984" y="1268760"/>
            <a:ext cx="0" cy="15121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2483768" y="2708920"/>
            <a:ext cx="3744416" cy="100811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Духовно-нравственное воспитание</a:t>
            </a:r>
            <a:endParaRPr lang="ru-RU" sz="2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580112" y="1124744"/>
            <a:ext cx="302433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Интеллектуальное воспитани</a:t>
            </a:r>
            <a:r>
              <a:rPr lang="ru-RU" sz="2400" b="1" dirty="0"/>
              <a:t>е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79512" y="1196752"/>
            <a:ext cx="309634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Эстетическое воспитани</a:t>
            </a:r>
            <a:r>
              <a:rPr lang="ru-RU" sz="2800" b="1" dirty="0"/>
              <a:t>е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23528" y="4653136"/>
            <a:ext cx="288032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Гендерное</a:t>
            </a:r>
            <a:r>
              <a:rPr lang="ru-RU" sz="2400" b="1" dirty="0" smtClean="0"/>
              <a:t> воспитание</a:t>
            </a:r>
            <a:endParaRPr lang="ru-RU" sz="2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979712" y="0"/>
            <a:ext cx="4032448" cy="980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Гражданско-патриотическое воспитание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868144" y="4509120"/>
            <a:ext cx="295232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Экологическое воспитани</a:t>
            </a:r>
            <a:r>
              <a:rPr lang="ru-RU" sz="2800" b="1" dirty="0"/>
              <a:t>е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627784" y="5517232"/>
            <a:ext cx="345638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Воспитание физической культуры</a:t>
            </a:r>
            <a:endParaRPr lang="ru-RU" sz="2400" b="1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/>
              <a:t>Главный результат </a:t>
            </a:r>
            <a:endParaRPr lang="ru-RU" sz="6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Заключается в усвоении ребенком вечных ценностей: милосердия, сострадания, правдолюбия, в стремлении его к добру и неприятия зла, любви к Отечеству</a:t>
            </a:r>
            <a:endParaRPr lang="ru-RU" sz="4000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908720"/>
            <a:ext cx="8676456" cy="52174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«Воспитывать человека – значит определять судьбу нации»</a:t>
            </a:r>
          </a:p>
          <a:p>
            <a:endParaRPr lang="ru-RU" sz="3600" dirty="0" smtClean="0"/>
          </a:p>
          <a:p>
            <a:pPr algn="r">
              <a:buNone/>
            </a:pPr>
            <a:r>
              <a:rPr lang="ru-RU" sz="3600" dirty="0" smtClean="0"/>
              <a:t>Святейший Патриарх </a:t>
            </a:r>
          </a:p>
          <a:p>
            <a:pPr algn="r">
              <a:buNone/>
            </a:pPr>
            <a:r>
              <a:rPr lang="ru-RU" sz="3600" dirty="0" smtClean="0"/>
              <a:t>Московский и Всея Руси </a:t>
            </a:r>
          </a:p>
          <a:p>
            <a:pPr algn="r">
              <a:buNone/>
            </a:pPr>
            <a:r>
              <a:rPr lang="ru-RU" sz="3600" dirty="0" smtClean="0"/>
              <a:t>Алексий </a:t>
            </a:r>
            <a:r>
              <a:rPr lang="en-US" sz="3600" dirty="0" smtClean="0"/>
              <a:t>II</a:t>
            </a:r>
            <a:endParaRPr lang="ru-RU" sz="3600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893175" cy="5602634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/>
              <a:t>Цель нашей работы – </a:t>
            </a:r>
            <a:r>
              <a:rPr lang="ru-RU" sz="6000" dirty="0" smtClean="0"/>
              <a:t>воспитание нравственного, духовно здорового ребенка</a:t>
            </a:r>
            <a:endParaRPr lang="ru-RU" sz="60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490066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Задачи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836712"/>
            <a:ext cx="8640960" cy="576064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Уточнить понятие «духовно-нравственное развитие детей дошкольного возраста»</a:t>
            </a:r>
          </a:p>
          <a:p>
            <a:r>
              <a:rPr lang="ru-RU" sz="2800" dirty="0" smtClean="0"/>
              <a:t>Знакомить с нравственными нормами, учить различать добро и зло</a:t>
            </a:r>
          </a:p>
          <a:p>
            <a:r>
              <a:rPr lang="ru-RU" sz="2800" dirty="0" smtClean="0"/>
              <a:t>Описать основные направления духовно-нравственного воспитания</a:t>
            </a:r>
          </a:p>
          <a:p>
            <a:r>
              <a:rPr lang="ru-RU" sz="2800" dirty="0" smtClean="0"/>
              <a:t>Воспитывать патриотические чувства</a:t>
            </a:r>
          </a:p>
          <a:p>
            <a:r>
              <a:rPr lang="ru-RU" sz="2800" dirty="0" smtClean="0"/>
              <a:t>Способствовать повышению значения семейных ценностей</a:t>
            </a:r>
          </a:p>
          <a:p>
            <a:r>
              <a:rPr lang="ru-RU" sz="2800" dirty="0" smtClean="0"/>
              <a:t>Выявить методические рекомендации духовно-нравственного развития детей дошкольного возраста</a:t>
            </a:r>
            <a:endParaRPr lang="ru-RU" sz="28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229026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Для реализации программ предлагаются следующие методы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492896"/>
            <a:ext cx="7283152" cy="348498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Наглядный метод</a:t>
            </a:r>
          </a:p>
          <a:p>
            <a:r>
              <a:rPr lang="ru-RU" sz="4000" dirty="0" smtClean="0"/>
              <a:t>Словесный </a:t>
            </a:r>
            <a:r>
              <a:rPr lang="ru-RU" sz="4000" dirty="0" smtClean="0"/>
              <a:t>метод</a:t>
            </a:r>
            <a:endParaRPr lang="ru-RU" sz="4000" dirty="0" smtClean="0"/>
          </a:p>
          <a:p>
            <a:r>
              <a:rPr lang="ru-RU" sz="4000" dirty="0" smtClean="0"/>
              <a:t>Практический</a:t>
            </a:r>
            <a:r>
              <a:rPr lang="ru-RU" sz="4000" dirty="0" smtClean="0"/>
              <a:t> метод</a:t>
            </a:r>
            <a:endParaRPr lang="ru-RU" sz="4000" dirty="0" smtClean="0"/>
          </a:p>
          <a:p>
            <a:endParaRPr lang="ru-RU" sz="40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363272" cy="1154392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Наглядный метод </a:t>
            </a:r>
            <a:r>
              <a:rPr lang="ru-RU" sz="4400" dirty="0" smtClean="0"/>
              <a:t>используется во время: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00808"/>
            <a:ext cx="8507288" cy="462379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Чтения педагогом рассказов</a:t>
            </a:r>
          </a:p>
          <a:p>
            <a:r>
              <a:rPr lang="ru-RU" sz="2800" dirty="0" smtClean="0"/>
              <a:t>Экскурсии в картинную галерею</a:t>
            </a:r>
          </a:p>
          <a:p>
            <a:r>
              <a:rPr lang="ru-RU" sz="2800" dirty="0" smtClean="0"/>
              <a:t>Наблюдений</a:t>
            </a:r>
          </a:p>
          <a:p>
            <a:r>
              <a:rPr lang="ru-RU" sz="2800" dirty="0" smtClean="0"/>
              <a:t>Показа сказок(педагогом, детьми)</a:t>
            </a:r>
          </a:p>
          <a:p>
            <a:r>
              <a:rPr lang="ru-RU" sz="2800" dirty="0" smtClean="0"/>
              <a:t>Рассматривания книжных иллюстраций</a:t>
            </a:r>
          </a:p>
          <a:p>
            <a:r>
              <a:rPr lang="ru-RU" sz="2800" dirty="0" smtClean="0"/>
              <a:t>Проведения дидактических игр</a:t>
            </a:r>
          </a:p>
          <a:p>
            <a:r>
              <a:rPr lang="ru-RU" sz="2800" dirty="0" smtClean="0"/>
              <a:t>Экскурсий по городу</a:t>
            </a:r>
          </a:p>
          <a:p>
            <a:r>
              <a:rPr lang="ru-RU" sz="2800" dirty="0" smtClean="0"/>
              <a:t>Моделирование сказок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892480" cy="1800200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Словесный метод </a:t>
            </a:r>
            <a:r>
              <a:rPr lang="ru-RU" sz="4400" dirty="0" smtClean="0"/>
              <a:t>представляется наиболее эффективным в процессе: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60848"/>
            <a:ext cx="8892480" cy="4797152"/>
          </a:xfrm>
        </p:spPr>
        <p:txBody>
          <a:bodyPr>
            <a:normAutofit/>
          </a:bodyPr>
          <a:lstStyle/>
          <a:p>
            <a:r>
              <a:rPr lang="ru-RU" dirty="0" smtClean="0"/>
              <a:t>Чтения литературных произведений воспитателем</a:t>
            </a:r>
          </a:p>
          <a:p>
            <a:r>
              <a:rPr lang="ru-RU" dirty="0" smtClean="0"/>
              <a:t>Чтения стихотворений детьми, воспитателем</a:t>
            </a:r>
          </a:p>
          <a:p>
            <a:r>
              <a:rPr lang="ru-RU" dirty="0" smtClean="0"/>
              <a:t>Бесед с элементами диалога</a:t>
            </a:r>
          </a:p>
          <a:p>
            <a:r>
              <a:rPr lang="ru-RU" dirty="0" smtClean="0"/>
              <a:t>Ответов на вопросы педагога, детей</a:t>
            </a:r>
          </a:p>
          <a:p>
            <a:r>
              <a:rPr lang="ru-RU" dirty="0" smtClean="0"/>
              <a:t>Проведения разнообразных игр</a:t>
            </a:r>
          </a:p>
          <a:p>
            <a:r>
              <a:rPr lang="ru-RU" dirty="0" smtClean="0"/>
              <a:t>Загадывания загадок</a:t>
            </a:r>
          </a:p>
          <a:p>
            <a:r>
              <a:rPr lang="ru-RU" dirty="0" smtClean="0"/>
              <a:t>Проведения викторин, конкурсов, проведения тематических вечеров</a:t>
            </a:r>
          </a:p>
          <a:p>
            <a:r>
              <a:rPr lang="ru-RU" dirty="0" smtClean="0"/>
              <a:t>Чтения литературных произведений родителями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128215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Практический метод </a:t>
            </a:r>
            <a:r>
              <a:rPr lang="ru-RU" dirty="0" smtClean="0"/>
              <a:t>используется, когда необходимо: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896544"/>
          </a:xfrm>
        </p:spPr>
        <p:txBody>
          <a:bodyPr>
            <a:normAutofit/>
          </a:bodyPr>
          <a:lstStyle/>
          <a:p>
            <a:r>
              <a:rPr lang="ru-RU" sz="2650" dirty="0" smtClean="0"/>
              <a:t>Организовывать продуктивную деятельность</a:t>
            </a:r>
          </a:p>
          <a:p>
            <a:r>
              <a:rPr lang="ru-RU" sz="2650" dirty="0" smtClean="0"/>
              <a:t>Провести игры (строительные, дидактические, подвижные, малоподвижные, инсценировки и др.)</a:t>
            </a:r>
          </a:p>
          <a:p>
            <a:r>
              <a:rPr lang="ru-RU" sz="2650" dirty="0" smtClean="0"/>
              <a:t>Приготовить с детьми различные блюда</a:t>
            </a:r>
          </a:p>
          <a:p>
            <a:r>
              <a:rPr lang="ru-RU" sz="2650" dirty="0" smtClean="0"/>
              <a:t>Оформить коллекцию семян для занятий</a:t>
            </a:r>
          </a:p>
          <a:p>
            <a:r>
              <a:rPr lang="ru-RU" sz="2650" dirty="0" smtClean="0"/>
              <a:t>Сшить кукол к сказкам</a:t>
            </a:r>
          </a:p>
          <a:p>
            <a:r>
              <a:rPr lang="ru-RU" sz="2650" dirty="0" smtClean="0"/>
              <a:t>Провести экскурсии различной направленности</a:t>
            </a:r>
          </a:p>
          <a:p>
            <a:r>
              <a:rPr lang="ru-RU" sz="2650" dirty="0" smtClean="0"/>
              <a:t>Организовать вечера с родителями</a:t>
            </a:r>
          </a:p>
          <a:p>
            <a:r>
              <a:rPr lang="ru-RU" sz="2650" dirty="0" smtClean="0"/>
              <a:t>Изготовить с детьми наглядные пособия для занятий</a:t>
            </a:r>
          </a:p>
          <a:p>
            <a:endParaRPr lang="ru-RU" sz="2650" dirty="0"/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643192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Формы работы с детьми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8892480" cy="576064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Факультативные занятия, беседы, игры нравственного и духовно-нравственного содержания</a:t>
            </a:r>
          </a:p>
          <a:p>
            <a:r>
              <a:rPr lang="ru-RU" sz="2800" dirty="0" smtClean="0"/>
              <a:t>Виды художественной творческой деятельности детей</a:t>
            </a:r>
          </a:p>
          <a:p>
            <a:r>
              <a:rPr lang="ru-RU" sz="2800" dirty="0" smtClean="0"/>
              <a:t>Экскурсии, целевые прогулки  (по городу, району, в областной центр)</a:t>
            </a:r>
          </a:p>
          <a:p>
            <a:r>
              <a:rPr lang="ru-RU" sz="2800" dirty="0" smtClean="0"/>
              <a:t>Благотворительность</a:t>
            </a:r>
          </a:p>
          <a:p>
            <a:r>
              <a:rPr lang="ru-RU" sz="2800" dirty="0" smtClean="0"/>
              <a:t>Проведение совместных праздников</a:t>
            </a:r>
          </a:p>
          <a:p>
            <a:r>
              <a:rPr lang="ru-RU" sz="2800" dirty="0" smtClean="0"/>
              <a:t>Творческие вечера</a:t>
            </a:r>
          </a:p>
          <a:p>
            <a:r>
              <a:rPr lang="ru-RU" sz="2800" dirty="0" smtClean="0"/>
              <a:t>Тематические вечера эстетической направленности (живопись, музыка, поэзия)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179232" y="3244334"/>
            <a:ext cx="785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метод</a:t>
            </a:r>
            <a:endParaRPr lang="ru-RU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</TotalTime>
  <Words>312</Words>
  <Application>Microsoft Office PowerPoint</Application>
  <PresentationFormat>Экран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Духовно нравственное воспитание  в ДОУ через художественно-литературную и  художественно-продуктивную деятельности</vt:lpstr>
      <vt:lpstr>Слайд 2</vt:lpstr>
      <vt:lpstr>Цель нашей работы – воспитание нравственного, духовно здорового ребенка</vt:lpstr>
      <vt:lpstr>Задачи</vt:lpstr>
      <vt:lpstr>Для реализации программ предлагаются следующие методы:</vt:lpstr>
      <vt:lpstr>Наглядный метод используется во время:</vt:lpstr>
      <vt:lpstr>Словесный метод представляется наиболее эффективным в процессе:</vt:lpstr>
      <vt:lpstr>Практический метод используется, когда необходимо:</vt:lpstr>
      <vt:lpstr>Формы работы с детьми</vt:lpstr>
      <vt:lpstr>Слайд 10</vt:lpstr>
      <vt:lpstr>Главный результат 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Духовно нравственное воспитание  в ДОУ через художественно-литературную и и художественно-продуктивную деятельности</dc:title>
  <dc:creator>Дом</dc:creator>
  <cp:lastModifiedBy>Дом</cp:lastModifiedBy>
  <cp:revision>7</cp:revision>
  <dcterms:created xsi:type="dcterms:W3CDTF">2012-10-01T16:54:02Z</dcterms:created>
  <dcterms:modified xsi:type="dcterms:W3CDTF">2012-10-01T17:57:36Z</dcterms:modified>
</cp:coreProperties>
</file>