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2A14AC"/>
    <a:srgbClr val="008000"/>
    <a:srgbClr val="009900"/>
    <a:srgbClr val="00CC00"/>
    <a:srgbClr val="9C8EF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11\&#1056;&#1072;&#1073;&#1086;&#1095;&#1080;&#1081;%20&#1089;&#1090;&#1086;&#1083;\&#1084;&#1072;&#1089;&#1090;&#1077;&#1088;-&#1082;&#1083;&#1072;&#1089;&#1089;\s9661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11\&#1056;&#1072;&#1073;&#1086;&#1095;&#1080;&#1081;%20&#1089;&#1090;&#1086;&#1083;\&#1084;&#1072;&#1089;&#1090;&#1077;&#1088;-&#1082;&#1083;&#1072;&#1089;&#1089;\22%20&#1043;&#1077;&#1086;&#1088;&#1075;&#1080;&#1081;%20&#1057;&#1074;&#1080;&#1088;&#1080;&#1076;&#1086;&#1074;%20-%20&#1052;&#1077;&#1090;&#1077;&#1083;&#1100;%20-%20&#1042;&#1072;&#1083;&#1100;&#1089;.mp3" TargetMode="Externa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11\&#1056;&#1072;&#1073;&#1086;&#1095;&#1080;&#1081;%20&#1089;&#1090;&#1086;&#1083;\&#1084;&#1072;&#1089;&#1090;&#1077;&#1088;-&#1082;&#1083;&#1072;&#1089;&#1089;\22%20&#1043;&#1077;&#1086;&#1088;&#1075;&#1080;&#1081;%20&#1057;&#1074;&#1080;&#1088;&#1080;&#1076;&#1086;&#1074;%20-%20&#1052;&#1077;&#1090;&#1077;&#1083;&#1100;%20-%20&#1042;&#1072;&#1083;&#1100;&#1089;.mp3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gif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.jpeg"/><Relationship Id="rId7" Type="http://schemas.openxmlformats.org/officeDocument/2006/relationships/image" Target="../media/image13.gi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111\&#1056;&#1072;&#1073;&#1086;&#1095;&#1080;&#1081;%20&#1089;&#1090;&#1086;&#1083;\&#1084;&#1072;&#1089;&#1090;&#1077;&#1088;-&#1082;&#1083;&#1072;&#1089;&#1089;\&#1041;&#1086;&#1081;%20&#1082;&#1091;&#1088;&#1072;&#1085;&#1090;&#1086;&#1074;%20-%20&#1053;&#1072;&#1079;&#1074;&#1072;&#1085;&#1080;&#1077;%20&#1082;&#1086;&#1084;&#1087;&#1086;&#1079;&#1080;&#1094;&#1080;&#1080;.mp3" TargetMode="Externa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642918"/>
            <a:ext cx="7929618" cy="258532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Мастер-класс</a:t>
            </a:r>
          </a:p>
          <a:p>
            <a:r>
              <a:rPr lang="ru-RU" sz="3600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учителя русского языка и литературы </a:t>
            </a:r>
          </a:p>
          <a:p>
            <a:r>
              <a:rPr lang="ru-RU" sz="3600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МОУ СОШ № 10 г. Сальска</a:t>
            </a:r>
          </a:p>
          <a:p>
            <a:r>
              <a:rPr lang="ru-RU" sz="3600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Морозовой Инны Валентиновны</a:t>
            </a:r>
          </a:p>
          <a:p>
            <a:endParaRPr lang="ru-RU" dirty="0"/>
          </a:p>
        </p:txBody>
      </p:sp>
      <p:pic>
        <p:nvPicPr>
          <p:cNvPr id="5" name="s9661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856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642918"/>
            <a:ext cx="6929486" cy="507831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1</a:t>
            </a:r>
          </a:p>
          <a:p>
            <a:endParaRPr lang="ru-RU" sz="3600" b="1" i="1" u="sng" dirty="0" smtClean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Найдите в предложенных текстах средства художественной выразительности (эпитет, сравнение, метафора или олицетворение - 2-3 примера). </a:t>
            </a:r>
          </a:p>
          <a:p>
            <a:pPr algn="ctr"/>
            <a:endParaRPr lang="ru-RU" sz="36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22 Георгий Свиридов - Метель - Валь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11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42976" y="642918"/>
            <a:ext cx="6929486" cy="3970318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 2</a:t>
            </a:r>
          </a:p>
          <a:p>
            <a:endParaRPr lang="ru-RU" sz="3600" b="1" i="1" u="sng" dirty="0" smtClean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Вставьте  найденные Вами средства художественной выразительности  в предложенный текст. </a:t>
            </a:r>
          </a:p>
          <a:p>
            <a:pPr algn="ctr"/>
            <a:endParaRPr lang="ru-RU" sz="36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072074"/>
            <a:ext cx="2643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>
                  <a:solidFill>
                    <a:srgbClr val="0000FF"/>
                  </a:solidFill>
                </a:ln>
                <a:solidFill>
                  <a:srgbClr val="2A14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снежинки </a:t>
            </a:r>
            <a:endParaRPr lang="ru-RU" sz="3200" dirty="0">
              <a:ln>
                <a:solidFill>
                  <a:srgbClr val="0000FF"/>
                </a:solidFill>
              </a:ln>
              <a:solidFill>
                <a:srgbClr val="2A14AC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2910" y="4357694"/>
            <a:ext cx="1595309" cy="52322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Пример: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214810" y="5072074"/>
            <a:ext cx="3714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smtClean="0">
                <a:ln>
                  <a:solidFill>
                    <a:srgbClr val="0000FF"/>
                  </a:solidFill>
                </a:ln>
                <a:solidFill>
                  <a:srgbClr val="2A14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посыпались вниз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5072074"/>
            <a:ext cx="27860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Кружевные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4810" y="5072074"/>
            <a:ext cx="492919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будто легкие пушинки,</a:t>
            </a:r>
          </a:p>
        </p:txBody>
      </p:sp>
      <p:pic>
        <p:nvPicPr>
          <p:cNvPr id="13" name="22 Георгий Свиридов - Метель - Вальс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347 0.01389 0.00295 0.02245 0.00365 0.03912 C 0.0033 0.04375 0.00347 0.0544 0.00122 0.06018 C -0.0066 0.08079 -0.03055 0.0831 -0.04514 0.08449 C -0.05382 0.08842 -0.04375 0.08495 -0.05243 0.08449 C -0.06996 0.08356 -0.08733 0.08333 -0.10486 0.08287 C -0.11823 0.0794 -0.12118 0.07917 -0.13906 0.07801 C -0.15434 0.0713 -0.17621 0.07755 -0.19271 0.08125 C -0.2066 0.09352 -0.23281 0.08287 -0.25 0.08125 C -0.26128 0.07616 -0.27135 0.0794 -0.28298 0.08125 C -0.29288 0.08565 -0.28142 0.08102 -0.30364 0.08449 C -0.30903 0.08542 -0.31389 0.08889 -0.31944 0.08935 C -0.3276 0.09028 -0.33576 0.09051 -0.34392 0.09097 C -0.35781 0.09051 -0.37153 0.09028 -0.38542 0.08935 C -0.39062 0.08889 -0.40226 0.07801 -0.40729 0.07477 " pathEditMode="relative" ptsTypes="ffffffffffffffA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59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  <p:bldLst>
      <p:bldP spid="10" grpId="0"/>
      <p:bldP spid="5" grpId="0"/>
      <p:bldP spid="7" grpId="0"/>
      <p:bldP spid="9" grpId="0"/>
      <p:bldP spid="9" grpId="1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714356"/>
            <a:ext cx="58579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Занималась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заря. Солнце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осветило деревья.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Заблестел иней на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берёзе. По небу движутся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облака. Мороз крепчает.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Лес замело снегом после метели. </a:t>
            </a:r>
            <a:endParaRPr lang="ru-RU" sz="2400" b="1" dirty="0" smtClean="0">
              <a:ln>
                <a:solidFill>
                  <a:srgbClr val="008000"/>
                </a:solidFill>
              </a:ln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Тишину нарушила ворона: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взлетела с ветки берёзы, и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снежинки посыпались вниз. На соседнем дереве сидит стая снегирей.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Река замерзла. Из труб домов идет дым. У одного из домов стоит наряженная ёлка. Вокруг неё дети. Они готовятся встречать 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n>
                  <a:solidFill>
                    <a:srgbClr val="008000"/>
                  </a:solidFill>
                </a:ln>
                <a:solidFill>
                  <a:srgbClr val="00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новый год.</a:t>
            </a:r>
            <a:endParaRPr lang="ru-RU" sz="2400" b="1" dirty="0" smtClean="0">
              <a:ln>
                <a:solidFill>
                  <a:srgbClr val="008000"/>
                </a:solidFill>
              </a:ln>
              <a:solidFill>
                <a:srgbClr val="00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C:\Users\Ольга Сергеевна\Desktop\88888\prazdnikia-24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2066" y="3214686"/>
            <a:ext cx="571504" cy="831936"/>
          </a:xfrm>
          <a:prstGeom prst="rect">
            <a:avLst/>
          </a:prstGeom>
          <a:noFill/>
        </p:spPr>
      </p:pic>
      <p:pic>
        <p:nvPicPr>
          <p:cNvPr id="1032" name="Picture 8" descr="C:\Users\Ольга Сергеевна\Desktop\88888\prazdnikia-16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72198" y="4214818"/>
            <a:ext cx="504993" cy="714380"/>
          </a:xfrm>
          <a:prstGeom prst="rect">
            <a:avLst/>
          </a:prstGeom>
          <a:noFill/>
        </p:spPr>
      </p:pic>
      <p:pic>
        <p:nvPicPr>
          <p:cNvPr id="14" name="Picture 2" descr="C:\Users\Ольга Сергеевна\Desktop\88888\prazdnikia-24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7438" y="1285860"/>
            <a:ext cx="490748" cy="714380"/>
          </a:xfrm>
          <a:prstGeom prst="rect">
            <a:avLst/>
          </a:prstGeom>
          <a:noFill/>
        </p:spPr>
      </p:pic>
      <p:pic>
        <p:nvPicPr>
          <p:cNvPr id="15" name="Picture 2" descr="C:\Users\Ольга Сергеевна\Desktop\88888\prazdnikia-2446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4714884"/>
            <a:ext cx="594401" cy="865267"/>
          </a:xfrm>
          <a:prstGeom prst="rect">
            <a:avLst/>
          </a:prstGeom>
          <a:noFill/>
        </p:spPr>
      </p:pic>
      <p:pic>
        <p:nvPicPr>
          <p:cNvPr id="16" name="Picture 8" descr="C:\Users\Ольга Сергеевна\Desktop\88888\prazdnikia-16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2857496"/>
            <a:ext cx="553686" cy="783263"/>
          </a:xfrm>
          <a:prstGeom prst="rect">
            <a:avLst/>
          </a:prstGeom>
          <a:noFill/>
        </p:spPr>
      </p:pic>
      <p:pic>
        <p:nvPicPr>
          <p:cNvPr id="17" name="Picture 8" descr="C:\Users\Ольга Сергеевна\Desktop\88888\prazdnikia-161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21341905">
            <a:off x="2467201" y="4799777"/>
            <a:ext cx="558687" cy="790338"/>
          </a:xfrm>
          <a:prstGeom prst="rect">
            <a:avLst/>
          </a:prstGeom>
          <a:noFill/>
        </p:spPr>
      </p:pic>
      <p:pic>
        <p:nvPicPr>
          <p:cNvPr id="1033" name="Picture 9" descr="C:\Users\Ольга Сергеевна\Desktop\88888\prazdnikia-196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14546" y="3143248"/>
            <a:ext cx="614364" cy="863035"/>
          </a:xfrm>
          <a:prstGeom prst="rect">
            <a:avLst/>
          </a:prstGeom>
          <a:noFill/>
        </p:spPr>
      </p:pic>
      <p:pic>
        <p:nvPicPr>
          <p:cNvPr id="1034" name="Picture 10" descr="C:\Users\Ольга Сергеевна\Desktop\88888\prazdnikia-196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72132" y="5643578"/>
            <a:ext cx="500066" cy="702474"/>
          </a:xfrm>
          <a:prstGeom prst="rect">
            <a:avLst/>
          </a:prstGeom>
          <a:noFill/>
        </p:spPr>
      </p:pic>
      <p:pic>
        <p:nvPicPr>
          <p:cNvPr id="1035" name="Picture 11" descr="C:\Users\Ольга Сергеевна\Desktop\88888\prazdnikia-1963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434742">
            <a:off x="4981894" y="2102162"/>
            <a:ext cx="493427" cy="693147"/>
          </a:xfrm>
          <a:prstGeom prst="rect">
            <a:avLst/>
          </a:prstGeom>
          <a:noFill/>
        </p:spPr>
      </p:pic>
      <p:pic>
        <p:nvPicPr>
          <p:cNvPr id="1036" name="Picture 12" descr="C:\Users\Ольга Сергеевна\Desktop\88888\zvezdochki-44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214810" y="214290"/>
            <a:ext cx="704850" cy="666750"/>
          </a:xfrm>
          <a:prstGeom prst="rect">
            <a:avLst/>
          </a:prstGeom>
          <a:noFill/>
        </p:spPr>
      </p:pic>
      <p:sp>
        <p:nvSpPr>
          <p:cNvPr id="18" name="Прямоугольник 17"/>
          <p:cNvSpPr/>
          <p:nvPr/>
        </p:nvSpPr>
        <p:spPr>
          <a:xfrm>
            <a:off x="428596" y="357166"/>
            <a:ext cx="15327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Задание3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28992" y="357166"/>
            <a:ext cx="2214578" cy="553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Озаглавьте </a:t>
            </a:r>
          </a:p>
          <a:p>
            <a:pPr algn="ctr">
              <a:lnSpc>
                <a:spcPct val="50000"/>
              </a:lnSpc>
            </a:pPr>
            <a:r>
              <a:rPr lang="ru-RU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текст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8" grpId="1"/>
      <p:bldP spid="19" grpId="0"/>
      <p:bldP spid="19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571480"/>
            <a:ext cx="842968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Средства художественной выразительности 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выполняют эстетическую функцию; речевая выразительность - один из главных приемов воздействия на читателя и слушателя. В художественном произведении любая языковая единица может стать стилистически значимой, превратиться в средство художественной изобразительности и выразительности. Под пером писателя слово каждый раз как бы рождается заново; отражая особенности </a:t>
            </a:r>
          </a:p>
          <a:p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индивидуально-авторской манеры, </a:t>
            </a:r>
          </a:p>
          <a:p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оно всегда остается свежим и </a:t>
            </a:r>
          </a:p>
          <a:p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неповторимым.</a:t>
            </a:r>
          </a:p>
        </p:txBody>
      </p:sp>
      <p:pic>
        <p:nvPicPr>
          <p:cNvPr id="26627" name="Picture 3" descr="C:\Documents and Settings\111\Рабочий стол\Марчук\newy64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7000892" y="4214818"/>
            <a:ext cx="1076325" cy="2152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464579" y="500042"/>
            <a:ext cx="4214842" cy="2428892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организации и осуществления учебно-познавательной деятельности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628" y="4786322"/>
            <a:ext cx="2714644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Перцептивный</a:t>
            </a: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5572132" y="2928934"/>
            <a:ext cx="484632" cy="1000132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857356" y="4786322"/>
            <a:ext cx="2357454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Наглядный метод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3000372"/>
            <a:ext cx="2571768" cy="857256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Практический метод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3500430" y="2928934"/>
            <a:ext cx="484632" cy="1857388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Стрелка вниз 14"/>
          <p:cNvSpPr/>
          <p:nvPr/>
        </p:nvSpPr>
        <p:spPr>
          <a:xfrm>
            <a:off x="2786050" y="2928934"/>
            <a:ext cx="484632" cy="928694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643570" y="3929066"/>
            <a:ext cx="2643206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Гностический метод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00034" y="3071810"/>
            <a:ext cx="2214578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Словесный метод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00100" y="3929066"/>
            <a:ext cx="2286016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Логический метод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трелка вниз 17"/>
          <p:cNvSpPr/>
          <p:nvPr/>
        </p:nvSpPr>
        <p:spPr>
          <a:xfrm>
            <a:off x="5143504" y="2928934"/>
            <a:ext cx="484632" cy="1857388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трелка углом вверх 19"/>
          <p:cNvSpPr/>
          <p:nvPr/>
        </p:nvSpPr>
        <p:spPr>
          <a:xfrm rot="10800000">
            <a:off x="1428728" y="2285992"/>
            <a:ext cx="1000132" cy="785818"/>
          </a:xfrm>
          <a:prstGeom prst="bentUp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углом вверх 20"/>
          <p:cNvSpPr/>
          <p:nvPr/>
        </p:nvSpPr>
        <p:spPr>
          <a:xfrm rot="10800000" flipH="1">
            <a:off x="6715140" y="2214554"/>
            <a:ext cx="1000132" cy="785818"/>
          </a:xfrm>
          <a:prstGeom prst="bentUp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елка вниз 21"/>
          <p:cNvSpPr/>
          <p:nvPr/>
        </p:nvSpPr>
        <p:spPr>
          <a:xfrm>
            <a:off x="4357686" y="2928934"/>
            <a:ext cx="484632" cy="2643206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2357422" y="5643578"/>
            <a:ext cx="4500594" cy="78581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 самоуправления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5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1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7652" name="Picture 4" descr="C:\Documents and Settings\111\Рабочий стол\Марчук\newy66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9910645">
            <a:off x="571472" y="571480"/>
            <a:ext cx="990600" cy="962025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786050" y="1357298"/>
            <a:ext cx="4143404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perspectiveContrastingRightFacing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72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r>
              <a:rPr lang="ru-RU" sz="72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за работу</a:t>
            </a:r>
            <a:endParaRPr lang="ru-RU" sz="72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1" name="Picture 3" descr="C:\Documents and Settings\111\Рабочий стол\Марчук\newy45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500042"/>
            <a:ext cx="2214578" cy="4558579"/>
          </a:xfrm>
          <a:prstGeom prst="rect">
            <a:avLst/>
          </a:prstGeom>
          <a:noFill/>
        </p:spPr>
      </p:pic>
      <p:pic>
        <p:nvPicPr>
          <p:cNvPr id="18" name="Picture 6" descr="C:\Documents and Settings\111\Рабочий стол\Марчук\6ec45dfa5a20a5a01c45df4bd56b9e68.gif"/>
          <p:cNvPicPr>
            <a:picLocks noChangeAspect="1" noChangeArrowheads="1" noCrop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857488" y="642918"/>
            <a:ext cx="3667125" cy="1905000"/>
          </a:xfrm>
          <a:prstGeom prst="rect">
            <a:avLst/>
          </a:prstGeom>
          <a:noFill/>
        </p:spPr>
      </p:pic>
      <p:pic>
        <p:nvPicPr>
          <p:cNvPr id="27650" name="Picture 2" descr="C:\Documents and Settings\111\Рабочий стол\Марчук\prazdnikia-2404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71538" y="3214686"/>
            <a:ext cx="1824047" cy="2769035"/>
          </a:xfrm>
          <a:prstGeom prst="rect">
            <a:avLst/>
          </a:prstGeom>
          <a:noFill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9" name="Бой курантов - Название композиции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8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xit" presetSubtype="12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500"/>
                            </p:stCondLst>
                            <p:childTnLst>
                              <p:par>
                                <p:cTn id="1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6" dur="61037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17" grpId="0"/>
      <p:bldP spid="17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85720" y="642918"/>
            <a:ext cx="8572560" cy="566308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4400" b="1" dirty="0" smtClean="0">
                <a:solidFill>
                  <a:srgbClr val="2A14A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Применение методов организации учебно-познавательной </a:t>
            </a:r>
          </a:p>
          <a:p>
            <a:pPr algn="ctr"/>
            <a:r>
              <a:rPr lang="ru-RU" sz="4400" b="1" dirty="0" smtClean="0">
                <a:solidFill>
                  <a:srgbClr val="2A14A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деятельности при выполнении </a:t>
            </a:r>
          </a:p>
          <a:p>
            <a:pPr algn="ctr"/>
            <a:r>
              <a:rPr lang="ru-RU" sz="4400" b="1" dirty="0" err="1" smtClean="0">
                <a:solidFill>
                  <a:srgbClr val="2A14A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многоаспектного</a:t>
            </a:r>
            <a:r>
              <a:rPr lang="ru-RU" sz="4400" b="1" dirty="0" smtClean="0">
                <a:solidFill>
                  <a:srgbClr val="2A14A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(комплексного) анализа текста </a:t>
            </a:r>
          </a:p>
          <a:p>
            <a:pPr algn="ctr"/>
            <a:r>
              <a:rPr lang="ru-RU" sz="4400" b="1" dirty="0" smtClean="0">
                <a:solidFill>
                  <a:srgbClr val="2A14AC"/>
                </a:solidFill>
                <a:effectLst>
                  <a:glow rad="228600">
                    <a:schemeClr val="bg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как условие формирования коммуникативной компетенции</a:t>
            </a:r>
          </a:p>
          <a:p>
            <a:pPr algn="ctr"/>
            <a:endParaRPr lang="ru-RU" sz="3600" dirty="0" smtClean="0">
              <a:solidFill>
                <a:srgbClr val="0070C0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0" y="1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642918"/>
            <a:ext cx="7072362" cy="2862322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  <a:sp3d extrusionH="57150">
              <a:bevelT w="38100" h="38100"/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Цель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: познакомить  с возможностями применения методов  организации учебно-познавательной деятельности на уроках  русского языка при работе с текстом.</a:t>
            </a:r>
            <a:endParaRPr lang="ru-RU" sz="3600" b="1" dirty="0" smtClean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93141" y="1142984"/>
            <a:ext cx="4357718" cy="221457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организации и осуществления учебно-познавательной деятельности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03844" y="2571744"/>
            <a:ext cx="4536313" cy="221457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методы стимулирования и мотивации учебно-познавательной деятельности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64513" y="4071942"/>
            <a:ext cx="5214974" cy="221457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III 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контроля и самоконтроля за эффективностью учебно-познавательной деятельности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Методы обучения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6000"/>
                            </p:stCondLst>
                            <p:childTnLst>
                              <p:par>
                                <p:cTn id="16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00034" y="928670"/>
            <a:ext cx="8286808" cy="1428760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группа</a:t>
            </a: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методы организации и осуществления учебно-познавательной деятельности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Методы обучения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43174" y="2714620"/>
            <a:ext cx="4000528" cy="2000264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перцептивные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(передача и восприятие учебной информации посредством чувств)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786050" y="3143248"/>
            <a:ext cx="3571900" cy="1714512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словесные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(лекция, рассказ, беседа и др.)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3214686"/>
            <a:ext cx="3357586" cy="1428760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наглядные (демонстрация, иллюстрация)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250265" y="2678901"/>
            <a:ext cx="4643470" cy="150019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практические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(опыты, упражнения, выполнение заданий)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714480" y="3071810"/>
            <a:ext cx="5715040" cy="2357454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логические, </a:t>
            </a:r>
          </a:p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т. е. организация и осуществление логических операций (индуктивные, дедуктивные, аналогии и др.)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2428860" y="3143248"/>
            <a:ext cx="4500594" cy="2071702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гностические (исследовательские, проблемно-поисковые, репродуктивные)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285984" y="3357562"/>
            <a:ext cx="4714908" cy="2143116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самоуправление учебными действиями (самостоятельная работа с книгой, приборами и пр.)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1000"/>
                            </p:stCondLst>
                            <p:childTnLst>
                              <p:par>
                                <p:cTn id="29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0"/>
                            </p:stCondLst>
                            <p:childTnLst>
                              <p:par>
                                <p:cTn id="37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9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3000"/>
                            </p:stCondLst>
                            <p:childTnLst>
                              <p:par>
                                <p:cTn id="53" presetID="10" presetClass="exit" presetSubtype="0" fill="hold" grpId="1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5" grpId="0" animBg="1"/>
      <p:bldP spid="15" grpId="1" animBg="1"/>
      <p:bldP spid="17" grpId="0" animBg="1"/>
      <p:bldP spid="17" grpId="1" animBg="1"/>
      <p:bldP spid="14" grpId="0" animBg="1"/>
      <p:bldP spid="14" grpId="1" animBg="1"/>
      <p:bldP spid="12" grpId="0" animBg="1"/>
      <p:bldP spid="12" grpId="1" animBg="1"/>
      <p:bldP spid="10" grpId="0" animBg="1"/>
      <p:bldP spid="10" grpId="1" animBg="1"/>
      <p:bldP spid="20" grpId="0" animBg="1"/>
      <p:bldP spid="20" grpId="1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1000108"/>
            <a:ext cx="5715040" cy="2571768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Эпитет -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художественное определение, подчеркивающее какое-либо свойство предмета или явления, употребляется в переносном значении.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Средства художественной выразительности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11842" y="3571876"/>
            <a:ext cx="3931859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тучка</a:t>
            </a:r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золотая</a:t>
            </a:r>
          </a:p>
          <a:p>
            <a:pPr algn="ctr"/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утес</a:t>
            </a:r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-великан</a:t>
            </a:r>
          </a:p>
          <a:p>
            <a:pPr algn="ct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чудное 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мгновенье</a:t>
            </a:r>
          </a:p>
          <a:p>
            <a:pPr algn="ct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тяжелая 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зима</a:t>
            </a:r>
            <a:endParaRPr lang="ru-RU" sz="36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1000108"/>
            <a:ext cx="5715040" cy="2143140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Метафора -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переносное значение слова, основанное на уподоблении одного предмета или явления другому по сходству или по контрасту.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Средства художественной выразительности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28662" y="3357562"/>
            <a:ext cx="7072362" cy="224676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жаль мне лет, растраченных напрасно, </a:t>
            </a:r>
            <a:b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Не жаль </a:t>
            </a:r>
            <a:r>
              <a:rPr lang="ru-RU" sz="2800" b="1" i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души сиреневую </a:t>
            </a:r>
            <a:r>
              <a:rPr lang="ru-RU" sz="2800" b="1" i="1" u="sng" dirty="0" err="1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цветь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саду </a:t>
            </a:r>
            <a:r>
              <a:rPr lang="ru-RU" sz="2800" b="1" i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горит костер рябины красной</a:t>
            </a:r>
            <a:r>
              <a:rPr lang="ru-RU" sz="28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Но никого не может он согреть.</a:t>
            </a:r>
          </a:p>
          <a:p>
            <a:pPr algn="r"/>
            <a:r>
              <a:rPr lang="ru-RU" sz="24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(С.Есенин)</a:t>
            </a:r>
            <a:endParaRPr lang="ru-RU" sz="24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43042" y="1000108"/>
            <a:ext cx="5715040" cy="2143140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Олицетворение - </a:t>
            </a:r>
          </a:p>
          <a:p>
            <a:pPr algn="ctr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разновидность метафоры, уподобление живому существу.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Средства художественной выразительности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55650" y="3214685"/>
            <a:ext cx="4232701" cy="286232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пробирается 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луна</a:t>
            </a:r>
          </a:p>
          <a:p>
            <a:pPr algn="ct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сморят 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лепестки</a:t>
            </a:r>
          </a:p>
          <a:p>
            <a:pPr algn="ct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воют </a:t>
            </a:r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вьюги</a:t>
            </a:r>
          </a:p>
          <a:p>
            <a:pPr algn="ctr"/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снежок</a:t>
            </a:r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порхает</a:t>
            </a:r>
          </a:p>
          <a:p>
            <a:pPr algn="ctr"/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" y="0"/>
            <a:ext cx="9143999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50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3d extrusionH="57150">
              <a:bevelT w="38100" h="38100"/>
            </a:sp3d>
          </a:bodyPr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1000108"/>
            <a:ext cx="7786742" cy="3000396"/>
          </a:xfrm>
          <a:prstGeom prst="rect">
            <a:avLst/>
          </a:prstGeom>
          <a:solidFill>
            <a:srgbClr val="2A14AC"/>
          </a:solidFill>
          <a:ln>
            <a:noFill/>
          </a:ln>
          <a:effectLst>
            <a:glow rad="101600">
              <a:schemeClr val="bg1">
                <a:alpha val="6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Сравнение - </a:t>
            </a:r>
          </a:p>
          <a:p>
            <a:pPr algn="ctr"/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форма поэтической речи, основанная на сопоставлении двух предметов или явлений с целью пояснить один из них при помощи другого. Имеет признак - оборот со сравнительными союзами </a:t>
            </a:r>
            <a:r>
              <a:rPr lang="ru-RU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как, будто, словно, точно, как будто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и подобными. 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85720" y="357166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u="sng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Средства художественной выразительности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2976" y="4214818"/>
            <a:ext cx="6929486" cy="2308324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Лес</a:t>
            </a:r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точно терем расписной,</a:t>
            </a:r>
          </a:p>
          <a:p>
            <a:r>
              <a:rPr lang="ru-RU" sz="3600" b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Лиловый, золотой, багряный</a:t>
            </a:r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algn="r"/>
            <a:r>
              <a:rPr lang="ru-RU" sz="3600" b="1" i="1" dirty="0" smtClean="0">
                <a:solidFill>
                  <a:srgbClr val="2A14AC"/>
                </a:solidFill>
                <a:effectLst>
                  <a:glow rad="101600">
                    <a:schemeClr val="bg1">
                      <a:alpha val="6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(А. Пушкин)</a:t>
            </a:r>
          </a:p>
          <a:p>
            <a:pPr algn="ctr"/>
            <a:endParaRPr lang="ru-RU" sz="3600" b="1" dirty="0">
              <a:solidFill>
                <a:srgbClr val="2A14AC"/>
              </a:solidFill>
              <a:effectLst>
                <a:glow rad="101600">
                  <a:schemeClr val="bg1">
                    <a:alpha val="6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484</TotalTime>
  <Words>526</Words>
  <Application>Microsoft Office PowerPoint</Application>
  <PresentationFormat>Экран (4:3)</PresentationFormat>
  <Paragraphs>96</Paragraphs>
  <Slides>15</Slides>
  <Notes>0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1</cp:lastModifiedBy>
  <cp:revision>58</cp:revision>
  <dcterms:modified xsi:type="dcterms:W3CDTF">2010-12-19T16:46:48Z</dcterms:modified>
</cp:coreProperties>
</file>