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81DB-6F16-406C-9CCC-8DC467CA5A30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FCC8-72E6-4BD9-84B5-438C11A8A99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81DB-6F16-406C-9CCC-8DC467CA5A30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FCC8-72E6-4BD9-84B5-438C11A8A9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81DB-6F16-406C-9CCC-8DC467CA5A30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FCC8-72E6-4BD9-84B5-438C11A8A9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81DB-6F16-406C-9CCC-8DC467CA5A30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FCC8-72E6-4BD9-84B5-438C11A8A9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81DB-6F16-406C-9CCC-8DC467CA5A30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FCC8-72E6-4BD9-84B5-438C11A8A99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81DB-6F16-406C-9CCC-8DC467CA5A30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FCC8-72E6-4BD9-84B5-438C11A8A9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81DB-6F16-406C-9CCC-8DC467CA5A30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FCC8-72E6-4BD9-84B5-438C11A8A9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81DB-6F16-406C-9CCC-8DC467CA5A30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FCC8-72E6-4BD9-84B5-438C11A8A9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81DB-6F16-406C-9CCC-8DC467CA5A30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FCC8-72E6-4BD9-84B5-438C11A8A9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81DB-6F16-406C-9CCC-8DC467CA5A30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FCC8-72E6-4BD9-84B5-438C11A8A9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81DB-6F16-406C-9CCC-8DC467CA5A30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55FCC8-72E6-4BD9-84B5-438C11A8A99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4281DB-6F16-406C-9CCC-8DC467CA5A30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55FCC8-72E6-4BD9-84B5-438C11A8A99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71480"/>
            <a:ext cx="864399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  <a:latin typeface="Bookman Old Style" pitchFamily="18" charset="0"/>
                <a:cs typeface="Times New Roman" pitchFamily="18" charset="0"/>
              </a:rPr>
              <a:t>Сложение дробей </a:t>
            </a:r>
          </a:p>
          <a:p>
            <a:pPr algn="ctr"/>
            <a:r>
              <a:rPr lang="ru-RU" sz="4800" b="1" i="1" dirty="0" smtClean="0">
                <a:solidFill>
                  <a:srgbClr val="00B050"/>
                </a:solidFill>
                <a:latin typeface="Bookman Old Style" pitchFamily="18" charset="0"/>
                <a:cs typeface="Times New Roman" pitchFamily="18" charset="0"/>
              </a:rPr>
              <a:t>с разными       знаменателями</a:t>
            </a:r>
          </a:p>
          <a:p>
            <a:pPr algn="ctr"/>
            <a:endParaRPr lang="ru-RU" sz="4400" dirty="0">
              <a:solidFill>
                <a:srgbClr val="00B050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just"/>
            <a:r>
              <a:rPr lang="ru-RU" sz="2000" b="1" i="1" dirty="0" smtClean="0">
                <a:solidFill>
                  <a:srgbClr val="0070C0"/>
                </a:solidFill>
                <a:latin typeface="Bookman Old Style" pitchFamily="18" charset="0"/>
              </a:rPr>
              <a:t>Творческая работа учащихся 6 класса</a:t>
            </a:r>
          </a:p>
          <a:p>
            <a:pPr algn="just"/>
            <a:r>
              <a:rPr lang="ru-RU" sz="2000" b="1" i="1" dirty="0" smtClean="0">
                <a:solidFill>
                  <a:srgbClr val="0070C0"/>
                </a:solidFill>
                <a:latin typeface="Bookman Old Style" pitchFamily="18" charset="0"/>
              </a:rPr>
              <a:t> МБОУ «СОШ с. Каменный Яр»</a:t>
            </a:r>
          </a:p>
          <a:p>
            <a:pPr algn="just"/>
            <a:r>
              <a:rPr lang="ru-RU" sz="2000" b="1" i="1" dirty="0" err="1" smtClean="0">
                <a:solidFill>
                  <a:srgbClr val="0070C0"/>
                </a:solidFill>
                <a:latin typeface="Bookman Old Style" pitchFamily="18" charset="0"/>
              </a:rPr>
              <a:t>Абдулова</a:t>
            </a:r>
            <a:r>
              <a:rPr lang="ru-RU" sz="2000" b="1" i="1" dirty="0" smtClean="0">
                <a:solidFill>
                  <a:srgbClr val="0070C0"/>
                </a:solidFill>
                <a:latin typeface="Bookman Old Style" pitchFamily="18" charset="0"/>
              </a:rPr>
              <a:t> Раиса, </a:t>
            </a:r>
          </a:p>
          <a:p>
            <a:pPr algn="just"/>
            <a:r>
              <a:rPr lang="ru-RU" sz="2000" b="1" i="1" dirty="0" err="1" smtClean="0">
                <a:solidFill>
                  <a:srgbClr val="0070C0"/>
                </a:solidFill>
                <a:latin typeface="Bookman Old Style" pitchFamily="18" charset="0"/>
              </a:rPr>
              <a:t>Гапонюк</a:t>
            </a:r>
            <a:r>
              <a:rPr lang="ru-RU" sz="2000" b="1" i="1" dirty="0" smtClean="0">
                <a:solidFill>
                  <a:srgbClr val="0070C0"/>
                </a:solidFill>
                <a:latin typeface="Bookman Old Style" pitchFamily="18" charset="0"/>
              </a:rPr>
              <a:t> Татьяны, </a:t>
            </a:r>
          </a:p>
          <a:p>
            <a:pPr algn="just"/>
            <a:r>
              <a:rPr lang="ru-RU" sz="2000" b="1" i="1" dirty="0" smtClean="0">
                <a:solidFill>
                  <a:srgbClr val="0070C0"/>
                </a:solidFill>
                <a:latin typeface="Bookman Old Style" pitchFamily="18" charset="0"/>
              </a:rPr>
              <a:t>Жилиной Дарьи, </a:t>
            </a:r>
          </a:p>
          <a:p>
            <a:pPr algn="just"/>
            <a:r>
              <a:rPr lang="ru-RU" sz="2000" b="1" i="1" dirty="0" smtClean="0">
                <a:solidFill>
                  <a:srgbClr val="0070C0"/>
                </a:solidFill>
                <a:latin typeface="Bookman Old Style" pitchFamily="18" charset="0"/>
              </a:rPr>
              <a:t>Назаровой Юлии, </a:t>
            </a:r>
          </a:p>
          <a:p>
            <a:pPr algn="just"/>
            <a:r>
              <a:rPr lang="ru-RU" sz="2000" b="1" i="1" dirty="0" err="1" smtClean="0">
                <a:solidFill>
                  <a:srgbClr val="0070C0"/>
                </a:solidFill>
                <a:latin typeface="Bookman Old Style" pitchFamily="18" charset="0"/>
              </a:rPr>
              <a:t>Садулаева</a:t>
            </a:r>
            <a:r>
              <a:rPr lang="ru-RU" sz="2000" b="1" i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  <a:latin typeface="Bookman Old Style" pitchFamily="18" charset="0"/>
              </a:rPr>
              <a:t>Мухамеда</a:t>
            </a:r>
            <a:endParaRPr lang="ru-RU" sz="2000" b="1" i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algn="just"/>
            <a:r>
              <a:rPr lang="ru-RU" sz="2000" b="1" i="1" dirty="0" smtClean="0">
                <a:solidFill>
                  <a:srgbClr val="0070C0"/>
                </a:solidFill>
                <a:latin typeface="Bookman Old Style" pitchFamily="18" charset="0"/>
              </a:rPr>
              <a:t>Учитель </a:t>
            </a:r>
            <a:r>
              <a:rPr lang="ru-RU" sz="2000" b="1" i="1" dirty="0" err="1" smtClean="0">
                <a:solidFill>
                  <a:srgbClr val="0070C0"/>
                </a:solidFill>
                <a:latin typeface="Bookman Old Style" pitchFamily="18" charset="0"/>
              </a:rPr>
              <a:t>Самитова</a:t>
            </a:r>
            <a:r>
              <a:rPr lang="ru-RU" sz="2000" b="1" i="1" dirty="0" smtClean="0">
                <a:solidFill>
                  <a:srgbClr val="0070C0"/>
                </a:solidFill>
                <a:latin typeface="Bookman Old Style" pitchFamily="18" charset="0"/>
              </a:rPr>
              <a:t> Р.М.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sz="20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pic>
        <p:nvPicPr>
          <p:cNvPr id="4" name="Picture 6" descr="F:\Школа\Рисунки\мои рисунки\дети\post-142790-126710482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857628"/>
            <a:ext cx="214153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642918"/>
            <a:ext cx="807249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Коллективное творчество </a:t>
            </a:r>
          </a:p>
          <a:p>
            <a:r>
              <a:rPr lang="ru-RU" sz="2800" b="1" i="1" dirty="0" smtClean="0">
                <a:latin typeface="Bookman Old Style" pitchFamily="18" charset="0"/>
              </a:rPr>
              <a:t> </a:t>
            </a:r>
          </a:p>
          <a:p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1.Помогает поверить в себя.</a:t>
            </a:r>
          </a:p>
          <a:p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2. Доказывает истинность выражения «Одна голова хорошо, </a:t>
            </a:r>
          </a:p>
          <a:p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а две головы – лучше!»</a:t>
            </a:r>
          </a:p>
          <a:p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3. Учит нас терпимости и коллективному труду.</a:t>
            </a:r>
          </a:p>
          <a:p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4.Наш девиз: </a:t>
            </a:r>
          </a:p>
          <a:p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«Понял сам. Объясни другому.»</a:t>
            </a:r>
          </a:p>
          <a:p>
            <a:pPr algn="ctr"/>
            <a:endParaRPr lang="ru-RU" sz="2800" b="1" i="1" dirty="0" smtClean="0">
              <a:latin typeface="Bookman Old Style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642918"/>
            <a:ext cx="885831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  <a:latin typeface="Bookman Old Style" pitchFamily="18" charset="0"/>
              </a:rPr>
              <a:t>Цель  работы:</a:t>
            </a:r>
          </a:p>
          <a:p>
            <a:pPr>
              <a:buFont typeface="Arial" pitchFamily="34" charset="0"/>
              <a:buChar char="•"/>
            </a:pPr>
            <a:r>
              <a:rPr lang="ru-RU" sz="4000" b="1" i="1" dirty="0" smtClean="0">
                <a:solidFill>
                  <a:srgbClr val="0070C0"/>
                </a:solidFill>
                <a:latin typeface="Bookman Old Style" pitchFamily="18" charset="0"/>
              </a:rPr>
              <a:t>Оказать помощь</a:t>
            </a:r>
          </a:p>
          <a:p>
            <a:r>
              <a:rPr lang="ru-RU" sz="4000" b="1" i="1" dirty="0" smtClean="0">
                <a:solidFill>
                  <a:srgbClr val="0070C0"/>
                </a:solidFill>
                <a:latin typeface="Bookman Old Style" pitchFamily="18" charset="0"/>
              </a:rPr>
              <a:t>в освоении данной темы       своим одноклассникам; </a:t>
            </a:r>
          </a:p>
          <a:p>
            <a:pPr>
              <a:buFont typeface="Arial" pitchFamily="34" charset="0"/>
              <a:buChar char="•"/>
            </a:pPr>
            <a:r>
              <a:rPr lang="ru-RU" sz="4000" b="1" i="1" dirty="0" smtClean="0">
                <a:solidFill>
                  <a:srgbClr val="0070C0"/>
                </a:solidFill>
                <a:latin typeface="Bookman Old Style" pitchFamily="18" charset="0"/>
              </a:rPr>
              <a:t>создать алгоритм </a:t>
            </a:r>
          </a:p>
          <a:p>
            <a:r>
              <a:rPr lang="ru-RU" sz="4000" b="1" i="1" dirty="0" smtClean="0">
                <a:solidFill>
                  <a:srgbClr val="0070C0"/>
                </a:solidFill>
                <a:latin typeface="Bookman Old Style" pitchFamily="18" charset="0"/>
              </a:rPr>
              <a:t>сложения дробей с разными знаменателями; </a:t>
            </a:r>
          </a:p>
          <a:p>
            <a:pPr>
              <a:buFont typeface="Arial" pitchFamily="34" charset="0"/>
              <a:buChar char="•"/>
            </a:pPr>
            <a:r>
              <a:rPr lang="ru-RU" sz="4000" b="1" i="1" dirty="0" smtClean="0">
                <a:solidFill>
                  <a:srgbClr val="0070C0"/>
                </a:solidFill>
                <a:latin typeface="Bookman Old Style" pitchFamily="18" charset="0"/>
              </a:rPr>
              <a:t>развивать свою творческую активность.</a:t>
            </a:r>
            <a:endParaRPr lang="ru-RU" sz="4000" b="1" i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5725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B050"/>
                </a:solidFill>
                <a:latin typeface="Bookman Old Style" pitchFamily="18" charset="0"/>
              </a:rPr>
              <a:t>Что мы знаем?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Bookman Old Style" pitchFamily="18" charset="0"/>
              </a:rPr>
              <a:t>Сложение дробей с одинаковыми знаменателями.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Bookman Old Style" pitchFamily="18" charset="0"/>
              </a:rPr>
              <a:t>Основное свойство дроби.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Bookman Old Style" pitchFamily="18" charset="0"/>
              </a:rPr>
              <a:t>Приведение дробей к общему знаменателю.</a:t>
            </a:r>
          </a:p>
          <a:p>
            <a:pPr algn="just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4071942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B050"/>
                </a:solidFill>
                <a:latin typeface="Bookman Old Style" pitchFamily="18" charset="0"/>
              </a:rPr>
              <a:t>Чему нужно научиться?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Нужно научиться </a:t>
            </a:r>
          </a:p>
          <a:p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сложению дробей с разными знаменателями.</a:t>
            </a:r>
            <a:endParaRPr lang="ru-RU" sz="32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1"/>
            <a:ext cx="50006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B050"/>
                </a:solidFill>
                <a:latin typeface="Bookman Old Style" pitchFamily="18" charset="0"/>
              </a:rPr>
              <a:t>Испытание 1</a:t>
            </a:r>
          </a:p>
          <a:p>
            <a:pPr algn="ctr"/>
            <a:endParaRPr lang="ru-RU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642918"/>
            <a:ext cx="2333625" cy="1485900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943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2357430"/>
            <a:ext cx="87868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Bookman Old Style" pitchFamily="18" charset="0"/>
              </a:rPr>
              <a:t>Наши рассуждения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rgbClr val="0070C0"/>
                </a:solidFill>
                <a:latin typeface="Bookman Old Style" pitchFamily="18" charset="0"/>
              </a:rPr>
              <a:t>Мы умеем выполнять сложение дробей с одинаковыми знаменателями.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rgbClr val="0070C0"/>
                </a:solidFill>
                <a:latin typeface="Bookman Old Style" pitchFamily="18" charset="0"/>
              </a:rPr>
              <a:t>Мы умеем приводить дроби к общему знаменателю.</a:t>
            </a: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Bookman Old Style" pitchFamily="18" charset="0"/>
              </a:rPr>
              <a:t>Вывод </a:t>
            </a:r>
          </a:p>
          <a:p>
            <a:r>
              <a:rPr lang="ru-RU" sz="2400" b="1" i="1" dirty="0" smtClean="0">
                <a:solidFill>
                  <a:srgbClr val="00B050"/>
                </a:solidFill>
                <a:latin typeface="Bookman Old Style" pitchFamily="18" charset="0"/>
              </a:rPr>
              <a:t>Надо данные дроби записать в виде дробей с одинаковыми знаменателями и выполнить сложение дробей.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00034" y="4429132"/>
            <a:ext cx="8358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</a:rPr>
              <a:t>2. </a:t>
            </a:r>
            <a:r>
              <a:rPr lang="ru-RU" sz="2000" b="1" i="1" dirty="0" smtClean="0">
                <a:latin typeface="Bookman Old Style" pitchFamily="18" charset="0"/>
              </a:rPr>
              <a:t>Выполним сложение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286124"/>
            <a:ext cx="2857520" cy="1075853"/>
          </a:xfrm>
          <a:prstGeom prst="rect">
            <a:avLst/>
          </a:prstGeom>
          <a:noFill/>
        </p:spPr>
      </p:pic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1952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3214686"/>
            <a:ext cx="3055348" cy="1143008"/>
          </a:xfrm>
          <a:prstGeom prst="rect">
            <a:avLst/>
          </a:prstGeom>
          <a:noFill/>
        </p:spPr>
      </p:pic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-214346" y="20002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5000636"/>
            <a:ext cx="5962650" cy="1114425"/>
          </a:xfrm>
          <a:prstGeom prst="rect">
            <a:avLst/>
          </a:prstGeom>
          <a:noFill/>
        </p:spPr>
      </p:pic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-449263" y="1571625"/>
            <a:ext cx="9144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7" y="642918"/>
            <a:ext cx="2286016" cy="121444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85720" y="142853"/>
            <a:ext cx="871543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Bookman Old Style" pitchFamily="18" charset="0"/>
              </a:rPr>
              <a:t>Наша практика</a:t>
            </a:r>
          </a:p>
          <a:p>
            <a:pPr algn="ctr"/>
            <a:endParaRPr lang="ru-RU" sz="2800" b="1" i="1" dirty="0">
              <a:solidFill>
                <a:srgbClr val="7030A0"/>
              </a:solidFill>
              <a:latin typeface="Bookman Old Style" pitchFamily="18" charset="0"/>
            </a:endParaRPr>
          </a:p>
          <a:p>
            <a:pPr algn="ctr"/>
            <a:endParaRPr lang="ru-RU" sz="2800" b="1" i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algn="ctr"/>
            <a:endParaRPr lang="ru-RU" sz="2800" b="1" i="1" dirty="0">
              <a:solidFill>
                <a:srgbClr val="7030A0"/>
              </a:solidFill>
              <a:latin typeface="Bookman Old Style" pitchFamily="18" charset="0"/>
            </a:endParaRPr>
          </a:p>
          <a:p>
            <a:pPr marL="342900" indent="-342900" algn="ctr"/>
            <a:r>
              <a:rPr lang="ru-RU" sz="2000" b="1" i="1" dirty="0" smtClean="0">
                <a:latin typeface="Bookman Old Style" pitchFamily="18" charset="0"/>
              </a:rPr>
              <a:t>1.</a:t>
            </a:r>
            <a:r>
              <a:rPr lang="ru-RU" b="1" i="1" dirty="0" smtClean="0">
                <a:latin typeface="Bookman Old Style" pitchFamily="18" charset="0"/>
              </a:rPr>
              <a:t>Приведем к общему знаменателю дроби. Для этого применим основное свойство дроби /Если числитель и знаменатель дроби умножить или разделить на одно и то же натуральное  число, то получится равная ей дробь./.</a:t>
            </a:r>
          </a:p>
          <a:p>
            <a:pPr marL="342900" indent="-342900" algn="ctr"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0"/>
            <a:ext cx="442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B050"/>
                </a:solidFill>
                <a:latin typeface="Bookman Old Style" pitchFamily="18" charset="0"/>
              </a:rPr>
              <a:t>Испытание 2</a:t>
            </a:r>
            <a:endParaRPr lang="ru-RU" sz="4000" b="1" i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571480"/>
            <a:ext cx="1928826" cy="12281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1643050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i="1" dirty="0" smtClean="0">
                <a:latin typeface="Bookman Old Style" pitchFamily="18" charset="0"/>
              </a:rPr>
              <a:t>Найдем наименьший общий знаменатель дробей. </a:t>
            </a:r>
            <a: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НОК(8;4)=8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844" y="2428868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2. Найдём дополнительный множитель для каждой  дроби. </a:t>
            </a:r>
            <a:r>
              <a:rPr lang="ru-RU" sz="2400" b="1" i="1" dirty="0" smtClean="0">
                <a:solidFill>
                  <a:srgbClr val="00B050"/>
                </a:solidFill>
                <a:latin typeface="Bookman Old Style" pitchFamily="18" charset="0"/>
              </a:rPr>
              <a:t>8:8=1;  </a:t>
            </a:r>
            <a:r>
              <a:rPr lang="ru-RU" sz="2400" b="1" i="1" dirty="0" smtClean="0">
                <a:solidFill>
                  <a:srgbClr val="0070C0"/>
                </a:solidFill>
                <a:latin typeface="Bookman Old Style" pitchFamily="18" charset="0"/>
              </a:rPr>
              <a:t>8:4=2</a:t>
            </a:r>
            <a:endParaRPr lang="ru-RU" sz="2400" b="1" i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3214686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3. Запишем дроби с новым знаменателем и выполним сложение дробей.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571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571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5572140"/>
            <a:ext cx="5143500" cy="1123950"/>
          </a:xfrm>
          <a:prstGeom prst="rect">
            <a:avLst/>
          </a:prstGeom>
          <a:noFill/>
        </p:spPr>
      </p:pic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-449263" y="1581150"/>
            <a:ext cx="9144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071942"/>
            <a:ext cx="2705100" cy="1114425"/>
          </a:xfrm>
          <a:prstGeom prst="rect">
            <a:avLst/>
          </a:prstGeom>
          <a:noFill/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1571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071942"/>
            <a:ext cx="2705100" cy="1114425"/>
          </a:xfrm>
          <a:prstGeom prst="rect">
            <a:avLst/>
          </a:prstGeom>
          <a:noFill/>
        </p:spPr>
      </p:pic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1571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4000" decel="100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0" y="142852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285852" y="285728"/>
            <a:ext cx="69294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1071538" y="357166"/>
            <a:ext cx="72866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2000232" y="0"/>
            <a:ext cx="52864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B050"/>
                </a:solidFill>
                <a:latin typeface="Bookman Old Style" pitchFamily="18" charset="0"/>
              </a:rPr>
              <a:t>Испытание 3</a:t>
            </a:r>
            <a:endParaRPr lang="ru-RU" sz="4000" b="1" i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571480"/>
            <a:ext cx="2305050" cy="111442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571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64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571612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B050"/>
                </a:solidFill>
                <a:latin typeface="Bookman Old Style" pitchFamily="18" charset="0"/>
              </a:rPr>
              <a:t>Попробуйте понять ход наших суждений</a:t>
            </a:r>
            <a:endParaRPr lang="ru-RU" sz="2400" b="1" i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2071678"/>
            <a:ext cx="871543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b="1" dirty="0" smtClean="0"/>
              <a:t>1 шаг.  НОК(</a:t>
            </a:r>
            <a:r>
              <a:rPr lang="ru-RU" sz="2400" b="1" dirty="0" smtClean="0">
                <a:latin typeface="Bookman Old Style" pitchFamily="18" charset="0"/>
              </a:rPr>
              <a:t>12;20</a:t>
            </a:r>
            <a:r>
              <a:rPr lang="ru-RU" sz="2400" b="1" dirty="0" smtClean="0"/>
              <a:t>)=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ru-RU" sz="2400" b="1" dirty="0" smtClean="0">
              <a:solidFill>
                <a:srgbClr val="00B050"/>
              </a:solidFill>
            </a:endParaRPr>
          </a:p>
          <a:p>
            <a:pPr marL="457200" indent="-457200"/>
            <a:r>
              <a:rPr lang="ru-RU" sz="2400" b="1" dirty="0" smtClean="0"/>
              <a:t>2 шаг. 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:12=</a:t>
            </a:r>
            <a:r>
              <a:rPr 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dirty="0" smtClean="0"/>
              <a:t>; 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:20=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b="1" dirty="0" smtClean="0"/>
          </a:p>
          <a:p>
            <a:pPr marL="457200" indent="-457200"/>
            <a:r>
              <a:rPr lang="ru-RU" sz="2400" b="1" dirty="0" smtClean="0"/>
              <a:t>3 шаг.</a:t>
            </a:r>
          </a:p>
          <a:p>
            <a:pPr marL="342900" indent="-342900" algn="ctr">
              <a:buAutoNum type="arabicPeriod"/>
            </a:pPr>
            <a:endParaRPr lang="ru-RU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2928934"/>
            <a:ext cx="2928958" cy="931582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14282" y="1581150"/>
            <a:ext cx="72152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64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928934"/>
            <a:ext cx="2944830" cy="928693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135729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64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720" y="4071942"/>
            <a:ext cx="975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/>
          </a:p>
          <a:p>
            <a:r>
              <a:rPr lang="ru-RU" sz="2400" b="1" dirty="0" smtClean="0"/>
              <a:t>4 шаг.</a:t>
            </a:r>
            <a:endParaRPr lang="ru-RU" sz="2400" b="1" dirty="0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4286256"/>
            <a:ext cx="6591709" cy="928694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-269875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64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4348" y="5072074"/>
            <a:ext cx="7786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B050"/>
                </a:solidFill>
                <a:latin typeface="Bookman Old Style" pitchFamily="18" charset="0"/>
              </a:rPr>
              <a:t>Вывод</a:t>
            </a:r>
          </a:p>
          <a:p>
            <a:pPr algn="ctr"/>
            <a:r>
              <a:rPr lang="ru-RU" sz="2400" b="1" i="1" dirty="0" smtClean="0">
                <a:solidFill>
                  <a:srgbClr val="0070C0"/>
                </a:solidFill>
                <a:latin typeface="Bookman Old Style" pitchFamily="18" charset="0"/>
              </a:rPr>
              <a:t>Чтобы сложить дроби с разными знаменателями нужны знания  полученные на предыдущих уроках.</a:t>
            </a:r>
            <a:endParaRPr lang="ru-RU" sz="2400" b="1" i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0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Алгоритм   сложения 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дробей   с   разными      знаменателями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857232"/>
            <a:ext cx="87154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Чтобы сложить дроби с разными знаменателями надо:</a:t>
            </a:r>
          </a:p>
          <a:p>
            <a:pPr marL="457200" indent="-457200">
              <a:buAutoNum type="arabicPeriod"/>
            </a:pPr>
            <a:r>
              <a:rPr lang="ru-RU" sz="2000" b="1" i="1" dirty="0" smtClean="0">
                <a:solidFill>
                  <a:srgbClr val="0070C0"/>
                </a:solidFill>
              </a:rPr>
              <a:t>Найти наименьший общий знаменатель дробей.</a:t>
            </a:r>
          </a:p>
          <a:p>
            <a:pPr marL="457200" indent="-457200">
              <a:buAutoNum type="arabicPeriod"/>
            </a:pPr>
            <a:r>
              <a:rPr lang="ru-RU" sz="2000" b="1" i="1" dirty="0" smtClean="0">
                <a:solidFill>
                  <a:srgbClr val="0070C0"/>
                </a:solidFill>
              </a:rPr>
              <a:t>Найти дополнительные множители дробей.</a:t>
            </a:r>
          </a:p>
          <a:p>
            <a:pPr marL="457200" indent="-457200">
              <a:buAutoNum type="arabicPeriod"/>
            </a:pPr>
            <a:r>
              <a:rPr lang="ru-RU" sz="2000" b="1" i="1" dirty="0" smtClean="0">
                <a:solidFill>
                  <a:srgbClr val="0070C0"/>
                </a:solidFill>
              </a:rPr>
              <a:t>Числитель  каждой дроби умножить на дополнительный множитель.</a:t>
            </a:r>
          </a:p>
          <a:p>
            <a:pPr marL="457200" indent="-457200">
              <a:buAutoNum type="arabicPeriod"/>
            </a:pPr>
            <a:r>
              <a:rPr lang="ru-RU" sz="2000" b="1" i="1" dirty="0" smtClean="0">
                <a:solidFill>
                  <a:srgbClr val="0070C0"/>
                </a:solidFill>
              </a:rPr>
              <a:t>Выполнить сложение числителей, знаменатель оставить без изменений.</a:t>
            </a:r>
            <a:endParaRPr lang="ru-RU" sz="2000" b="1" i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3286124"/>
            <a:ext cx="871543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  <a:latin typeface="Bookman Old Style" pitchFamily="18" charset="0"/>
              </a:rPr>
              <a:t>Рассмотрим пример </a:t>
            </a:r>
          </a:p>
          <a:p>
            <a:r>
              <a:rPr lang="ru-RU" sz="2400" b="1" i="1" dirty="0">
                <a:solidFill>
                  <a:srgbClr val="00B050"/>
                </a:solidFill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rgbClr val="00B050"/>
                </a:solidFill>
                <a:latin typeface="Bookman Old Style" pitchFamily="18" charset="0"/>
              </a:rPr>
              <a:t>                        пошагового решения</a:t>
            </a:r>
          </a:p>
          <a:p>
            <a:endParaRPr lang="ru-RU" sz="2400" b="1" i="1" dirty="0">
              <a:solidFill>
                <a:srgbClr val="00B050"/>
              </a:solidFill>
              <a:latin typeface="Bookman Old Style" pitchFamily="18" charset="0"/>
            </a:endParaRPr>
          </a:p>
          <a:p>
            <a:endParaRPr lang="ru-RU" sz="2400" b="1" i="1" dirty="0" smtClean="0">
              <a:solidFill>
                <a:srgbClr val="00B050"/>
              </a:solidFill>
              <a:latin typeface="Bookman Old Style" pitchFamily="18" charset="0"/>
            </a:endParaRPr>
          </a:p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3214686"/>
            <a:ext cx="2000250" cy="866775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-269875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64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3714752"/>
            <a:ext cx="835824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ru-RU" sz="2000" b="1" i="1" dirty="0" smtClean="0">
              <a:latin typeface="Bookman Old Style" pitchFamily="18" charset="0"/>
            </a:endParaRPr>
          </a:p>
          <a:p>
            <a:pPr marL="342900" indent="-342900">
              <a:buAutoNum type="arabicPeriod"/>
            </a:pPr>
            <a:r>
              <a:rPr lang="ru-RU" sz="2000" b="1" i="1" dirty="0" smtClean="0">
                <a:solidFill>
                  <a:srgbClr val="0070C0"/>
                </a:solidFill>
                <a:latin typeface="Bookman Old Style" pitchFamily="18" charset="0"/>
              </a:rPr>
              <a:t>НОК(25;100)=100 </a:t>
            </a:r>
            <a:r>
              <a:rPr lang="ru-RU" sz="2000" b="1" i="1" dirty="0" smtClean="0">
                <a:latin typeface="Bookman Old Style" pitchFamily="18" charset="0"/>
              </a:rPr>
              <a:t>/общий знаменатель/;  </a:t>
            </a:r>
          </a:p>
          <a:p>
            <a:pPr marL="342900" indent="-342900">
              <a:buAutoNum type="arabicPeriod"/>
            </a:pPr>
            <a:r>
              <a:rPr lang="ru-RU" sz="2000" b="1" i="1" dirty="0" smtClean="0">
                <a:solidFill>
                  <a:srgbClr val="0070C0"/>
                </a:solidFill>
                <a:latin typeface="Bookman Old Style" pitchFamily="18" charset="0"/>
              </a:rPr>
              <a:t> 100:25=4; 100:100=1</a:t>
            </a:r>
            <a:r>
              <a:rPr lang="ru-RU" sz="2000" b="1" i="1" dirty="0" smtClean="0">
                <a:latin typeface="Bookman Old Style" pitchFamily="18" charset="0"/>
              </a:rPr>
              <a:t>/дополнительные множители/;</a:t>
            </a:r>
          </a:p>
          <a:p>
            <a:pPr marL="342900" indent="-342900">
              <a:buAutoNum type="arabicPeriod"/>
            </a:pPr>
            <a:r>
              <a:rPr lang="ru-RU" sz="2000" b="1" i="1" dirty="0" smtClean="0">
                <a:solidFill>
                  <a:srgbClr val="0070C0"/>
                </a:solidFill>
                <a:latin typeface="Bookman Old Style" pitchFamily="18" charset="0"/>
              </a:rPr>
              <a:t>11*4=44;  17*1=17</a:t>
            </a:r>
            <a:r>
              <a:rPr lang="ru-RU" sz="2000" b="1" i="1" dirty="0" smtClean="0">
                <a:latin typeface="Bookman Old Style" pitchFamily="18" charset="0"/>
              </a:rPr>
              <a:t>/числители дробей/;</a:t>
            </a:r>
          </a:p>
          <a:p>
            <a:pPr marL="342900" indent="-342900">
              <a:buAutoNum type="arabicPeriod"/>
            </a:pPr>
            <a:endParaRPr lang="ru-RU" sz="2000" b="1" i="1" dirty="0" smtClean="0">
              <a:latin typeface="Bookman Old Style" pitchFamily="18" charset="0"/>
            </a:endParaRPr>
          </a:p>
          <a:p>
            <a:pPr marL="342900" indent="-342900"/>
            <a:r>
              <a:rPr lang="ru-RU" sz="2400" b="1" i="1" dirty="0" smtClean="0">
                <a:solidFill>
                  <a:srgbClr val="0070C0"/>
                </a:solidFill>
              </a:rPr>
              <a:t>4.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286388"/>
            <a:ext cx="5981700" cy="866775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-269875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64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85728"/>
            <a:ext cx="7929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B050"/>
                </a:solidFill>
                <a:latin typeface="Bookman Old Style" pitchFamily="18" charset="0"/>
              </a:rPr>
              <a:t>Проблема! Можно ли оформить решение по другому?</a:t>
            </a:r>
            <a:endParaRPr lang="ru-RU" sz="2800" b="1" i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2" y="1643050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Наши предложения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-269875" y="2066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64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2500306"/>
            <a:ext cx="6029325" cy="752475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-269875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64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857628"/>
            <a:ext cx="5848350" cy="752475"/>
          </a:xfrm>
          <a:prstGeom prst="rect">
            <a:avLst/>
          </a:prstGeom>
          <a:noFill/>
        </p:spPr>
      </p:pic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-269875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64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0" y="5000636"/>
            <a:ext cx="86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Ключевые слова: </a:t>
            </a:r>
          </a:p>
          <a:p>
            <a:pPr algn="ctr"/>
            <a:r>
              <a:rPr lang="ru-RU" sz="2800" b="1" i="1" dirty="0" smtClean="0">
                <a:solidFill>
                  <a:srgbClr val="00B050"/>
                </a:solidFill>
                <a:latin typeface="Bookman Old Style" pitchFamily="18" charset="0"/>
              </a:rPr>
              <a:t>дополнительный множитель, </a:t>
            </a:r>
            <a:r>
              <a:rPr lang="ru-RU" sz="2800" b="1" i="1" dirty="0" smtClean="0">
                <a:solidFill>
                  <a:srgbClr val="0070C0"/>
                </a:solidFill>
                <a:latin typeface="Bookman Old Style" pitchFamily="18" charset="0"/>
              </a:rPr>
              <a:t>наименьший общий знаменатель.</a:t>
            </a:r>
            <a:endParaRPr lang="ru-RU" sz="28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392</TotalTime>
  <Words>377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Румия</dc:creator>
  <cp:lastModifiedBy>Румия</cp:lastModifiedBy>
  <cp:revision>39</cp:revision>
  <dcterms:created xsi:type="dcterms:W3CDTF">2012-10-11T06:59:09Z</dcterms:created>
  <dcterms:modified xsi:type="dcterms:W3CDTF">2012-10-11T13:31:33Z</dcterms:modified>
</cp:coreProperties>
</file>