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74" r:id="rId9"/>
    <p:sldId id="263" r:id="rId10"/>
    <p:sldId id="264" r:id="rId11"/>
    <p:sldId id="275" r:id="rId12"/>
    <p:sldId id="276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EA19-A798-4969-9B62-898051BF5531}" type="datetimeFigureOut">
              <a:rPr lang="ru-RU" smtClean="0"/>
              <a:pPr/>
              <a:t>01.12.2011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FED0C-5275-4585-B158-35A207A528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215370" cy="25717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Сложноподчинённые предложения с придаточными изъяснительными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8524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Конструирование предложений </a:t>
            </a:r>
            <a:endParaRPr lang="ru-RU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285720" y="1285860"/>
            <a:ext cx="8358246" cy="528641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(Не)возможно </a:t>
            </a:r>
            <a:r>
              <a:rPr lang="ru-RU" sz="2800" dirty="0" smtClean="0">
                <a:solidFill>
                  <a:schemeClr val="tx1"/>
                </a:solidFill>
              </a:rPr>
              <a:t>рассказать, какое 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Им очень хотелось, </a:t>
            </a:r>
            <a:r>
              <a:rPr lang="ru-RU" sz="2800" dirty="0" smtClean="0">
                <a:solidFill>
                  <a:schemeClr val="tx1"/>
                </a:solidFill>
              </a:rPr>
              <a:t>что(бы)…</a:t>
            </a:r>
            <a:endParaRPr lang="ru-RU" sz="2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Ей </a:t>
            </a:r>
            <a:r>
              <a:rPr lang="ru-RU" sz="2800" dirty="0" err="1" smtClean="0">
                <a:solidFill>
                  <a:schemeClr val="tx1"/>
                </a:solidFill>
              </a:rPr>
              <a:t>каже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т,ть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r>
              <a:rPr lang="ru-RU" sz="2800" dirty="0" err="1" smtClean="0">
                <a:solidFill>
                  <a:schemeClr val="tx1"/>
                </a:solidFill>
              </a:rPr>
              <a:t>ся</a:t>
            </a:r>
            <a:r>
              <a:rPr lang="ru-RU" sz="2800" dirty="0" smtClean="0">
                <a:solidFill>
                  <a:schemeClr val="tx1"/>
                </a:solidFill>
              </a:rPr>
              <a:t>, будто…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Было </a:t>
            </a:r>
            <a:r>
              <a:rPr lang="ru-RU" sz="2800" dirty="0" smtClean="0">
                <a:solidFill>
                  <a:srgbClr val="C00000"/>
                </a:solidFill>
              </a:rPr>
              <a:t>уд…</a:t>
            </a:r>
            <a:r>
              <a:rPr lang="ru-RU" sz="2800" dirty="0" err="1" smtClean="0">
                <a:solidFill>
                  <a:srgbClr val="C00000"/>
                </a:solidFill>
              </a:rPr>
              <a:t>вительно</a:t>
            </a:r>
            <a:r>
              <a:rPr lang="ru-RU" sz="2800" dirty="0" smtClean="0">
                <a:solidFill>
                  <a:schemeClr val="tx1"/>
                </a:solidFill>
              </a:rPr>
              <a:t>, как…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Нехорошо</a:t>
            </a:r>
            <a:r>
              <a:rPr lang="ru-RU" sz="2800" dirty="0" smtClean="0">
                <a:solidFill>
                  <a:schemeClr val="tx1"/>
                </a:solidFill>
              </a:rPr>
              <a:t>, если вы 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Нам пока </a:t>
            </a:r>
            <a:r>
              <a:rPr lang="ru-RU" sz="2800" dirty="0" smtClean="0">
                <a:solidFill>
                  <a:srgbClr val="C00000"/>
                </a:solidFill>
              </a:rPr>
              <a:t>неизвестно</a:t>
            </a:r>
            <a:r>
              <a:rPr lang="ru-RU" sz="2800" dirty="0" smtClean="0">
                <a:solidFill>
                  <a:schemeClr val="tx1"/>
                </a:solidFill>
              </a:rPr>
              <a:t>, кто…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Мне было </a:t>
            </a:r>
            <a:r>
              <a:rPr lang="ru-RU" sz="2800" dirty="0" smtClean="0">
                <a:solidFill>
                  <a:srgbClr val="C00000"/>
                </a:solidFill>
              </a:rPr>
              <a:t>безразлично</a:t>
            </a:r>
            <a:r>
              <a:rPr lang="ru-RU" sz="2800" dirty="0" smtClean="0">
                <a:solidFill>
                  <a:schemeClr val="tx1"/>
                </a:solidFill>
              </a:rPr>
              <a:t>, где…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Хорошо </a:t>
            </a:r>
            <a:r>
              <a:rPr lang="ru-RU" sz="2800" dirty="0" smtClean="0">
                <a:solidFill>
                  <a:srgbClr val="C00000"/>
                </a:solidFill>
              </a:rPr>
              <a:t>слышно</a:t>
            </a:r>
            <a:r>
              <a:rPr lang="ru-RU" sz="2800" dirty="0" smtClean="0">
                <a:solidFill>
                  <a:schemeClr val="tx1"/>
                </a:solidFill>
              </a:rPr>
              <a:t>, откуда 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(Не)</a:t>
            </a:r>
            <a:r>
              <a:rPr lang="ru-RU" sz="2800" dirty="0" err="1" smtClean="0">
                <a:solidFill>
                  <a:srgbClr val="C00000"/>
                </a:solidFill>
              </a:rPr>
              <a:t>извес</a:t>
            </a:r>
            <a:r>
              <a:rPr lang="ru-RU" sz="2800" dirty="0" smtClean="0">
                <a:solidFill>
                  <a:srgbClr val="C00000"/>
                </a:solidFill>
              </a:rPr>
              <a:t>…но</a:t>
            </a:r>
            <a:r>
              <a:rPr lang="ru-RU" sz="2800" dirty="0" smtClean="0">
                <a:solidFill>
                  <a:schemeClr val="tx1"/>
                </a:solidFill>
              </a:rPr>
              <a:t>, будет ли…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</a:rPr>
              <a:t>Невозможно</a:t>
            </a:r>
            <a:r>
              <a:rPr lang="ru-RU" sz="2800" dirty="0" smtClean="0">
                <a:solidFill>
                  <a:schemeClr val="tx1"/>
                </a:solidFill>
              </a:rPr>
              <a:t> понять, </a:t>
            </a:r>
            <a:r>
              <a:rPr lang="ru-RU" sz="2800" dirty="0" smtClean="0">
                <a:solidFill>
                  <a:schemeClr val="tx1"/>
                </a:solidFill>
              </a:rPr>
              <a:t>(от)куда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1285852" y="5643578"/>
            <a:ext cx="7572428" cy="1214422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 w="41275" cap="sq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Какой частью речи являются выделенные слова?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1285852" y="5643578"/>
            <a:ext cx="7572428" cy="1214422"/>
          </a:xfrm>
          <a:prstGeom prst="flowChartPredefinedProcess">
            <a:avLst/>
          </a:prstGeom>
          <a:solidFill>
            <a:schemeClr val="accent6">
              <a:lumMod val="60000"/>
              <a:lumOff val="40000"/>
            </a:schemeClr>
          </a:solidFill>
          <a:ln w="41275" cap="sq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Каким способом образованы все выделенные слова?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Спишите, расставьте знаки препинания, определите тип придаточных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Меня до сих пор волнует  как </a:t>
            </a:r>
            <a:r>
              <a:rPr lang="ru-RU" dirty="0" err="1" smtClean="0"/>
              <a:t>соб</a:t>
            </a:r>
            <a:r>
              <a:rPr lang="ru-RU" dirty="0" smtClean="0"/>
              <a:t>…</a:t>
            </a:r>
            <a:r>
              <a:rPr lang="ru-RU" dirty="0" err="1" smtClean="0"/>
              <a:t>рает</a:t>
            </a:r>
            <a:r>
              <a:rPr lang="ru-RU" dirty="0" smtClean="0"/>
              <a:t> </a:t>
            </a:r>
            <a:r>
              <a:rPr lang="ru-RU" dirty="0" smtClean="0"/>
              <a:t>рассвет еще темные росы и  </a:t>
            </a:r>
            <a:r>
              <a:rPr lang="ru-RU" b="1" dirty="0" smtClean="0">
                <a:solidFill>
                  <a:schemeClr val="accent2"/>
                </a:solidFill>
              </a:rPr>
              <a:t>сладко</a:t>
            </a:r>
            <a:r>
              <a:rPr lang="ru-RU" dirty="0" smtClean="0"/>
              <a:t> вздыхая </a:t>
            </a:r>
            <a:r>
              <a:rPr lang="ru-RU" dirty="0" err="1" smtClean="0"/>
              <a:t>бр</a:t>
            </a:r>
            <a:r>
              <a:rPr lang="ru-RU" dirty="0" smtClean="0"/>
              <a:t>…дет </a:t>
            </a:r>
            <a:r>
              <a:rPr lang="ru-RU" dirty="0" smtClean="0"/>
              <a:t>среди туманов. Люблю найти лесной </a:t>
            </a:r>
            <a:r>
              <a:rPr lang="ru-RU" dirty="0" smtClean="0"/>
              <a:t>р…</a:t>
            </a:r>
            <a:r>
              <a:rPr lang="ru-RU" dirty="0" err="1" smtClean="0"/>
              <a:t>дничок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C00000"/>
                </a:solidFill>
              </a:rPr>
              <a:t>гл…деть</a:t>
            </a:r>
            <a:r>
              <a:rPr lang="ru-RU" dirty="0" smtClean="0"/>
              <a:t> </a:t>
            </a:r>
            <a:r>
              <a:rPr lang="ru-RU" dirty="0" smtClean="0"/>
              <a:t>как вода колесом выкручивается из глубины. </a:t>
            </a:r>
            <a:r>
              <a:rPr lang="ru-RU" b="1" dirty="0" smtClean="0"/>
              <a:t>Люблю когда грибы обнявшись как братья </a:t>
            </a:r>
            <a:r>
              <a:rPr lang="ru-RU" b="1" dirty="0" err="1" smtClean="0"/>
              <a:t>соб</a:t>
            </a:r>
            <a:r>
              <a:rPr lang="ru-RU" b="1" dirty="0" smtClean="0"/>
              <a:t>…</a:t>
            </a:r>
            <a:r>
              <a:rPr lang="ru-RU" b="1" dirty="0" err="1" smtClean="0"/>
              <a:t>рают</a:t>
            </a:r>
            <a:r>
              <a:rPr lang="ru-RU" b="1" dirty="0" smtClean="0"/>
              <a:t> </a:t>
            </a:r>
            <a:r>
              <a:rPr lang="ru-RU" b="1" dirty="0" smtClean="0"/>
              <a:t>на свои шапки росу.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Выберите номера сложноподчинённых предложений с придаточными изъяснительными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Деревня, где скучал Евгений, была прелестный уголок.(А.Пушкин)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Скажи, что ты читаешь, и я скажу, кто ты. (А.Чехов)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Напишите, когда вы приедете. (А.Чехов)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Спой мне песню, как синица тихо за морем жила…</a:t>
            </a:r>
          </a:p>
          <a:p>
            <a:pPr marL="514350" indent="-514350">
              <a:buNone/>
            </a:pPr>
            <a:r>
              <a:rPr lang="ru-RU" sz="2800" dirty="0" smtClean="0"/>
              <a:t>(А.Пушкин)</a:t>
            </a:r>
          </a:p>
          <a:p>
            <a:pPr marL="514350" indent="-514350">
              <a:buNone/>
            </a:pPr>
            <a:r>
              <a:rPr lang="ru-RU" sz="2800" dirty="0" smtClean="0"/>
              <a:t>5. За всё, что человек берёт, он платит собой. (М.Горький)</a:t>
            </a:r>
          </a:p>
          <a:p>
            <a:pPr marL="514350" indent="-514350"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572140"/>
            <a:ext cx="221457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2, 3, 4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1) Чайковский отмечал Вдохновение   такая гостья которая не любит посещать ленивых. 2) Талант имеет то драгоценное свойство  что он не может лгать. (И. Гончаров) 3) Я никак не мог определить  откуда раздавался шорох. 4)</a:t>
            </a:r>
            <a:r>
              <a:rPr lang="ru-RU" sz="3100" baseline="30000" dirty="0" smtClean="0"/>
              <a:t> </a:t>
            </a:r>
            <a:r>
              <a:rPr lang="ru-RU" sz="3100" dirty="0" smtClean="0"/>
              <a:t>Мы с нетерпением ожидали когда наступит рассвет.</a:t>
            </a:r>
            <a:br>
              <a:rPr lang="ru-RU" sz="3100" dirty="0" smtClean="0"/>
            </a:br>
            <a:r>
              <a:rPr lang="ru-RU" sz="3100" dirty="0" smtClean="0"/>
              <a:t>Меня до сих пор волнует  как собирает рассвет еще темные росы и  сладко вздыхая бредет среди туманов. Люблю найти лесной родничок и глядеть как вода колесом выкручивается из глубины. Люблю когда грибы обнявшись как братья собирают на свои шапки росу.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297634"/>
          </a:xfrm>
        </p:spPr>
        <p:txBody>
          <a:bodyPr>
            <a:noAutofit/>
          </a:bodyPr>
          <a:lstStyle/>
          <a:p>
            <a:pPr marL="87313" lvl="0" indent="-87313" algn="l">
              <a:buFont typeface="+mj-lt"/>
              <a:buAutoNum type="arabicPeriod"/>
            </a:pPr>
            <a:r>
              <a:rPr lang="ru-RU" sz="3600" dirty="0" smtClean="0"/>
              <a:t>В ясный день вы увидите в лесу как осенняя паутина блестит на солнце.</a:t>
            </a:r>
            <a:br>
              <a:rPr lang="ru-RU" sz="3600" dirty="0" smtClean="0"/>
            </a:br>
            <a:r>
              <a:rPr lang="ru-RU" sz="3600" dirty="0" smtClean="0"/>
              <a:t>2. Трех   сосен    которые   так   любил    Пушкин    в   Михайловском сейчас нет.</a:t>
            </a:r>
            <a:br>
              <a:rPr lang="ru-RU" sz="3600" dirty="0" smtClean="0"/>
            </a:br>
            <a:r>
              <a:rPr lang="ru-RU" sz="3600" dirty="0" smtClean="0"/>
              <a:t>3. На месте  где они когда-то росли посажены молодые сосенки.</a:t>
            </a:r>
            <a:br>
              <a:rPr lang="ru-RU" sz="3600" dirty="0" smtClean="0"/>
            </a:br>
            <a:r>
              <a:rPr lang="ru-RU" sz="3600" dirty="0" smtClean="0"/>
              <a:t>4.Мы спросили  когда  нам  прийти  снова.</a:t>
            </a:r>
            <a:br>
              <a:rPr lang="ru-RU" sz="3600" dirty="0" smtClean="0"/>
            </a:br>
            <a:r>
              <a:rPr lang="ru-RU" sz="3600" dirty="0" smtClean="0"/>
              <a:t>5. Известно что слоны  в диковинку у нас. (И.  Крылов.) </a:t>
            </a:r>
            <a:br>
              <a:rPr lang="ru-RU" sz="3600" dirty="0" smtClean="0"/>
            </a:b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marL="87313" lvl="0" indent="-87313" algn="l"/>
            <a:r>
              <a:rPr lang="ru-RU" sz="4000" dirty="0" smtClean="0"/>
              <a:t>6. Солнце еще не успело подняться и  в саду было холодно.</a:t>
            </a:r>
            <a:br>
              <a:rPr lang="ru-RU" sz="4000" dirty="0" smtClean="0"/>
            </a:br>
            <a:r>
              <a:rPr lang="ru-RU" sz="4000" dirty="0" smtClean="0"/>
              <a:t>7. В росистых лугах течет речонка  что мне так мила.</a:t>
            </a:r>
            <a:br>
              <a:rPr lang="ru-RU" sz="4000" dirty="0" smtClean="0"/>
            </a:br>
            <a:r>
              <a:rPr lang="ru-RU" sz="4000" dirty="0" smtClean="0"/>
              <a:t>8. В том месте  где зашло солнце  небо еще рдело багряными полосами.</a:t>
            </a:r>
            <a:br>
              <a:rPr lang="ru-RU" sz="4000" dirty="0" smtClean="0"/>
            </a:br>
            <a:r>
              <a:rPr lang="ru-RU" sz="4000" dirty="0" smtClean="0"/>
              <a:t>9. Мы расположились на отдых у того дерева  что растет у самой воды.</a:t>
            </a:r>
            <a:br>
              <a:rPr lang="ru-RU" sz="4000" dirty="0" smtClean="0"/>
            </a:br>
            <a:r>
              <a:rPr lang="ru-RU" sz="4000" dirty="0" smtClean="0"/>
              <a:t>10.	Какой измерить мерой тот путь что ты прошла?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МОЗАИКА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(из  франц.)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Изображение или орнамент, выполненные из отдельных разноцветных кусочков стекла.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Вид искусства, состоящий в составлении таких картин.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Пёстрая смесь разнородных частей.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Вирусная болезнь растений.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Фарфор (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перс.)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Искусственно изготовленная минеральная масса из высокосортной глины с различными примесями: кварцем, полевым шпатом и т.д.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Изделия из такой массы, дважды обожжённые и покрытые глазурью.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358214" cy="576899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РЕЗУЛЬТАТ,  ЭФФЕКТ</a:t>
            </a:r>
          </a:p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Результат = эффект (лат.) (в значении «действие, результат»)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Другие значения:</a:t>
            </a:r>
          </a:p>
          <a:p>
            <a:pPr marL="514350" indent="-514350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Впечатление , производимое на кого-либо.</a:t>
            </a:r>
          </a:p>
          <a:p>
            <a:pPr marL="514350" indent="-514350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Средство, приём для создания определённого впечатления (световые, шумовые эффекты)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ЭФФЕКТНЫЙ –производящий впечатление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Эффективный –дающий определённый эффект, действенный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498317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Референдум (лат.) - всенародное голосование по какому-либо важному вопросу государственной жизни.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Презентация -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571868" y="3571876"/>
            <a:ext cx="5143536" cy="1143008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представление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543048"/>
          </a:xfrm>
        </p:spPr>
        <p:txBody>
          <a:bodyPr>
            <a:normAutofit/>
          </a:bodyPr>
          <a:lstStyle/>
          <a:p>
            <a:r>
              <a:rPr lang="ru-RU" b="1" dirty="0" smtClean="0"/>
              <a:t>Я вспомнил историю, что была мне рассказана давно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600201"/>
            <a:ext cx="3971924" cy="1614485"/>
          </a:xfrm>
        </p:spPr>
        <p:txBody>
          <a:bodyPr>
            <a:normAutofit/>
          </a:bodyPr>
          <a:lstStyle/>
          <a:p>
            <a:r>
              <a:rPr lang="ru-RU" b="1" dirty="0" smtClean="0"/>
              <a:t>Я пообещал ему, что обязательно зайду в гости.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300037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сложные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414338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48" y="4000504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342900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союзные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034" y="38576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СПП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428625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Состоит из 2 простых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5072074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Придаточное – после главного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6000768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Главное - двусоставное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214686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 придаточным Определительным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 придаточным изъяснительным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9058" y="4714884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Что – союзное слово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Что - союз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4876" y="5429264"/>
            <a:ext cx="428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Придаточное – двусоставное, полное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Придаточное  - двусоставное, неполное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Замена прямой речи косвенной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928671"/>
            <a:ext cx="3854478" cy="571504"/>
          </a:xfrm>
        </p:spPr>
        <p:txBody>
          <a:bodyPr/>
          <a:lstStyle/>
          <a:p>
            <a:r>
              <a:rPr lang="ru-RU" dirty="0" smtClean="0"/>
              <a:t>Прямая речь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462598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/>
              <a:t>«Сколько времени осталось до прихода поезда?» – спросили мы у дежурного.</a:t>
            </a:r>
          </a:p>
          <a:p>
            <a:pPr marL="457200" indent="-457200">
              <a:buAutoNum type="arabicPeriod"/>
            </a:pPr>
            <a:r>
              <a:rPr lang="ru-RU" dirty="0" smtClean="0"/>
              <a:t>«Что можно нам почитать о Лермонтове?»- спросили мы библиотекаря.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928670"/>
            <a:ext cx="3970337" cy="500066"/>
          </a:xfrm>
        </p:spPr>
        <p:txBody>
          <a:bodyPr/>
          <a:lstStyle/>
          <a:p>
            <a:r>
              <a:rPr lang="ru-RU" dirty="0" smtClean="0"/>
              <a:t>Косвенная речь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428737"/>
            <a:ext cx="4286279" cy="121444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Мы спросили у дежурного, сколько времени осталось до прихода поезда.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2571744"/>
            <a:ext cx="421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Мы спросили библиотекаря,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что нам можно почитать о 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Лермонтове.   Мы спросили библиотекаря о том, что нам можно почитать о Лермонтове.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Содержимое 5"/>
          <p:cNvSpPr txBox="1">
            <a:spLocks/>
          </p:cNvSpPr>
          <p:nvPr/>
        </p:nvSpPr>
        <p:spPr>
          <a:xfrm>
            <a:off x="4572000" y="4786322"/>
            <a:ext cx="4295803" cy="1214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. Ребята  попросили учителя, чтобы он повторно объяснил им домашнее задание. </a:t>
            </a: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142844" y="3857628"/>
            <a:ext cx="4295803" cy="30003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. Ребята  попросили учителя: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«Объясните нам, пожалуйста,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ещё раз домашнее задание».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«Объясните нам, пожалуйста, ещё раз домашнее задание», - попросили ребята учителя.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Придаточные изъяснительные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429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Отвечают на                                       вопросы</a:t>
            </a: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Относятся к </a:t>
            </a: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чем прикрепляются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286116" y="1214422"/>
            <a:ext cx="3071834" cy="785818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ПАДЕЖНЫЕ</a:t>
            </a:r>
            <a:endParaRPr lang="ru-RU" sz="4000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3071802" y="2285992"/>
            <a:ext cx="5715040" cy="1571636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словам речи, мысли, чувства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(чаще глаголы, существительные и прилагательные) </a:t>
            </a:r>
            <a:endParaRPr lang="ru-RU" sz="2800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4714876" y="3929066"/>
            <a:ext cx="4429124" cy="292893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Союзами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: что, как, будто, чтобы и т.д.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Союзными словами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: кто, какой, где, куда, сколько и т.д.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Частица ЛИ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 значении союза</a:t>
            </a:r>
          </a:p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357158" y="285728"/>
            <a:ext cx="8286808" cy="628654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</a:rPr>
              <a:t>Он спросил, долго ли художник работал над картиной и о чём хотел в ней рассказать.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ЗАПОМНИ!</a:t>
            </a:r>
            <a:endParaRPr lang="ru-RU" sz="4000" dirty="0">
              <a:solidFill>
                <a:srgbClr val="C00000"/>
              </a:solidFill>
            </a:endParaRPr>
          </a:p>
          <a:p>
            <a:r>
              <a:rPr lang="ru-RU" sz="4000" i="1" dirty="0" smtClean="0">
                <a:solidFill>
                  <a:srgbClr val="FF0000"/>
                </a:solidFill>
              </a:rPr>
              <a:t>Использование в одном предложении союза и частицы ЛИ недопустимо, потому что в косвенном вопросе частица ли употребляется в значении союза!</a:t>
            </a:r>
            <a:endParaRPr lang="ru-RU" sz="4000" i="1" dirty="0">
              <a:solidFill>
                <a:srgbClr val="FF0000"/>
              </a:solidFill>
            </a:endParaRPr>
          </a:p>
        </p:txBody>
      </p:sp>
      <p:sp>
        <p:nvSpPr>
          <p:cNvPr id="3" name="Загнутый угол 2"/>
          <p:cNvSpPr/>
          <p:nvPr/>
        </p:nvSpPr>
        <p:spPr>
          <a:xfrm>
            <a:off x="357158" y="285728"/>
            <a:ext cx="8286808" cy="628654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rgbClr val="C00000"/>
                </a:solidFill>
              </a:rPr>
              <a:t>Исправь грамматическую ошибку.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solidFill>
                  <a:schemeClr val="tx1"/>
                </a:solidFill>
              </a:rPr>
              <a:t>Он спросил , что долго ли художник работал над картиной и о чём хотел в ней рассказать.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673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Сложноподчинённые предложения с придаточными изъяснительными</vt:lpstr>
      <vt:lpstr>Словарные слова</vt:lpstr>
      <vt:lpstr>Словарные слова</vt:lpstr>
      <vt:lpstr>Словарные слова</vt:lpstr>
      <vt:lpstr>Словарные слова</vt:lpstr>
      <vt:lpstr>Сравните предложения</vt:lpstr>
      <vt:lpstr>Замена прямой речи косвенной</vt:lpstr>
      <vt:lpstr>Придаточные изъяснительные</vt:lpstr>
      <vt:lpstr>Слайд 9</vt:lpstr>
      <vt:lpstr>Конструирование предложений </vt:lpstr>
      <vt:lpstr>Спишите, расставьте знаки препинания, определите тип придаточных</vt:lpstr>
      <vt:lpstr>Выберите номера сложноподчинённых предложений с придаточными изъяснительными</vt:lpstr>
      <vt:lpstr>  1) Чайковский отмечал Вдохновение   такая гостья которая не любит посещать ленивых. 2) Талант имеет то драгоценное свойство  что он не может лгать. (И. Гончаров) 3) Я никак не мог определить  откуда раздавался шорох. 4) Мы с нетерпением ожидали когда наступит рассвет. Меня до сих пор волнует  как собирает рассвет еще темные росы и  сладко вздыхая бредет среди туманов. Люблю найти лесной родничок и глядеть как вода колесом выкручивается из глубины. Люблю когда грибы обнявшись как братья собирают на свои шапки росу.  </vt:lpstr>
      <vt:lpstr>В ясный день вы увидите в лесу как осенняя паутина блестит на солнце. 2. Трех   сосен    которые   так   любил    Пушкин    в   Михайловском сейчас нет. 3. На месте  где они когда-то росли посажены молодые сосенки. 4.Мы спросили  когда  нам  прийти  снова. 5. Известно что слоны  в диковинку у нас. (И.  Крылов.)  </vt:lpstr>
      <vt:lpstr>6. Солнце еще не успело подняться и  в саду было холодно. 7. В росистых лугах течет речонка  что мне так мила. 8. В том месте  где зашло солнце  небо еще рдело багряными полосами. 9. Мы расположились на отдых у того дерева  что растет у самой воды. 10. Какой измерить мерой тот путь что ты прошла?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</cp:lastModifiedBy>
  <cp:revision>20</cp:revision>
  <dcterms:created xsi:type="dcterms:W3CDTF">2010-12-16T08:09:01Z</dcterms:created>
  <dcterms:modified xsi:type="dcterms:W3CDTF">2011-12-01T16:29:49Z</dcterms:modified>
</cp:coreProperties>
</file>