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99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1" autoAdjust="0"/>
    <p:restoredTop sz="94660"/>
  </p:normalViewPr>
  <p:slideViewPr>
    <p:cSldViewPr>
      <p:cViewPr varScale="1">
        <p:scale>
          <a:sx n="86" d="100"/>
          <a:sy n="86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BD8C8-564F-49A4-A54C-02CB61324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C1E5-34EB-463E-B011-3AF323A7D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237C0-A928-4FDC-9BE0-DA918EC7E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32C74-38EA-4D57-8D05-1AB5700EE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10E8-1A5B-4D75-9144-832C398D3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BF35-E2FF-4C40-9A8D-AC54036CC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492D-71B2-4299-8AF0-BF25D51C3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F8F0-F3A9-468E-BE42-F46D9D38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FF49-32DD-4DFF-A47A-1D1CBC43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62FF-16AF-4CEA-A879-CF3257A70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1DA1-E401-437C-99BE-174711CE9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4C8FA3-AC4D-4B0E-8553-252B09A5E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042988" y="260350"/>
            <a:ext cx="7416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Тема урока. 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Слитное, раздельное и дефисное написание существительных и прилагательных. 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 Цели урока: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>
                <a:latin typeface="Times New Roman" pitchFamily="18" charset="0"/>
              </a:rPr>
              <a:t>Познакомиться с орфограммой «Слитное, раздельное и дефисное написание существительных и прилагательных»;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>
                <a:latin typeface="Times New Roman" pitchFamily="18" charset="0"/>
              </a:rPr>
              <a:t> Учиться применять полученные знания на практике.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071938" y="5715000"/>
            <a:ext cx="4895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Презентацию подготовила Чудакова И.В.</a:t>
            </a:r>
          </a:p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ЧОУ «Лицей-интернат естественных наук»                     г. Саратов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2"/>
          <p:cNvSpPr txBox="1">
            <a:spLocks noChangeArrowheads="1"/>
          </p:cNvSpPr>
          <p:nvPr/>
        </p:nvSpPr>
        <p:spPr bwMode="auto">
          <a:xfrm>
            <a:off x="1042988" y="260350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Слитное, раздельное и дефисное написание существительных и прилагательных.</a:t>
            </a:r>
          </a:p>
        </p:txBody>
      </p:sp>
      <p:graphicFrame>
        <p:nvGraphicFramePr>
          <p:cNvPr id="2208" name="Group 160"/>
          <p:cNvGraphicFramePr>
            <a:graphicFrameLocks noGrp="1"/>
          </p:cNvGraphicFramePr>
          <p:nvPr/>
        </p:nvGraphicFramePr>
        <p:xfrm>
          <a:off x="539750" y="981075"/>
          <a:ext cx="8280400" cy="4956048"/>
        </p:xfrm>
        <a:graphic>
          <a:graphicData uri="http://schemas.openxmlformats.org/drawingml/2006/table">
            <a:tbl>
              <a:tblPr/>
              <a:tblGrid>
                <a:gridCol w="5903913"/>
                <a:gridCol w="2376487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Пишутся слитно: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Существительные с соединительными гласными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е;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прилагательные, образованные от сложных существительных.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Водопровод, водопроводный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Существительные без соединительной гласной, образованные путем сложения слов.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Времяпрепровождение, умалишенный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Существительные и прилагательные с иноязычными элементами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анти-, авиа-, авто-, био-, гелио-, гидро-, зоо-, интер-, контр-, макро-, микро-, моно-, нео-, радио-, стерео-, теле-, ультра-, фото-, экстра-.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Зоомагазин, авиапочта, антирелигиозный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Искл.:                               контр-адмирал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существительные, первая часть которых является глаголом в повелительном наклонении на –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Горицвет, сорвиголова. Искл.: перекати-поле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существительные, прилагательные, первой частью которых является числительное в родительном падеже.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Пятитомник, пятитомный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Прилагательные, образованные от подчинительных словосочетаний.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Рельсопрокатный (прокатывать рельсы).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" name="Group 104"/>
          <p:cNvGraphicFramePr>
            <a:graphicFrameLocks noGrp="1"/>
          </p:cNvGraphicFramePr>
          <p:nvPr/>
        </p:nvGraphicFramePr>
        <p:xfrm>
          <a:off x="323850" y="1196975"/>
          <a:ext cx="8280400" cy="5242560"/>
        </p:xfrm>
        <a:graphic>
          <a:graphicData uri="http://schemas.openxmlformats.org/drawingml/2006/table">
            <a:tbl>
              <a:tblPr/>
              <a:tblGrid>
                <a:gridCol w="5832475"/>
                <a:gridCol w="24479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Пишутся через дефис: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существительные, образованные без соединительной гласной.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Жар-птица, дизель-мотор.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существительные, в состав которых входят частицы, союзы, предлоги.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Не-тронь-меня (название травы), Ростов-на-Дону. Искл.: мальчик с пальчик.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 с иноязычными элементами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вице-, лейб-, обер-, унтер-, штаб-, экс-.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Экс-чемпион.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Названия единиц измерения.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Киловатт-час.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Слова терминологического характера.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Мышь-полевка.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Названия сторон света.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Юго-восток.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Прилагательные, образованные от сложных существительных, которые пишутся через дефис, и образованные из равноправных слов (можно вставить союз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); со значением цвета; обозначающие качество с дополнительным оттенком.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Юго-восточный, русско-английский (русский и английский словарь), бледно-розовый, кисло-сладкий.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0" name="Text Box 101"/>
          <p:cNvSpPr txBox="1">
            <a:spLocks noChangeArrowheads="1"/>
          </p:cNvSpPr>
          <p:nvPr/>
        </p:nvSpPr>
        <p:spPr bwMode="auto">
          <a:xfrm>
            <a:off x="1042988" y="260350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Слитное, раздельное и дефисное написание существительных и прилагательных.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9" name="Group 83"/>
          <p:cNvGraphicFramePr>
            <a:graphicFrameLocks noGrp="1"/>
          </p:cNvGraphicFramePr>
          <p:nvPr/>
        </p:nvGraphicFramePr>
        <p:xfrm>
          <a:off x="395288" y="1196975"/>
          <a:ext cx="8353425" cy="4754880"/>
        </p:xfrm>
        <a:graphic>
          <a:graphicData uri="http://schemas.openxmlformats.org/drawingml/2006/table">
            <a:tbl>
              <a:tblPr/>
              <a:tblGrid>
                <a:gridCol w="5329237"/>
                <a:gridCol w="302418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Пишутся раздельно: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Словосочетания, включающие наречия на –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ски-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Рабски услужливый, дьявольски коварный, исторически неизбежный.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прилагательные, в состав которых входит наречие, не следует смешивать с обычными сочетаниями из наречия и прилагательного (или причастия), пишущимися раздельно. В этом случае первая часть сочетания в качестве отдельного члена предложения отвечает на вопросы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Как? Каким образом? В какой степени?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 качестве первой части подобных словосочетаний обычно выступают наречия.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Диаметрально противоположный, окончательно уничтоженный, абсолютно точный, жизненно важный, исконно русский, истинно революционный, подлинно научный, прямо противоположный, резко отрицательный.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9" name="Text Box 82"/>
          <p:cNvSpPr txBox="1">
            <a:spLocks noChangeArrowheads="1"/>
          </p:cNvSpPr>
          <p:nvPr/>
        </p:nvSpPr>
        <p:spPr bwMode="auto">
          <a:xfrm>
            <a:off x="1042988" y="404813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Слитное, раздельное и дефисное написание существительных и прилагательных.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0" name="Group 60"/>
          <p:cNvGraphicFramePr>
            <a:graphicFrameLocks noGrp="1"/>
          </p:cNvGraphicFramePr>
          <p:nvPr/>
        </p:nvGraphicFramePr>
        <p:xfrm>
          <a:off x="755650" y="1052513"/>
          <a:ext cx="7416800" cy="4632960"/>
        </p:xfrm>
        <a:graphic>
          <a:graphicData uri="http://schemas.openxmlformats.org/drawingml/2006/table">
            <a:tbl>
              <a:tblPr/>
              <a:tblGrid>
                <a:gridCol w="4537075"/>
                <a:gridCol w="2879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Пишутся через дефис: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Если вторая часть слова начинается с согласного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Пол-лимона.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Если вторая часть слова начинается с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гласной.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Пол-оборота, пол-ягодки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Если вторая часть слова является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именем собственным.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Пол-Европы,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пол-России.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остальных случаях существительные с корнем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пол-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пишутся слитно.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Полстакана, полкруга.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Сложные существительные с корнем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полу-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пишутся слитно.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Полукруг.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9" name="Text Box 39"/>
          <p:cNvSpPr txBox="1">
            <a:spLocks noChangeArrowheads="1"/>
          </p:cNvSpPr>
          <p:nvPr/>
        </p:nvSpPr>
        <p:spPr bwMode="auto">
          <a:xfrm>
            <a:off x="827088" y="188913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70" name="Rectangle 40"/>
          <p:cNvSpPr>
            <a:spLocks noChangeArrowheads="1"/>
          </p:cNvSpPr>
          <p:nvPr/>
        </p:nvSpPr>
        <p:spPr bwMode="auto">
          <a:xfrm>
            <a:off x="755650" y="333375"/>
            <a:ext cx="759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Правописание сложных существительных с корнем </a:t>
            </a:r>
            <a:r>
              <a:rPr lang="ru-RU" b="1" i="1"/>
              <a:t>пол- , полу-.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85693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	(Пол)армии, (полу)ботинки, (пол)города, (полу)драгоценный, (исконно)русский, (гори)цвет, иван(да)марья, (пол)чайной ложки, (юго)запад, (северо)восточный, (ярко)синий, (яхт)клуб, (черно)белый, (много)летний, (жилищно)строительный, (историко)филологический, (девяти)летний, (древне)русский, (седо)бородый, (ярко)красный, (шахматно)шашечный, (ниже)перечисленный, (научно)исследовательский,  (историко)архивный, (бледно)зеленый, (пол)Европы, (ума)лишенный, (максимально)приближенный.</a:t>
            </a:r>
          </a:p>
        </p:txBody>
      </p:sp>
      <p:graphicFrame>
        <p:nvGraphicFramePr>
          <p:cNvPr id="6172" name="Group 28"/>
          <p:cNvGraphicFramePr>
            <a:graphicFrameLocks noGrp="1"/>
          </p:cNvGraphicFramePr>
          <p:nvPr/>
        </p:nvGraphicFramePr>
        <p:xfrm>
          <a:off x="539750" y="908050"/>
          <a:ext cx="7777163" cy="886778"/>
        </p:xfrm>
        <a:graphic>
          <a:graphicData uri="http://schemas.openxmlformats.org/drawingml/2006/table">
            <a:tbl>
              <a:tblPr/>
              <a:tblGrid>
                <a:gridCol w="2592388"/>
                <a:gridCol w="2592387"/>
                <a:gridCol w="259238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Слитно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Через дефис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Раздельно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468313" y="260350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Распределительный диктант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990033"/>
                </a:solidFill>
                <a:latin typeface="Times New Roman" pitchFamily="18" charset="0"/>
              </a:rPr>
              <a:t>Проверка</a:t>
            </a:r>
          </a:p>
        </p:txBody>
      </p:sp>
      <p:graphicFrame>
        <p:nvGraphicFramePr>
          <p:cNvPr id="7223" name="Group 55"/>
          <p:cNvGraphicFramePr>
            <a:graphicFrameLocks noGrp="1"/>
          </p:cNvGraphicFramePr>
          <p:nvPr/>
        </p:nvGraphicFramePr>
        <p:xfrm>
          <a:off x="323850" y="692150"/>
          <a:ext cx="8496300" cy="5669280"/>
        </p:xfrm>
        <a:graphic>
          <a:graphicData uri="http://schemas.openxmlformats.org/drawingml/2006/table">
            <a:tbl>
              <a:tblPr/>
              <a:tblGrid>
                <a:gridCol w="2592388"/>
                <a:gridCol w="3095625"/>
                <a:gridCol w="2808287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Слитно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Через дефис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Раздельно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Полуботинки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полгорода полудрагоценный  горицвет                       многолетний   девятилетний        древнерусский седобородый нижеперечисленный умалишённый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Пол-армии                                        иван-да-марья                                     юго-запад                                                северо-восточный                             ярко-синий                                       яхт-клуб                                             черно-белый                                жилищно-строительный историко-филологический                                        ярко-красный                           шахматно-шашечный                       научно-исследовательский историко-архивный                      бледно-зеленый                       пол-Европы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Исконно русский                     пол чайной ложки максимально приближенный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490538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990033"/>
                </a:solidFill>
                <a:latin typeface="Times New Roman" pitchFamily="18" charset="0"/>
              </a:rPr>
              <a:t>Проверочная работа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92150"/>
            <a:ext cx="424815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sz="20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               1 вариант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(Зелено)глазый,                       (полу)улыбка,                      (неизменно)резкая реакция, (красно)лицый, (проектно)строительный, (вице)мэр, (пол)Африки, (оптово)розничный, (русско)английский,   (бизнес)клуб, (железно)дорожный, (синевато)серый, (пол)лица, (религиозно)философский, (русско)японский, (крупно)калиберный, (пол)апреля, (светло)золотистый, (энциклопедически) образованный редактор, (музей)усадьба, (особо)ценный, (водо)непроницаемый, (бело)телый, (пол)ложки, (проектно)строительный.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692150"/>
            <a:ext cx="4608513" cy="5545138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18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                     2 вариант                                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(Бело)русский, (темно)бровый, (горно)лыжный, (чисто)сердечный, (теоретически)проработанный вариант, (полу)круг, (фото)репортаж, (черно)смородинный, (вопросно)ответный, (предельно)накаленная обстановка, (экс)премьер, (сверх)проводимость, (полу)вздох, (бюджетно)финансовый, (генерал)майор, (сложно)подчиненный, (бело)мраморный, (теле)сериал, (био)технологии, (мясо)молочный, (масло)дельный, (генерал)губернаторский дом, (кисло)молочные продукты, (безупречно)порядочное поведение, (пол)яблоневого сада. </a:t>
            </a: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0645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Домашнее задание: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П. 41 - 44. Упр. 184.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753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Проверочная работа</vt:lpstr>
      <vt:lpstr>Слайд 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Инна</cp:lastModifiedBy>
  <cp:revision>30</cp:revision>
  <dcterms:created xsi:type="dcterms:W3CDTF">2006-02-16T19:48:59Z</dcterms:created>
  <dcterms:modified xsi:type="dcterms:W3CDTF">2012-03-26T07:38:59Z</dcterms:modified>
</cp:coreProperties>
</file>