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66" r:id="rId6"/>
    <p:sldId id="268" r:id="rId7"/>
    <p:sldId id="259" r:id="rId8"/>
    <p:sldId id="261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AB2EFC5-967A-4BD4-ABBD-DE4A3CD5A94F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CD2CA72-DE9D-4C69-B911-E4EB41F831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764704"/>
            <a:ext cx="7406640" cy="32851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«Зачетная система подготовки учащихся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к выпускному экзамену по математике в форме ГИА»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4581128"/>
            <a:ext cx="4742344" cy="1752600"/>
          </a:xfrm>
        </p:spPr>
        <p:txBody>
          <a:bodyPr/>
          <a:lstStyle/>
          <a:p>
            <a:r>
              <a:rPr lang="ru-RU" i="1" dirty="0" smtClean="0"/>
              <a:t>Учитель математики</a:t>
            </a:r>
          </a:p>
          <a:p>
            <a:r>
              <a:rPr lang="ru-RU" i="1" dirty="0" smtClean="0"/>
              <a:t>ГБОУ СОШ № 251</a:t>
            </a:r>
          </a:p>
          <a:p>
            <a:r>
              <a:rPr lang="ru-RU" i="1" dirty="0" smtClean="0"/>
              <a:t>Громова Светлана Михайловна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268902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Цели </a:t>
            </a:r>
            <a:r>
              <a:rPr lang="ru-RU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вебинара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:</a:t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16311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Georgia" pitchFamily="18" charset="0"/>
              </a:rPr>
              <a:t>Рассказать о системе подготовки к ГИА по математике;</a:t>
            </a:r>
          </a:p>
          <a:p>
            <a:endParaRPr lang="ru-RU" i="1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Georgia" pitchFamily="18" charset="0"/>
              </a:rPr>
              <a:t>Осветить все плюсы и минусы данной системы;</a:t>
            </a:r>
          </a:p>
          <a:p>
            <a:endParaRPr lang="ru-RU" i="1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Georgia" pitchFamily="18" charset="0"/>
              </a:rPr>
              <a:t> </a:t>
            </a:r>
            <a:r>
              <a:rPr lang="ru-RU" i="1" dirty="0" smtClean="0">
                <a:latin typeface="Georgia" pitchFamily="18" charset="0"/>
              </a:rPr>
              <a:t>Узнать мнение учителей о зачетной системе;</a:t>
            </a:r>
          </a:p>
          <a:p>
            <a:pPr>
              <a:buFont typeface="Wingdings" pitchFamily="2" charset="2"/>
              <a:buChar char="Ø"/>
            </a:pPr>
            <a:endParaRPr lang="ru-RU" i="1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Georgia" pitchFamily="18" charset="0"/>
              </a:rPr>
              <a:t>Ответить на вопросы по данной теме.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>
              <a:buNone/>
            </a:pPr>
            <a:r>
              <a:rPr lang="ru-RU" dirty="0" smtClean="0"/>
              <a:t>1. Тематические тестовые задания, основанные на спецификации ГИА, которые служит «допуском к зачету».</a:t>
            </a:r>
          </a:p>
          <a:p>
            <a:pPr marL="596646" lvl="0" indent="-514350">
              <a:buAutoNum type="arabicPeriod"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2. Тестовые задания, которые являются заданиями зачета.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72798" y="332656"/>
            <a:ext cx="83712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latin typeface="Georgia" pitchFamily="18" charset="0"/>
              </a:rPr>
              <a:t>Структура зачетной системы</a:t>
            </a:r>
            <a:endParaRPr lang="ru-RU" sz="3600" i="1" dirty="0" smtClean="0">
              <a:latin typeface="Georg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72816"/>
            <a:ext cx="7272807" cy="460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43608" y="548680"/>
            <a:ext cx="73100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Georgia" pitchFamily="18" charset="0"/>
              </a:rPr>
              <a:t>Пример тематического листа</a:t>
            </a:r>
            <a:endParaRPr lang="ru-RU" sz="3200" b="1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67544" y="260648"/>
            <a:ext cx="8064896" cy="1152128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Georgia" pitchFamily="18" charset="0"/>
              </a:rPr>
              <a:t>Пример тематического теста </a:t>
            </a:r>
          </a:p>
          <a:p>
            <a:pPr algn="ctr"/>
            <a:r>
              <a:rPr lang="ru-RU" sz="3200" b="1" i="1" dirty="0" smtClean="0">
                <a:latin typeface="Georgia" pitchFamily="18" charset="0"/>
              </a:rPr>
              <a:t>из сборника</a:t>
            </a: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8002" y="1340769"/>
            <a:ext cx="3826166" cy="537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latin typeface="Georgia" pitchFamily="18" charset="0"/>
              </a:rPr>
              <a:t>Таблица сдачи тематических листов</a:t>
            </a:r>
            <a:endParaRPr lang="ru-RU" b="1" i="1" dirty="0">
              <a:latin typeface="Georg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628800"/>
            <a:ext cx="5721250" cy="4780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15616" y="404664"/>
            <a:ext cx="7272808" cy="864096"/>
          </a:xfrm>
        </p:spPr>
        <p:txBody>
          <a:bodyPr>
            <a:normAutofit/>
          </a:bodyPr>
          <a:lstStyle/>
          <a:p>
            <a:r>
              <a:rPr lang="ru-RU" sz="3500" b="1" i="1" dirty="0" smtClean="0">
                <a:latin typeface="Georgia" pitchFamily="18" charset="0"/>
              </a:rPr>
              <a:t>Пример зачетного листа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12776"/>
            <a:ext cx="424847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509120"/>
            <a:ext cx="4248472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412776"/>
            <a:ext cx="417646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88640"/>
            <a:ext cx="8583656" cy="1509712"/>
          </a:xfrm>
        </p:spPr>
        <p:txBody>
          <a:bodyPr/>
          <a:lstStyle/>
          <a:p>
            <a:pPr algn="ctr"/>
            <a:r>
              <a:rPr lang="ru-RU" sz="3200" b="1" i="1" dirty="0" smtClean="0">
                <a:latin typeface="Georgia" pitchFamily="18" charset="0"/>
              </a:rPr>
              <a:t>Обязательно </a:t>
            </a:r>
          </a:p>
          <a:p>
            <a:pPr algn="ctr"/>
            <a:r>
              <a:rPr lang="ru-RU" sz="3200" b="1" i="1" dirty="0" smtClean="0">
                <a:latin typeface="Georgia" pitchFamily="18" charset="0"/>
              </a:rPr>
              <a:t>стоит определить перед зачетом:</a:t>
            </a:r>
            <a:endParaRPr lang="ru-RU" sz="3200" i="1" dirty="0" smtClean="0">
              <a:latin typeface="Georgia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844824"/>
            <a:ext cx="874846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0" indent="-742950">
              <a:buAutoNum type="arabicPeriod"/>
            </a:pPr>
            <a:r>
              <a:rPr lang="ru-RU" sz="3200" i="1" dirty="0" smtClean="0"/>
              <a:t>Количество </a:t>
            </a:r>
            <a:r>
              <a:rPr lang="ru-RU" sz="3200" i="1" dirty="0"/>
              <a:t>заданий, </a:t>
            </a:r>
            <a:endParaRPr lang="ru-RU" sz="3200" i="1" dirty="0" smtClean="0"/>
          </a:p>
          <a:p>
            <a:pPr marL="742950" lvl="0" indent="-742950"/>
            <a:r>
              <a:rPr lang="ru-RU" sz="3200" i="1" dirty="0" smtClean="0"/>
              <a:t>      которые </a:t>
            </a:r>
            <a:r>
              <a:rPr lang="ru-RU" sz="3200" i="1" dirty="0"/>
              <a:t>необходимо выполнить без ошибок.</a:t>
            </a:r>
            <a:endParaRPr lang="ru-RU" sz="3200" dirty="0"/>
          </a:p>
          <a:p>
            <a:pPr lvl="0"/>
            <a:r>
              <a:rPr lang="ru-RU" sz="3600" i="1" dirty="0" smtClean="0"/>
              <a:t>2</a:t>
            </a:r>
            <a:r>
              <a:rPr lang="ru-RU" sz="3200" i="1" dirty="0" smtClean="0"/>
              <a:t>.    Время</a:t>
            </a:r>
            <a:r>
              <a:rPr lang="ru-RU" sz="3200" i="1" dirty="0"/>
              <a:t>, за которое должно </a:t>
            </a:r>
            <a:r>
              <a:rPr lang="ru-RU" sz="3200" i="1" dirty="0" smtClean="0"/>
              <a:t>быть</a:t>
            </a:r>
          </a:p>
          <a:p>
            <a:pPr lvl="0"/>
            <a:r>
              <a:rPr lang="ru-RU" sz="3200" i="1" dirty="0"/>
              <a:t> </a:t>
            </a:r>
            <a:r>
              <a:rPr lang="ru-RU" sz="3200" i="1" dirty="0" smtClean="0"/>
              <a:t>    </a:t>
            </a:r>
            <a:r>
              <a:rPr lang="ru-RU" sz="3200" i="1" dirty="0"/>
              <a:t>выполнено задание</a:t>
            </a:r>
            <a:endParaRPr lang="ru-RU" sz="3200" dirty="0"/>
          </a:p>
          <a:p>
            <a:pPr lvl="0"/>
            <a:r>
              <a:rPr lang="ru-RU" sz="3200" i="1" dirty="0" smtClean="0"/>
              <a:t>3.    Количество  </a:t>
            </a:r>
            <a:r>
              <a:rPr lang="ru-RU" sz="3200" i="1" dirty="0"/>
              <a:t>возможных </a:t>
            </a:r>
            <a:r>
              <a:rPr lang="ru-RU" sz="3200" i="1" dirty="0" smtClean="0"/>
              <a:t>попыток</a:t>
            </a:r>
          </a:p>
          <a:p>
            <a:pPr lvl="0"/>
            <a:r>
              <a:rPr lang="ru-RU" sz="3200" i="1" dirty="0"/>
              <a:t> </a:t>
            </a:r>
            <a:r>
              <a:rPr lang="ru-RU" sz="3200" i="1" dirty="0" smtClean="0"/>
              <a:t>    </a:t>
            </a:r>
            <a:r>
              <a:rPr lang="ru-RU" sz="3200" i="1" dirty="0"/>
              <a:t>сдачи зачетной части.</a:t>
            </a:r>
            <a:endParaRPr lang="ru-RU" sz="32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31640" y="188640"/>
            <a:ext cx="6418745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latin typeface="Georgia" pitchFamily="18" charset="0"/>
              </a:rPr>
              <a:t>Положительные стороны </a:t>
            </a:r>
            <a:endParaRPr lang="ru-RU" sz="3200" b="1" i="1" dirty="0" smtClean="0">
              <a:latin typeface="Georgia" pitchFamily="18" charset="0"/>
            </a:endParaRPr>
          </a:p>
          <a:p>
            <a:r>
              <a:rPr lang="ru-RU" sz="3200" b="1" i="1" dirty="0" smtClean="0">
                <a:latin typeface="Georgia" pitchFamily="18" charset="0"/>
              </a:rPr>
              <a:t>зачетной </a:t>
            </a:r>
            <a:r>
              <a:rPr lang="ru-RU" sz="3200" b="1" i="1" dirty="0">
                <a:latin typeface="Georgia" pitchFamily="18" charset="0"/>
              </a:rPr>
              <a:t>системы:</a:t>
            </a:r>
            <a:endParaRPr lang="ru-RU" sz="3200" i="1" dirty="0">
              <a:latin typeface="Georgia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556792"/>
            <a:ext cx="8023863" cy="5493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2400" i="1" dirty="0" smtClean="0"/>
              <a:t>1 . </a:t>
            </a:r>
            <a:r>
              <a:rPr lang="ru-RU" sz="2400" i="1" dirty="0" err="1" smtClean="0"/>
              <a:t>Мотивированность</a:t>
            </a:r>
            <a:r>
              <a:rPr lang="ru-RU" sz="2400" i="1" dirty="0" smtClean="0"/>
              <a:t> </a:t>
            </a:r>
            <a:r>
              <a:rPr lang="ru-RU" sz="2400" i="1" dirty="0"/>
              <a:t>учащихся </a:t>
            </a:r>
            <a:endParaRPr lang="ru-RU" sz="2400" i="1" dirty="0" smtClean="0"/>
          </a:p>
          <a:p>
            <a:pPr lvl="0">
              <a:lnSpc>
                <a:spcPct val="150000"/>
              </a:lnSpc>
            </a:pPr>
            <a:r>
              <a:rPr lang="ru-RU" sz="2400" i="1" dirty="0"/>
              <a:t> </a:t>
            </a:r>
            <a:r>
              <a:rPr lang="ru-RU" sz="2400" i="1" dirty="0" smtClean="0"/>
              <a:t>    (</a:t>
            </a:r>
            <a:r>
              <a:rPr lang="ru-RU" sz="2400" i="1" dirty="0"/>
              <a:t>приучение к зачетной системе, которая существует </a:t>
            </a:r>
            <a:endParaRPr lang="ru-RU" sz="2400" i="1" dirty="0" smtClean="0"/>
          </a:p>
          <a:p>
            <a:pPr lvl="0">
              <a:lnSpc>
                <a:spcPct val="150000"/>
              </a:lnSpc>
            </a:pPr>
            <a:r>
              <a:rPr lang="ru-RU" sz="2400" i="1" dirty="0" smtClean="0"/>
              <a:t>     в </a:t>
            </a:r>
            <a:r>
              <a:rPr lang="ru-RU" sz="2400" i="1" dirty="0"/>
              <a:t>ВУЗах</a:t>
            </a:r>
            <a:r>
              <a:rPr lang="ru-RU" sz="2400" i="1" dirty="0" smtClean="0"/>
              <a:t>,   колледжах</a:t>
            </a:r>
            <a:r>
              <a:rPr lang="ru-RU" sz="2400" i="1" dirty="0"/>
              <a:t>, училищах )</a:t>
            </a:r>
            <a:endParaRPr lang="ru-RU" sz="2400" dirty="0"/>
          </a:p>
          <a:p>
            <a:pPr lvl="0">
              <a:lnSpc>
                <a:spcPct val="150000"/>
              </a:lnSpc>
            </a:pPr>
            <a:r>
              <a:rPr lang="ru-RU" sz="2400" i="1" dirty="0" smtClean="0"/>
              <a:t>2. Понимание </a:t>
            </a:r>
            <a:r>
              <a:rPr lang="ru-RU" sz="2400" i="1" dirty="0"/>
              <a:t>учащимися того, что им надо делать </a:t>
            </a:r>
            <a:endParaRPr lang="ru-RU" sz="2400" i="1" dirty="0" smtClean="0"/>
          </a:p>
          <a:p>
            <a:pPr lvl="0">
              <a:lnSpc>
                <a:spcPct val="150000"/>
              </a:lnSpc>
            </a:pPr>
            <a:r>
              <a:rPr lang="ru-RU" sz="2400" i="1" dirty="0"/>
              <a:t> </a:t>
            </a:r>
            <a:r>
              <a:rPr lang="ru-RU" sz="2400" i="1" dirty="0" smtClean="0"/>
              <a:t>    на </a:t>
            </a:r>
            <a:r>
              <a:rPr lang="ru-RU" sz="2400" i="1" dirty="0"/>
              <a:t>определенном этапе</a:t>
            </a:r>
            <a:endParaRPr lang="ru-RU" sz="2400" dirty="0"/>
          </a:p>
          <a:p>
            <a:pPr lvl="0">
              <a:lnSpc>
                <a:spcPct val="150000"/>
              </a:lnSpc>
            </a:pPr>
            <a:r>
              <a:rPr lang="ru-RU" sz="2400" i="1" dirty="0" smtClean="0"/>
              <a:t>3. Системность</a:t>
            </a:r>
            <a:endParaRPr lang="ru-RU" sz="2400" dirty="0"/>
          </a:p>
          <a:p>
            <a:pPr lvl="0">
              <a:lnSpc>
                <a:spcPct val="150000"/>
              </a:lnSpc>
            </a:pPr>
            <a:r>
              <a:rPr lang="ru-RU" sz="2400" i="1" dirty="0" smtClean="0"/>
              <a:t>4. Отработка </a:t>
            </a:r>
            <a:r>
              <a:rPr lang="ru-RU" sz="2400" i="1" dirty="0"/>
              <a:t>всех тем, входящих в экзамен</a:t>
            </a:r>
            <a:endParaRPr lang="ru-RU" sz="2400" dirty="0"/>
          </a:p>
          <a:p>
            <a:pPr lvl="0">
              <a:lnSpc>
                <a:spcPct val="150000"/>
              </a:lnSpc>
            </a:pPr>
            <a:r>
              <a:rPr lang="ru-RU" sz="2400" i="1" dirty="0" smtClean="0"/>
              <a:t>5. Выявление </a:t>
            </a:r>
            <a:r>
              <a:rPr lang="ru-RU" sz="2400" i="1" dirty="0"/>
              <a:t>наименее усвоенных тем</a:t>
            </a:r>
            <a:endParaRPr lang="ru-RU" sz="2400" dirty="0"/>
          </a:p>
          <a:p>
            <a:pPr lvl="0">
              <a:lnSpc>
                <a:spcPct val="150000"/>
              </a:lnSpc>
            </a:pPr>
            <a:r>
              <a:rPr lang="ru-RU" sz="2400" i="1" dirty="0" smtClean="0"/>
              <a:t>6. Выявление </a:t>
            </a:r>
            <a:r>
              <a:rPr lang="ru-RU" sz="2400" i="1" dirty="0"/>
              <a:t>учащихся, у которых малы шансы сдать</a:t>
            </a:r>
            <a:r>
              <a:rPr lang="ru-RU" sz="2400" dirty="0"/>
              <a:t> </a:t>
            </a:r>
            <a:r>
              <a:rPr lang="ru-RU" sz="2400" i="1" dirty="0"/>
              <a:t>ГИА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100</TotalTime>
  <Words>201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«Зачетная система подготовки учащихся  к выпускному экзамену по математике в форме ГИА» </vt:lpstr>
      <vt:lpstr>Цели вебинара: </vt:lpstr>
      <vt:lpstr>Слайд 3</vt:lpstr>
      <vt:lpstr>Слайд 4</vt:lpstr>
      <vt:lpstr>Слайд 5</vt:lpstr>
      <vt:lpstr>Таблица сдачи тематических листов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«Зачетная система подготовки учащихся  к выпускному экзамену по математике в форме ГИА»</dc:title>
  <dc:creator>Asus</dc:creator>
  <cp:lastModifiedBy>Asus</cp:lastModifiedBy>
  <cp:revision>11</cp:revision>
  <dcterms:created xsi:type="dcterms:W3CDTF">2012-03-14T06:03:57Z</dcterms:created>
  <dcterms:modified xsi:type="dcterms:W3CDTF">2012-10-09T13:37:16Z</dcterms:modified>
</cp:coreProperties>
</file>