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302" r:id="rId4"/>
    <p:sldId id="260" r:id="rId5"/>
    <p:sldId id="303" r:id="rId6"/>
    <p:sldId id="301" r:id="rId7"/>
    <p:sldId id="264" r:id="rId8"/>
    <p:sldId id="265" r:id="rId9"/>
    <p:sldId id="266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304" r:id="rId20"/>
    <p:sldId id="280" r:id="rId21"/>
    <p:sldId id="305" r:id="rId22"/>
    <p:sldId id="31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DB09F2-07E9-4F99-93D0-E161D2E6B62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C5CFED-F915-4FE3-AC24-99DFBCB53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C836F3-8E62-41B5-8E47-09B5A310235B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C9F604-4BC7-4F92-A6F0-014C5E559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58F9-7FA9-4FFF-8264-7FFAD9836806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3E26-196A-4FF8-B777-FA73210CE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FEA79F-F8AF-4478-8AB6-7812C5A64606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AA487A3-293A-46A8-9B25-09631A469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4EE2-BEE8-42C5-9D82-FDD5F945AC3A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3DB2-474E-438A-A3DF-6A93032F9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CB64-F251-4838-8BAF-03772D66B4CD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C27A-2A76-4FC0-9DEA-CDEC93B11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BF96C4B-F097-4C4F-8DA7-B006FF1278FA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240C3F-9873-40E2-A9D9-7D1928DF3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ABA7-588F-4859-9A74-78FC787B99E6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9A48-9865-4CCD-846D-CEFE09D0A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1EEC-57BE-4105-AD5F-C8904F428CC8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64CD-1E72-41A9-B093-83E24C535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19E4-BBB7-4580-8750-7ED49D6EF3F8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88A8-AD38-4137-B793-5EF63D90D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6DF8F-9E28-43E6-AA24-C4F1BC0813E6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8232-9AA1-43A2-BA59-00E26356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42B-A3DD-45E9-9349-475D0A34F8A2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53EC-2C9A-4A2D-889B-675708B9C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019C91-C45C-4DC9-B97A-70D20A03460B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EEDC1F-1C1D-4A77-9F55-B854140EE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8E80FB-C988-4C0A-B57D-3B240853472D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763F4C3-0BC8-432A-BA42-956D7E382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87" r:id="rId9"/>
    <p:sldLayoutId id="2147483678" r:id="rId10"/>
    <p:sldLayoutId id="2147483688" r:id="rId11"/>
    <p:sldLayoutId id="21474836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esktop\&#1086;&#1088;&#1075;&#1072;&#1085;&#1080;&#1079;&#1072;&#1094;&#1080;&#1103;%20&#1087;&#1088;&#1086;&#1077;&#1082;&#1090;&#1085;&#1086;&#1081;%20&#1076;&#1077;&#1103;&#1090;&#1077;&#1083;&#1100;&#1085;&#1086;&#1089;&#1090;&#1080;\&#1060;&#1080;&#1083;&#1100;&#1084;-3.wmv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esktop\&#1086;&#1088;&#1075;&#1072;&#1085;&#1080;&#1079;&#1072;&#1094;&#1080;&#1103;%20&#1087;&#1088;&#1086;&#1077;&#1082;&#1090;&#1085;&#1086;&#1081;%20&#1076;&#1077;&#1103;&#1090;&#1077;&#1083;&#1100;&#1085;&#1086;&#1089;&#1090;&#1080;\&#1060;&#1080;&#1083;&#1100;&#1084;-1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esktop\&#1086;&#1088;&#1075;&#1072;&#1085;&#1080;&#1079;&#1072;&#1094;&#1080;&#1103;%20&#1087;&#1088;&#1086;&#1077;&#1082;&#1090;&#1085;&#1086;&#1081;%20&#1076;&#1077;&#1103;&#1090;&#1077;&#1083;&#1100;&#1085;&#1086;&#1089;&#1090;&#1080;\&#1060;&#1080;&#1083;&#1100;&#1084;-2.wm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101;&#1090;&#1072;&#1087;&#1099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2861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100" dirty="0" smtClean="0"/>
              <a:t>МУНИЦИПАЛЬНОЕ КАЗЕННОЕ ОБРАЗОВАТЕЛЬНОЕ </a:t>
            </a:r>
            <a:r>
              <a:rPr lang="ru-RU" sz="1100" dirty="0"/>
              <a:t>УЧРЕЖДЕНИЕ</a:t>
            </a:r>
            <a:br>
              <a:rPr lang="ru-RU" sz="1100" dirty="0"/>
            </a:br>
            <a:r>
              <a:rPr lang="ru-RU" sz="1100" dirty="0"/>
              <a:t>«</a:t>
            </a:r>
            <a:r>
              <a:rPr lang="ru-RU" sz="1100" dirty="0" err="1"/>
              <a:t>Седельниковская</a:t>
            </a:r>
            <a:r>
              <a:rPr lang="ru-RU" sz="1100" dirty="0"/>
              <a:t> средняя общеобразовательная школа № 1»</a:t>
            </a:r>
            <a:br>
              <a:rPr lang="ru-RU" sz="1100" dirty="0"/>
            </a:br>
            <a:r>
              <a:rPr lang="ru-RU" sz="1100" dirty="0" err="1"/>
              <a:t>Седельниковского</a:t>
            </a:r>
            <a:r>
              <a:rPr lang="ru-RU" sz="1100" dirty="0"/>
              <a:t> муниципального района Омской области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Организация проектной деятельности младших школьников в рамках УМК «Перспективная начальная школа»</a:t>
            </a:r>
            <a:endParaRPr lang="ru-RU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43563"/>
            <a:ext cx="6400800" cy="785812"/>
          </a:xfrm>
        </p:spPr>
        <p:txBody>
          <a:bodyPr/>
          <a:lstStyle/>
          <a:p>
            <a:pPr eaLnBrk="1" hangingPunct="1"/>
            <a:r>
              <a:rPr lang="ru-RU" smtClean="0"/>
              <a:t>Т.В.Коршукова, заместитель директора по УВР</a:t>
            </a:r>
          </a:p>
          <a:p>
            <a:pPr eaLnBrk="1" hangingPunct="1"/>
            <a:r>
              <a:rPr lang="ru-RU" smtClean="0"/>
              <a:t>МКОУ «Седельниковская СОШ № 1»</a:t>
            </a: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6068A-AB61-402D-A559-F7D7BFD8124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  Классификация проектов по количеству участников</a:t>
            </a:r>
            <a:endParaRPr lang="ru-RU" sz="2400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Индивидуальные</a:t>
            </a:r>
          </a:p>
          <a:p>
            <a:pPr eaLnBrk="1" hangingPunct="1"/>
            <a:r>
              <a:rPr lang="ru-RU" smtClean="0"/>
              <a:t>Парные</a:t>
            </a:r>
          </a:p>
          <a:p>
            <a:pPr eaLnBrk="1" hangingPunct="1"/>
            <a:r>
              <a:rPr lang="ru-RU" smtClean="0"/>
              <a:t>Групповые </a:t>
            </a:r>
          </a:p>
          <a:p>
            <a:pPr eaLnBrk="1" hangingPunct="1"/>
            <a:r>
              <a:rPr lang="ru-RU" smtClean="0"/>
              <a:t>Коллективные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61ECD-02B8-4C06-8B25-4453B96F85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" y="335915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Исследовательские проекты детей 2010 год 4 класс</a:t>
            </a:r>
            <a:endParaRPr lang="ru-RU" sz="2800" dirty="0"/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3521075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5603" name="Содержимое 3"/>
          <p:cNvSpPr>
            <a:spLocks noGrp="1"/>
          </p:cNvSpPr>
          <p:nvPr>
            <p:ph sz="half" idx="2"/>
          </p:nvPr>
        </p:nvSpPr>
        <p:spPr>
          <a:xfrm>
            <a:off x="4211638" y="1628775"/>
            <a:ext cx="3521075" cy="4525963"/>
          </a:xfrm>
        </p:spPr>
        <p:txBody>
          <a:bodyPr/>
          <a:lstStyle/>
          <a:p>
            <a:pPr eaLnBrk="1" hangingPunct="1"/>
            <a:r>
              <a:rPr lang="ru-RU" smtClean="0"/>
              <a:t>4б класс</a:t>
            </a:r>
          </a:p>
        </p:txBody>
      </p:sp>
      <p:sp>
        <p:nvSpPr>
          <p:cNvPr id="24580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942DB-23AC-4394-9517-62E2B764F9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973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357313"/>
            <a:ext cx="3348037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000500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54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Исследовательские проекты детей 2010 год 3 класс</a:t>
            </a:r>
            <a:endParaRPr lang="ru-RU" sz="2800" dirty="0"/>
          </a:p>
        </p:txBody>
      </p:sp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4211638" y="1628775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5604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A77B3-9078-420E-96B0-0C06F845275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85875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Исследовательские проекты детей 2011 год 4 класс</a:t>
            </a:r>
            <a:endParaRPr lang="ru-RU" sz="2800" dirty="0"/>
          </a:p>
        </p:txBody>
      </p:sp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7652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DCFDE-C15F-440F-94DD-566BB0E389E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2571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339850"/>
            <a:ext cx="42148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Исследовательские проекты детей 2011 год 3 класс</a:t>
            </a:r>
            <a:endParaRPr lang="ru-RU" sz="2800" dirty="0"/>
          </a:p>
        </p:txBody>
      </p:sp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8676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BF5B4-0EF5-418D-B5B6-4DF177B0A9E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3429000"/>
            <a:ext cx="3714750" cy="2786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Исследовательские проекты детей 2011 год 2 класс</a:t>
            </a:r>
            <a:endParaRPr lang="ru-RU" sz="2800" dirty="0"/>
          </a:p>
        </p:txBody>
      </p:sp>
      <p:sp>
        <p:nvSpPr>
          <p:cNvPr id="29700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7C53A-BF84-42F8-904B-7F94BBC6DD9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  <p:pic>
        <p:nvPicPr>
          <p:cNvPr id="2969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513" y="2928938"/>
            <a:ext cx="4000500" cy="3000375"/>
          </a:xfrm>
        </p:spPr>
      </p:pic>
      <p:pic>
        <p:nvPicPr>
          <p:cNvPr id="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3" y="1462088"/>
            <a:ext cx="3857625" cy="289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Исследовательские проекты детей 2011 год 1 класс</a:t>
            </a:r>
            <a:endParaRPr lang="ru-RU" sz="2800" dirty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76681-BF64-4024-B606-EC5D3E2E09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25538"/>
            <a:ext cx="147637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Фильм-3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1188" y="1773238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Исследовательские проекты детей 2012 год 4 класс</a:t>
            </a:r>
            <a:endParaRPr lang="ru-RU" sz="2800" dirty="0"/>
          </a:p>
        </p:txBody>
      </p:sp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1747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174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2B3F8F-C56C-40EA-93BB-AEDD10E41EA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14500"/>
            <a:ext cx="397033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429000"/>
            <a:ext cx="38877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Исследовательские проекты детей 2012 год 3 класс</a:t>
            </a:r>
            <a:endParaRPr lang="ru-RU" sz="2800" dirty="0"/>
          </a:p>
        </p:txBody>
      </p:sp>
      <p:sp>
        <p:nvSpPr>
          <p:cNvPr id="32770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2772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BA3B4C-5199-4853-897C-FFBFA44D3C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214438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071938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857375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Исследовательские проекты детей 2012 год 3 класс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D09DC-4932-4AC9-AC0F-9A1528A580D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2773" name="Фильм-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700213"/>
            <a:ext cx="64817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   Приоритетными </a:t>
            </a:r>
            <a:r>
              <a:rPr lang="ru-RU" sz="2000" dirty="0"/>
              <a:t>задачами развития младшего школьника, которые учитывает система УМК «Перспективная начальная школа» являются: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формирование познавательных интересов и готовности к самообразовательной деятельности на основе учета индивидуальных склонностей;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развитие </a:t>
            </a:r>
            <a:r>
              <a:rPr lang="ru-RU" dirty="0"/>
              <a:t>творческого мышления, эрудиции и предметной компетентности;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социально-нравственное </a:t>
            </a:r>
            <a:r>
              <a:rPr lang="ru-RU" dirty="0"/>
              <a:t>воспитание: формирование толерантных отношений со сверстниками, взрослыми;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формирование </a:t>
            </a:r>
            <a:r>
              <a:rPr lang="ru-RU" dirty="0"/>
              <a:t>умения различать и анализировать собственные эмоциональные переживания и переживания других людей;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воспитание </a:t>
            </a:r>
            <a:r>
              <a:rPr lang="ru-RU" dirty="0"/>
              <a:t>уважения к чужому мнению;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обучение </a:t>
            </a:r>
            <a:r>
              <a:rPr lang="ru-RU" dirty="0"/>
              <a:t>правилам поведения в обществе и семье;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ознакомление </a:t>
            </a:r>
            <a:r>
              <a:rPr lang="ru-RU" dirty="0"/>
              <a:t>с этическими нормами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3BE989-1EE8-477E-90FF-A2DB3EB9949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540"/>
            <a:ext cx="724204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Исследовательские проекты детей 2012 год 1 класс</a:t>
            </a:r>
            <a:endParaRPr lang="ru-RU" sz="2800" dirty="0"/>
          </a:p>
        </p:txBody>
      </p:sp>
      <p:sp>
        <p:nvSpPr>
          <p:cNvPr id="34818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844675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4211638" y="1628775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3796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766658-2B18-4588-9B5D-03326DB22D3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14625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428750"/>
            <a:ext cx="375602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" y="336550"/>
            <a:ext cx="7239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Исследовательские проекты детей 2012 год 1 класс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DE98A-6854-467A-AEC2-06E446A07BE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4821" name="Фильм-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00213"/>
            <a:ext cx="640873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8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21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39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z="4400" smtClean="0"/>
          </a:p>
          <a:p>
            <a:endParaRPr lang="ru-RU" sz="4400" smtClean="0"/>
          </a:p>
          <a:p>
            <a:pPr>
              <a:buFont typeface="Wingdings 2" pitchFamily="18" charset="2"/>
              <a:buNone/>
            </a:pPr>
            <a:r>
              <a:rPr lang="ru-RU" sz="440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75100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Под</a:t>
            </a:r>
            <a:r>
              <a:rPr lang="ru-RU" sz="2800" i="1" dirty="0" smtClean="0"/>
              <a:t> </a:t>
            </a:r>
            <a:r>
              <a:rPr lang="ru-RU" sz="2800" dirty="0" smtClean="0"/>
              <a:t>проектной деятельностью понимаются разные виды деятельности, имеющие ряд общих признаков:</a:t>
            </a:r>
            <a:endParaRPr lang="ru-RU" sz="2800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7239000" cy="4241800"/>
          </a:xfrm>
        </p:spPr>
        <p:txBody>
          <a:bodyPr/>
          <a:lstStyle/>
          <a:p>
            <a:pPr eaLnBrk="1" hangingPunct="1"/>
            <a:r>
              <a:rPr lang="ru-RU" sz="2800" smtClean="0"/>
              <a:t> направлены на достижение конкретных целей;</a:t>
            </a:r>
          </a:p>
          <a:p>
            <a:pPr eaLnBrk="1" hangingPunct="1"/>
            <a:r>
              <a:rPr lang="ru-RU" sz="2800" smtClean="0"/>
              <a:t>включают в себя координированное выполнение взаимосвязанных действий;</a:t>
            </a:r>
          </a:p>
          <a:p>
            <a:pPr eaLnBrk="1" hangingPunct="1"/>
            <a:r>
              <a:rPr lang="ru-RU" sz="2800" smtClean="0"/>
              <a:t>имеют ограниченную протяженность во времени, с определенным началом и концом;</a:t>
            </a:r>
          </a:p>
          <a:p>
            <a:pPr eaLnBrk="1" hangingPunct="1"/>
            <a:r>
              <a:rPr lang="ru-RU" sz="2800" smtClean="0"/>
              <a:t>в определенной степени неповторимы и уникальны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65A88-68A6-4DBA-A6E9-50798837911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207170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«Неграмотным человеком завтрашнего дня будет не тот,</a:t>
            </a:r>
            <a:br>
              <a:rPr lang="ru-RU" sz="2400" dirty="0" smtClean="0"/>
            </a:br>
            <a:r>
              <a:rPr lang="ru-RU" sz="2400" dirty="0" smtClean="0"/>
              <a:t> кто не умеет читать, а тот, кто не научился учиться»</a:t>
            </a:r>
            <a:br>
              <a:rPr lang="ru-RU" sz="2400" dirty="0" smtClean="0"/>
            </a:br>
            <a:r>
              <a:rPr lang="ru-RU" sz="2400" dirty="0" smtClean="0"/>
              <a:t> А. </a:t>
            </a:r>
            <a:r>
              <a:rPr lang="ru-RU" sz="2400" dirty="0" err="1" smtClean="0"/>
              <a:t>Тоффлер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521075" cy="44291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Цель</a:t>
            </a:r>
            <a:r>
              <a:rPr lang="ru-RU" dirty="0" smtClean="0"/>
              <a:t> </a:t>
            </a:r>
            <a:r>
              <a:rPr lang="ru-RU" dirty="0"/>
              <a:t>работы над проектами в начальной школе - развитие личности и создание основ </a:t>
            </a:r>
            <a:r>
              <a:rPr lang="ru-RU" dirty="0" smtClean="0"/>
              <a:t>творческого </a:t>
            </a:r>
            <a:r>
              <a:rPr lang="ru-RU" dirty="0"/>
              <a:t>потенциала </a:t>
            </a:r>
            <a:r>
              <a:rPr lang="ru-RU" dirty="0" smtClean="0"/>
              <a:t>учащихся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2286000"/>
            <a:ext cx="3822700" cy="4357688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Задачи</a:t>
            </a:r>
            <a:r>
              <a:rPr lang="ru-RU" b="1" dirty="0"/>
              <a:t>:</a:t>
            </a:r>
            <a:endParaRPr lang="ru-RU" sz="3600" dirty="0"/>
          </a:p>
          <a:p>
            <a:pPr marL="758952" lvl="2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ru-RU" sz="1800" dirty="0" smtClean="0"/>
              <a:t>Формировать позитивную самооценку, самоуважение.</a:t>
            </a:r>
          </a:p>
          <a:p>
            <a:pPr marL="758952" lvl="2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ru-RU" sz="1800" dirty="0" smtClean="0"/>
              <a:t>Формировать коммуникативную компетентность </a:t>
            </a:r>
            <a:r>
              <a:rPr lang="ru-RU" sz="1800" dirty="0"/>
              <a:t>в </a:t>
            </a:r>
            <a:r>
              <a:rPr lang="ru-RU" sz="1800" dirty="0" smtClean="0"/>
              <a:t>сотрудничестве.</a:t>
            </a:r>
          </a:p>
          <a:p>
            <a:pPr marL="758952" lvl="2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ru-RU" sz="1800" dirty="0" smtClean="0"/>
              <a:t>Формировать способность к </a:t>
            </a:r>
            <a:r>
              <a:rPr lang="ru-RU" sz="1800" dirty="0"/>
              <a:t>организации деятельности и </a:t>
            </a:r>
            <a:r>
              <a:rPr lang="ru-RU" sz="1800" dirty="0" smtClean="0"/>
              <a:t>управление ею.</a:t>
            </a:r>
          </a:p>
          <a:p>
            <a:pPr marL="758952" lvl="2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ru-RU" sz="1800" dirty="0" smtClean="0"/>
              <a:t>Формировать умение </a:t>
            </a:r>
            <a:r>
              <a:rPr lang="ru-RU" sz="1800" dirty="0"/>
              <a:t>решать творческие задачи</a:t>
            </a:r>
            <a:r>
              <a:rPr lang="ru-RU" sz="1800" dirty="0" smtClean="0"/>
              <a:t>.</a:t>
            </a:r>
          </a:p>
          <a:p>
            <a:pPr marL="758952" lvl="2" algn="just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ru-RU" sz="1800" dirty="0" smtClean="0"/>
              <a:t>Формировать умение работать </a:t>
            </a:r>
            <a:r>
              <a:rPr lang="ru-RU" sz="1800" dirty="0"/>
              <a:t>с </a:t>
            </a:r>
            <a:r>
              <a:rPr lang="ru-RU" sz="1800" dirty="0" smtClean="0"/>
              <a:t>информацией</a:t>
            </a:r>
            <a:endParaRPr lang="ru-RU" sz="1800" dirty="0"/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ru-RU" sz="1800" dirty="0"/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D5BEC-C7AA-49CD-AE1C-9C2829E49DB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2179638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2857500"/>
            <a:ext cx="3521075" cy="32686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Проект </a:t>
            </a:r>
            <a:r>
              <a:rPr lang="ru-RU" sz="2000" i="1" smtClean="0"/>
              <a:t>с точки зрения учителя</a:t>
            </a:r>
            <a:r>
              <a:rPr lang="ru-RU" sz="2000" smtClean="0"/>
              <a:t> – это  интегративное дидактическое средство развития, обучения и воспитания, которое позволяет вырабатывать и развивать специфические умения и навыки проектирования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0EB89-6B04-43F7-86B2-8C8C236648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9460" name="Содержимое 13"/>
          <p:cNvSpPr>
            <a:spLocks noGrp="1"/>
          </p:cNvSpPr>
          <p:nvPr>
            <p:ph sz="half" idx="1"/>
          </p:nvPr>
        </p:nvSpPr>
        <p:spPr>
          <a:xfrm>
            <a:off x="457200" y="2857500"/>
            <a:ext cx="3521075" cy="32686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Проект </a:t>
            </a:r>
            <a:r>
              <a:rPr lang="ru-RU" sz="2000" i="1" smtClean="0"/>
              <a:t>с точки зрения ученика</a:t>
            </a:r>
            <a:r>
              <a:rPr lang="ru-RU" sz="2000" smtClean="0"/>
              <a:t> – это возможность делать что-то  интересное самостоятельно, в группе или самому, максимально используя свои возможности</a:t>
            </a:r>
          </a:p>
        </p:txBody>
      </p:sp>
      <p:pic>
        <p:nvPicPr>
          <p:cNvPr id="19461" name="Рисунок 14" descr="C:\Documents and Settings\Галина Петровна\Рабочий стол\Самый классный Классный_Сед №1\SDC11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85750"/>
            <a:ext cx="39243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5" descr="D:\Documents and Settings\Admin\Мои документы\фото 1 класс\SDC11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85750"/>
            <a:ext cx="2933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6" descr="D:\Documents and Settings\Admin\Мои документы\Мои сканированные изображения\2004-01 (янв)\сканирование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85750"/>
            <a:ext cx="15843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" y="336550"/>
            <a:ext cx="7239000" cy="203675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Этапы проектной деятельности, соответствующие учебной деятельности (по Н.Ю.Пахомовой)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68313" y="2924175"/>
            <a:ext cx="7239000" cy="3527425"/>
          </a:xfrm>
        </p:spPr>
        <p:txBody>
          <a:bodyPr/>
          <a:lstStyle/>
          <a:p>
            <a:pPr eaLnBrk="1" hangingPunct="1"/>
            <a:r>
              <a:rPr lang="ru-RU" smtClean="0"/>
              <a:t>1-й  - погружение в проект;</a:t>
            </a:r>
          </a:p>
          <a:p>
            <a:pPr eaLnBrk="1" hangingPunct="1"/>
            <a:r>
              <a:rPr lang="ru-RU" smtClean="0"/>
              <a:t>2-й -  организация деятельности;</a:t>
            </a:r>
          </a:p>
          <a:p>
            <a:pPr eaLnBrk="1" hangingPunct="1"/>
            <a:r>
              <a:rPr lang="ru-RU" smtClean="0"/>
              <a:t>3-й -  осуществление деятельности;</a:t>
            </a:r>
          </a:p>
          <a:p>
            <a:pPr eaLnBrk="1" hangingPunct="1"/>
            <a:r>
              <a:rPr lang="ru-RU" smtClean="0"/>
              <a:t>4-й -  презентация результатов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98296-0A2E-46FC-9033-2D4DDEFBFE9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348038" y="5516563"/>
            <a:ext cx="381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hlinkClick r:id="rId2" action="ppaction://hlinkfile"/>
              </a:rPr>
              <a:t>ОТКРЫТЬ…</a:t>
            </a:r>
            <a:endParaRPr lang="ru-RU" sz="4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  Классификация проектов по доминирующей деятельности учащихся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/>
              <a:t>Практико-ориентированный проект.</a:t>
            </a:r>
            <a:r>
              <a:rPr lang="ru-RU" dirty="0"/>
              <a:t> Он  нацелен  на социальные интересы самих участников проекта. Продукт заранее определён и может быть использован в жизни класса, школы, села и т.д. (рисунок, поделка, пособие и т.д.);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/>
              <a:t>Исследовательский проект.</a:t>
            </a:r>
            <a:r>
              <a:rPr lang="ru-RU" dirty="0"/>
              <a:t> Он включает  обоснование актуальности избранной темы, обозначение задач исследования, обсуждение полученных результатов (исследование какой-либо проблемы по всем правилам научного исследования);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/>
              <a:t>Информационный проект. </a:t>
            </a:r>
            <a:r>
              <a:rPr lang="ru-RU" dirty="0"/>
              <a:t>Он направлен на сбор информации о каком-то объекте, явлении с  целью её анализа, обобщения представления для широкой аудитории (статья, рассказ, информация в сети Интернет и т.д.);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/>
              <a:t>Творческий проект. </a:t>
            </a:r>
            <a:r>
              <a:rPr lang="ru-RU" dirty="0"/>
              <a:t>Предполагает максимально свободный и нетрадиционный подход  к оформлению результатов (видеофильмы, театрализации, произведения изо или декоративно-прикладного искусства и т.п.);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/>
              <a:t>Ролевой проект. </a:t>
            </a:r>
            <a:r>
              <a:rPr lang="ru-RU" dirty="0"/>
              <a:t>Разработка и реализация такого проекта наиболее сложна. Участвуя в нём, учащиеся берут на себя роли литературных или исторических персонажей (деловые ролевые игры, результат которых остается открытым до самого </a:t>
            </a:r>
            <a:r>
              <a:rPr lang="ru-RU" dirty="0" smtClean="0"/>
              <a:t>конца)</a:t>
            </a:r>
            <a:endParaRPr lang="ru-RU" dirty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CBCB-4286-44C5-85E0-ACB20F67C3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  Классификация </a:t>
            </a:r>
            <a:r>
              <a:rPr lang="ru-RU" sz="2800" dirty="0"/>
              <a:t>проектов </a:t>
            </a:r>
            <a:r>
              <a:rPr lang="ru-RU" sz="2800" dirty="0" smtClean="0"/>
              <a:t>по комплексности</a:t>
            </a:r>
            <a:endParaRPr lang="ru-RU" sz="2800" dirty="0"/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Моно проект – реализуются, как правило, в рамках одного предмета или одной области знания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Межпредметный проект – выполняется исключительно во внеурочное время под руководством нескольких специалистов в различных областях знаний.</a:t>
            </a:r>
          </a:p>
        </p:txBody>
      </p:sp>
      <p:sp>
        <p:nvSpPr>
          <p:cNvPr id="21508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527FD-EE0F-418E-9436-C5D0813EA7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  <p:pic>
        <p:nvPicPr>
          <p:cNvPr id="22533" name="Рисунок 5" descr="C:\Documents and Settings\Lanos\Рабочий стол\DSC03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  Классификация </a:t>
            </a:r>
            <a:r>
              <a:rPr lang="ru-RU" sz="2800" dirty="0"/>
              <a:t>проектов </a:t>
            </a:r>
            <a:r>
              <a:rPr lang="ru-RU" sz="2800" dirty="0" smtClean="0"/>
              <a:t>по продолжительности</a:t>
            </a:r>
            <a:endParaRPr lang="ru-RU" sz="2800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Мини-проекты - могут укладываться в урок или часть урока</a:t>
            </a:r>
          </a:p>
          <a:p>
            <a:pPr eaLnBrk="1" hangingPunct="1"/>
            <a:r>
              <a:rPr lang="ru-RU" smtClean="0"/>
              <a:t>Краткосрочные проекты – требуют нескольких уроков</a:t>
            </a:r>
          </a:p>
          <a:p>
            <a:pPr eaLnBrk="1" hangingPunct="1"/>
            <a:r>
              <a:rPr lang="ru-RU" smtClean="0"/>
              <a:t>Среднесрочные проекты – выполняются от недели до месяца</a:t>
            </a:r>
          </a:p>
          <a:p>
            <a:pPr eaLnBrk="1" hangingPunct="1"/>
            <a:r>
              <a:rPr lang="ru-RU" smtClean="0"/>
              <a:t>Долгосрочные проекты – могут выполнят</a:t>
            </a:r>
            <a:r>
              <a:rPr lang="ru-RU" smtClean="0">
                <a:latin typeface="Arial" charset="0"/>
              </a:rPr>
              <a:t>ь</a:t>
            </a:r>
            <a:r>
              <a:rPr lang="ru-RU" smtClean="0"/>
              <a:t>ся от месяца до нескольких месяцев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1E64D-8026-479A-9DF2-7433CDFA615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 2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96126A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>
    <a:extraClrScheme>
      <a:clrScheme name="Изящная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зящная 2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96126A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1875</TotalTime>
  <Words>409</Words>
  <Application>Microsoft Office PowerPoint</Application>
  <PresentationFormat>Экран (4:3)</PresentationFormat>
  <Paragraphs>67</Paragraphs>
  <Slides>22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Trebuchet MS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ОБРАЗОВАТЕЛЬНОЕ УЧРЕЖДЕНИЕ «Седельниковская средняя общеобразовательная школа № 1» Седельниковского муниципального района Омской области Организация проектной деятельности в начальной школе в рамках УМК «Перспективная начальная школа»</dc:title>
  <dc:creator>Admin</dc:creator>
  <cp:lastModifiedBy>Сергей</cp:lastModifiedBy>
  <cp:revision>182</cp:revision>
  <dcterms:created xsi:type="dcterms:W3CDTF">2004-01-01T17:14:10Z</dcterms:created>
  <dcterms:modified xsi:type="dcterms:W3CDTF">2013-03-10T04:54:08Z</dcterms:modified>
</cp:coreProperties>
</file>