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2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fld id="{66282A68-DBEE-4B5E-95B5-ECCA58D456F7}" type="datetimeFigureOut">
              <a:rPr lang="ru-RU" smtClean="0"/>
              <a:pPr>
                <a:defRPr/>
              </a:pPr>
              <a:t>12.03.2013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fld id="{A479D524-DA9C-4C50-8638-D6D0CD695D6E}"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33F07927-9A8D-4267-A2BD-3D8B5B543B51}" type="datetimeFigureOut">
              <a:rPr lang="ru-RU" smtClean="0"/>
              <a:pPr>
                <a:defRPr/>
              </a:pPr>
              <a:t>12.03.2013</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AF5229F9-9DBB-40D8-ADD0-B6149C754416}"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5AD80A4E-BE77-476A-9CFD-2C7B98FC6E45}" type="datetimeFigureOut">
              <a:rPr lang="ru-RU" smtClean="0"/>
              <a:pPr>
                <a:defRPr/>
              </a:pPr>
              <a:t>12.03.2013</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2C4484A2-7DDA-4F75-B8FD-E2F5F2C4D5C1}"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D191977A-35BF-4A27-9C06-FCB14DA98709}" type="datetimeFigureOut">
              <a:rPr lang="ru-RU" smtClean="0"/>
              <a:pPr>
                <a:defRPr/>
              </a:pPr>
              <a:t>12.03.2013</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6713C09A-E9F0-4676-959D-5913C9800A7A}" type="slidenum">
              <a:rPr lang="ru-RU" smtClean="0"/>
              <a:pPr>
                <a:defRPr/>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2F197BC4-FB0C-44CE-AF13-21DC4AD4CE03}" type="datetimeFigureOut">
              <a:rPr lang="ru-RU" smtClean="0"/>
              <a:pPr>
                <a:defRPr/>
              </a:pPr>
              <a:t>12.03.2013</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A20DDD5E-3B6B-488D-950B-72AED314808B}" type="slidenum">
              <a:rPr lang="ru-RU" smtClean="0"/>
              <a:pPr>
                <a:defRPr/>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69C5C1A6-5C2C-4897-8947-13B0FB9F53A3}" type="datetimeFigureOut">
              <a:rPr lang="ru-RU" smtClean="0"/>
              <a:pPr>
                <a:defRPr/>
              </a:pPr>
              <a:t>12.03.2013</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1CDB9836-9C27-4263-9304-F61FFEC46CFD}" type="slidenum">
              <a:rPr lang="ru-RU" smtClean="0"/>
              <a:pPr>
                <a:defRPr/>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880D7B7A-CD43-4DB8-B554-EE547D223073}" type="datetimeFigureOut">
              <a:rPr lang="ru-RU" smtClean="0"/>
              <a:pPr>
                <a:defRPr/>
              </a:pPr>
              <a:t>12.03.2013</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901114B3-A7CC-47D2-A7D2-1FDA91A64356}"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fld id="{BE40EAE7-6CB7-41B1-8D9E-C69B77418D24}" type="datetimeFigureOut">
              <a:rPr lang="ru-RU" smtClean="0"/>
              <a:pPr>
                <a:defRPr/>
              </a:pPr>
              <a:t>12.03.2013</a:t>
            </a:fld>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3C4620C6-9DE6-408F-8383-F84F92416FDE}" type="slidenum">
              <a:rPr lang="ru-RU" smtClean="0"/>
              <a:pPr>
                <a:defRPr/>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fld id="{3C94DD9F-3463-4C95-971E-FB4D590008BD}" type="datetimeFigureOut">
              <a:rPr lang="ru-RU" smtClean="0"/>
              <a:pPr>
                <a:defRPr/>
              </a:pPr>
              <a:t>12.03.2013</a:t>
            </a:fld>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1C4C6E60-0E58-4B6B-AE56-DD4CE43D032A}"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a:defRPr/>
            </a:pPr>
            <a:fld id="{B11C3D5C-F98B-496C-82FD-3630BD8DEFF4}" type="datetimeFigureOut">
              <a:rPr lang="ru-RU" smtClean="0"/>
              <a:pPr>
                <a:defRPr/>
              </a:pPr>
              <a:t>12.03.2013</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B6E1276B-E9D1-401B-B3D9-601D7087E888}"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fld id="{1FD7CD98-3B9B-4F47-A1A8-A0FF39535B13}" type="datetimeFigureOut">
              <a:rPr lang="ru-RU" smtClean="0"/>
              <a:pPr>
                <a:defRPr/>
              </a:pPr>
              <a:t>12.03.2013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24E22C29-D7F5-4703-92C8-E2277D0FCAA2}" type="slidenum">
              <a:rPr lang="ru-RU" smtClean="0"/>
              <a:pPr>
                <a:defRPr/>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141DA25F-E57D-4205-88F7-D92E4205019F}" type="datetimeFigureOut">
              <a:rPr lang="ru-RU" smtClean="0"/>
              <a:pPr>
                <a:defRPr/>
              </a:pPr>
              <a:t>12.03.2013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B5FC13C-0528-4C9C-9C4E-FCE7A874A122}"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2"/>
            <a:ext cx="7772400" cy="5929354"/>
          </a:xfrm>
        </p:spPr>
        <p:txBody>
          <a:bodyPr>
            <a:normAutofit/>
          </a:bodyPr>
          <a:lstStyle/>
          <a:p>
            <a:pPr eaLnBrk="1" fontAlgn="auto" hangingPunct="1">
              <a:spcAft>
                <a:spcPts val="0"/>
              </a:spcAft>
              <a:defRPr/>
            </a:pPr>
            <a:r>
              <a:rPr lang="ru-RU" dirty="0" smtClean="0"/>
              <a:t>Как написать достойную научную работу со школьником? </a:t>
            </a:r>
            <a:br>
              <a:rPr lang="ru-RU" dirty="0" smtClean="0"/>
            </a:br>
            <a:r>
              <a:rPr lang="ru-RU" dirty="0" smtClean="0"/>
              <a:t>Попытаемся </a:t>
            </a:r>
            <a:r>
              <a:rPr lang="ru-RU" dirty="0" smtClean="0"/>
              <a:t>разобраться</a:t>
            </a:r>
            <a:br>
              <a:rPr lang="ru-RU" dirty="0" smtClean="0"/>
            </a:br>
            <a:r>
              <a:rPr lang="ru-RU" sz="3100" dirty="0" smtClean="0"/>
              <a:t>Автор </a:t>
            </a:r>
            <a:r>
              <a:rPr lang="ru-RU" sz="3100" dirty="0" err="1" smtClean="0"/>
              <a:t>Бояршинова</a:t>
            </a:r>
            <a:r>
              <a:rPr lang="ru-RU" sz="3100" dirty="0" smtClean="0"/>
              <a:t> А.Н.</a:t>
            </a:r>
            <a:br>
              <a:rPr lang="ru-RU" sz="3100" dirty="0" smtClean="0"/>
            </a:br>
            <a:r>
              <a:rPr lang="ru-RU" sz="3100" dirty="0" smtClean="0">
                <a:solidFill>
                  <a:schemeClr val="bg1"/>
                </a:solidFill>
              </a:rPr>
              <a:t>МБОУ СОШ № 1</a:t>
            </a:r>
            <a:br>
              <a:rPr lang="ru-RU" sz="3100" dirty="0" smtClean="0">
                <a:solidFill>
                  <a:schemeClr val="bg1"/>
                </a:solidFill>
              </a:rPr>
            </a:br>
            <a:r>
              <a:rPr lang="ru-RU" sz="3100" dirty="0" smtClean="0">
                <a:solidFill>
                  <a:schemeClr val="bg1"/>
                </a:solidFill>
              </a:rPr>
              <a:t>г.Оханск</a:t>
            </a:r>
            <a:r>
              <a:rPr lang="ru-RU" sz="3100" dirty="0" smtClean="0">
                <a:solidFill>
                  <a:schemeClr val="bg1"/>
                </a:solidFill>
              </a:rPr>
              <a:t>  </a:t>
            </a:r>
            <a:endParaRPr lang="ru-RU" sz="31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Содержимое 2"/>
          <p:cNvSpPr>
            <a:spLocks noGrp="1"/>
          </p:cNvSpPr>
          <p:nvPr>
            <p:ph idx="1"/>
          </p:nvPr>
        </p:nvSpPr>
        <p:spPr>
          <a:xfrm>
            <a:off x="468313" y="1052513"/>
            <a:ext cx="8229600" cy="4324350"/>
          </a:xfrm>
        </p:spPr>
        <p:txBody>
          <a:bodyPr/>
          <a:lstStyle/>
          <a:p>
            <a:pPr algn="just" eaLnBrk="1" hangingPunct="1"/>
            <a:r>
              <a:rPr lang="ru-RU" smtClean="0">
                <a:solidFill>
                  <a:srgbClr val="FF0000"/>
                </a:solidFill>
              </a:rPr>
              <a:t>Задача исследования </a:t>
            </a:r>
            <a:r>
              <a:rPr lang="ru-RU" smtClean="0"/>
              <a:t>- это выбор путей и средств для достижения цели в соответствии с выдвинутой гипотезой. </a:t>
            </a:r>
          </a:p>
          <a:p>
            <a:pPr algn="just" eaLnBrk="1" hangingPunct="1"/>
            <a:endParaRPr lang="ru-RU" smtClean="0"/>
          </a:p>
          <a:p>
            <a:pPr algn="just" eaLnBrk="1" hangingPunct="1">
              <a:buFont typeface="Georgia" pitchFamily="18" charset="0"/>
              <a:buNone/>
            </a:pPr>
            <a:endParaRPr lang="ru-RU" smtClean="0"/>
          </a:p>
          <a:p>
            <a:pPr algn="just" eaLnBrk="1" hangingPunct="1"/>
            <a:r>
              <a:rPr lang="ru-RU" smtClean="0"/>
              <a:t>После формулирования гипотезы, целей и задач исследования следует этап </a:t>
            </a:r>
            <a:r>
              <a:rPr lang="ru-RU" smtClean="0">
                <a:solidFill>
                  <a:srgbClr val="FF0000"/>
                </a:solidFill>
              </a:rPr>
              <a:t>определения методов.</a:t>
            </a:r>
          </a:p>
          <a:p>
            <a:pPr eaLnBrk="1" hangingPunct="1"/>
            <a:endParaRPr lang="ru-RU"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Содержимое 2"/>
          <p:cNvSpPr>
            <a:spLocks noGrp="1"/>
          </p:cNvSpPr>
          <p:nvPr>
            <p:ph idx="1"/>
          </p:nvPr>
        </p:nvSpPr>
        <p:spPr/>
        <p:txBody>
          <a:bodyPr>
            <a:normAutofit lnSpcReduction="10000"/>
          </a:bodyPr>
          <a:lstStyle/>
          <a:p>
            <a:pPr eaLnBrk="1" hangingPunct="1"/>
            <a:r>
              <a:rPr lang="ru-RU" sz="2400" smtClean="0"/>
              <a:t>Метод - это способ достижения цели исследования. </a:t>
            </a:r>
          </a:p>
          <a:p>
            <a:pPr eaLnBrk="1" hangingPunct="1">
              <a:buFont typeface="Georgia" pitchFamily="18" charset="0"/>
              <a:buNone/>
            </a:pPr>
            <a:r>
              <a:rPr lang="ru-RU" sz="2400" smtClean="0"/>
              <a:t>Выбор того или иного метода совершается при обязательном руководстве педагога. </a:t>
            </a:r>
          </a:p>
          <a:p>
            <a:pPr eaLnBrk="1" hangingPunct="1">
              <a:buFont typeface="Georgia" pitchFamily="18" charset="0"/>
              <a:buNone/>
            </a:pPr>
            <a:r>
              <a:rPr lang="ru-RU" sz="2400" b="1" smtClean="0">
                <a:solidFill>
                  <a:srgbClr val="FF0000"/>
                </a:solidFill>
              </a:rPr>
              <a:t>К вопросам, в разрешении которых необходима помощь педагога, относятся:</a:t>
            </a:r>
            <a:endParaRPr lang="ru-RU" sz="2400" smtClean="0">
              <a:solidFill>
                <a:srgbClr val="FF0000"/>
              </a:solidFill>
            </a:endParaRPr>
          </a:p>
          <a:p>
            <a:pPr eaLnBrk="1" hangingPunct="1"/>
            <a:r>
              <a:rPr lang="ru-RU" sz="2400" smtClean="0"/>
              <a:t>отбор необходимых методик исследования;</a:t>
            </a:r>
          </a:p>
          <a:p>
            <a:pPr eaLnBrk="1" hangingPunct="1"/>
            <a:r>
              <a:rPr lang="ru-RU" sz="2400" smtClean="0"/>
              <a:t>ознакомление начинающего исследователя с арсеналом традиционно используемых в конкретной науке методов, точнее, с той их частью, которую предполагается использовать в исследовании.</a:t>
            </a:r>
          </a:p>
          <a:p>
            <a:pPr eaLnBrk="1" hangingPunct="1">
              <a:buFont typeface="Georgia" pitchFamily="18" charset="0"/>
              <a:buNone/>
            </a:pPr>
            <a:endParaRPr lang="ru-RU" smtClean="0"/>
          </a:p>
        </p:txBody>
      </p:sp>
      <p:sp>
        <p:nvSpPr>
          <p:cNvPr id="15362" name="Заголовок 1"/>
          <p:cNvSpPr>
            <a:spLocks noGrp="1"/>
          </p:cNvSpPr>
          <p:nvPr>
            <p:ph type="title"/>
          </p:nvPr>
        </p:nvSpPr>
        <p:spPr/>
        <p:txBody>
          <a:bodyPr>
            <a:normAutofit fontScale="90000"/>
          </a:bodyPr>
          <a:lstStyle/>
          <a:p>
            <a:pPr algn="ctr" eaLnBrk="1" hangingPunct="1"/>
            <a:r>
              <a:rPr lang="ru-RU" b="1" smtClean="0"/>
              <a:t>Определение методов исследования</a:t>
            </a:r>
            <a:endParaRPr lang="ru-RU"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Содержимое 2"/>
          <p:cNvSpPr>
            <a:spLocks noGrp="1"/>
          </p:cNvSpPr>
          <p:nvPr>
            <p:ph idx="1"/>
          </p:nvPr>
        </p:nvSpPr>
        <p:spPr>
          <a:xfrm>
            <a:off x="468313" y="1989138"/>
            <a:ext cx="8229600" cy="4324350"/>
          </a:xfrm>
        </p:spPr>
        <p:txBody>
          <a:bodyPr/>
          <a:lstStyle/>
          <a:p>
            <a:pPr algn="just" eaLnBrk="1" hangingPunct="1"/>
            <a:r>
              <a:rPr lang="ru-RU" smtClean="0"/>
              <a:t>Проведение исследования включает в себя два последовательных  этапа: </a:t>
            </a:r>
            <a:r>
              <a:rPr lang="ru-RU" smtClean="0">
                <a:solidFill>
                  <a:srgbClr val="FF0000"/>
                </a:solidFill>
              </a:rPr>
              <a:t>собственно проведение </a:t>
            </a:r>
            <a:r>
              <a:rPr lang="ru-RU" smtClean="0"/>
              <a:t>(так называемый технологический этап) и  </a:t>
            </a:r>
            <a:r>
              <a:rPr lang="ru-RU" smtClean="0">
                <a:solidFill>
                  <a:srgbClr val="FF0000"/>
                </a:solidFill>
              </a:rPr>
              <a:t>аналитический</a:t>
            </a:r>
            <a:r>
              <a:rPr lang="ru-RU" smtClean="0"/>
              <a:t>, рефлективный этап.</a:t>
            </a:r>
          </a:p>
          <a:p>
            <a:pPr eaLnBrk="1" hangingPunct="1"/>
            <a:r>
              <a:rPr lang="ru-RU" smtClean="0"/>
              <a:t>Чтобы четко уяснить себе последовательность проведения исследования, желательно составить </a:t>
            </a:r>
            <a:r>
              <a:rPr lang="ru-RU" smtClean="0">
                <a:solidFill>
                  <a:srgbClr val="FF0000"/>
                </a:solidFill>
              </a:rPr>
              <a:t>рабочий план. </a:t>
            </a:r>
          </a:p>
        </p:txBody>
      </p:sp>
      <p:sp>
        <p:nvSpPr>
          <p:cNvPr id="16386" name="Заголовок 1"/>
          <p:cNvSpPr>
            <a:spLocks noGrp="1"/>
          </p:cNvSpPr>
          <p:nvPr>
            <p:ph type="title"/>
          </p:nvPr>
        </p:nvSpPr>
        <p:spPr>
          <a:xfrm>
            <a:off x="468313" y="765175"/>
            <a:ext cx="8229600" cy="1066800"/>
          </a:xfrm>
        </p:spPr>
        <p:txBody>
          <a:bodyPr>
            <a:normAutofit fontScale="90000"/>
          </a:bodyPr>
          <a:lstStyle/>
          <a:p>
            <a:pPr algn="ctr" eaLnBrk="1" hangingPunct="1"/>
            <a:r>
              <a:rPr lang="ru-RU" b="1" smtClean="0"/>
              <a:t>ПРОВЕДЕНИЕ НАУЧНОГО ИССЛЕДОВАНИЯ</a:t>
            </a:r>
            <a:endParaRPr lang="ru-R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Содержимое 2"/>
          <p:cNvSpPr>
            <a:spLocks noGrp="1"/>
          </p:cNvSpPr>
          <p:nvPr>
            <p:ph idx="1"/>
          </p:nvPr>
        </p:nvSpPr>
        <p:spPr>
          <a:xfrm>
            <a:off x="468313" y="2852738"/>
            <a:ext cx="8229600" cy="4324350"/>
          </a:xfrm>
        </p:spPr>
        <p:txBody>
          <a:bodyPr/>
          <a:lstStyle/>
          <a:p>
            <a:pPr algn="ctr" eaLnBrk="1" hangingPunct="1"/>
            <a:r>
              <a:rPr lang="ru-RU" smtClean="0"/>
              <a:t>Доклад можно разделить на </a:t>
            </a:r>
            <a:r>
              <a:rPr lang="ru-RU" smtClean="0">
                <a:solidFill>
                  <a:srgbClr val="FF0000"/>
                </a:solidFill>
              </a:rPr>
              <a:t>3 части</a:t>
            </a:r>
            <a:r>
              <a:rPr lang="ru-RU" smtClean="0"/>
              <a:t>, состоящие  из отдельных, но связанных между собой блоков.</a:t>
            </a:r>
          </a:p>
        </p:txBody>
      </p:sp>
      <p:sp>
        <p:nvSpPr>
          <p:cNvPr id="17410" name="Заголовок 1"/>
          <p:cNvSpPr>
            <a:spLocks noGrp="1"/>
          </p:cNvSpPr>
          <p:nvPr>
            <p:ph type="title"/>
          </p:nvPr>
        </p:nvSpPr>
        <p:spPr/>
        <p:txBody>
          <a:bodyPr>
            <a:normAutofit fontScale="90000"/>
          </a:bodyPr>
          <a:lstStyle/>
          <a:p>
            <a:pPr algn="ctr" eaLnBrk="1" hangingPunct="1"/>
            <a:r>
              <a:rPr lang="ru-RU" b="1" smtClean="0"/>
              <a:t>ЗАЩИТА РЕЗУЛЬТАТОВ ИССЛЕДОВАНИЯ</a:t>
            </a:r>
            <a:endParaRPr lang="ru-RU"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2"/>
          <p:cNvSpPr>
            <a:spLocks noGrp="1"/>
          </p:cNvSpPr>
          <p:nvPr>
            <p:ph idx="1"/>
          </p:nvPr>
        </p:nvSpPr>
        <p:spPr>
          <a:xfrm>
            <a:off x="468313" y="1773238"/>
            <a:ext cx="8229600" cy="4324350"/>
          </a:xfrm>
        </p:spPr>
        <p:txBody>
          <a:bodyPr/>
          <a:lstStyle/>
          <a:p>
            <a:pPr algn="ctr" eaLnBrk="1" hangingPunct="1"/>
            <a:r>
              <a:rPr lang="ru-RU" b="1" smtClean="0">
                <a:solidFill>
                  <a:srgbClr val="FF0000"/>
                </a:solidFill>
              </a:rPr>
              <a:t>Первая часть </a:t>
            </a:r>
            <a:r>
              <a:rPr lang="ru-RU" smtClean="0"/>
              <a:t>по сути кратко повторяет введение исследовательской работы. Здесь обосновывается актуальность выбранной темы, описывается научная проблема, формулируются задачи исследования и указываются  основные методы.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3"/>
          <p:cNvSpPr>
            <a:spLocks noGrp="1"/>
          </p:cNvSpPr>
          <p:nvPr>
            <p:ph idx="1"/>
          </p:nvPr>
        </p:nvSpPr>
        <p:spPr/>
        <p:txBody>
          <a:bodyPr/>
          <a:lstStyle/>
          <a:p>
            <a:pPr algn="ctr" eaLnBrk="1" hangingPunct="1"/>
            <a:r>
              <a:rPr lang="ru-RU" smtClean="0"/>
              <a:t>Во </a:t>
            </a:r>
            <a:r>
              <a:rPr lang="ru-RU" b="1" smtClean="0">
                <a:solidFill>
                  <a:srgbClr val="FF0000"/>
                </a:solidFill>
              </a:rPr>
              <a:t>второй части</a:t>
            </a:r>
            <a:r>
              <a:rPr lang="ru-RU" b="1" smtClean="0"/>
              <a:t>, </a:t>
            </a:r>
            <a:r>
              <a:rPr lang="ru-RU" smtClean="0"/>
              <a:t>самой большой по объему, вам нужно представить содержание глав. Особое внимание комиссия обращает на итоги проведённого исследования, на личный вклад в него автора. </a:t>
            </a:r>
          </a:p>
          <a:p>
            <a:pPr eaLnBrk="1" hangingPunct="1"/>
            <a:endParaRPr lang="ru-RU"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2"/>
          <p:cNvSpPr>
            <a:spLocks noGrp="1"/>
          </p:cNvSpPr>
          <p:nvPr>
            <p:ph idx="1"/>
          </p:nvPr>
        </p:nvSpPr>
        <p:spPr/>
        <p:txBody>
          <a:bodyPr/>
          <a:lstStyle/>
          <a:p>
            <a:pPr algn="ctr" eaLnBrk="1" hangingPunct="1"/>
            <a:r>
              <a:rPr lang="ru-RU" smtClean="0"/>
              <a:t>В </a:t>
            </a:r>
            <a:r>
              <a:rPr lang="ru-RU" b="1" smtClean="0">
                <a:solidFill>
                  <a:srgbClr val="FF0000"/>
                </a:solidFill>
              </a:rPr>
              <a:t>третьей части </a:t>
            </a:r>
            <a:r>
              <a:rPr lang="ru-RU" smtClean="0"/>
              <a:t>целесообразно кратко изложить основные выводы по результатам исследования, не повторяя тех выводов, которые уже сделаны в ходе изложения содержания по главам.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Содержимое 2"/>
          <p:cNvSpPr>
            <a:spLocks noGrp="1"/>
          </p:cNvSpPr>
          <p:nvPr>
            <p:ph idx="1"/>
          </p:nvPr>
        </p:nvSpPr>
        <p:spPr>
          <a:xfrm>
            <a:off x="468313" y="908050"/>
            <a:ext cx="8229600" cy="4324350"/>
          </a:xfrm>
        </p:spPr>
        <p:txBody>
          <a:bodyPr>
            <a:normAutofit fontScale="92500"/>
          </a:bodyPr>
          <a:lstStyle/>
          <a:p>
            <a:pPr eaLnBrk="1" hangingPunct="1"/>
            <a:r>
              <a:rPr lang="ru-RU" b="1" i="1" smtClean="0">
                <a:solidFill>
                  <a:srgbClr val="FF0000"/>
                </a:solidFill>
              </a:rPr>
              <a:t>При ответах на вопросы не забудьте о нескольких простых правилах</a:t>
            </a:r>
            <a:r>
              <a:rPr lang="ru-RU" b="1" i="1" smtClean="0"/>
              <a:t>.</a:t>
            </a:r>
            <a:endParaRPr lang="ru-RU" smtClean="0"/>
          </a:p>
          <a:p>
            <a:pPr eaLnBrk="1" hangingPunct="1">
              <a:buFont typeface="Georgia" pitchFamily="18" charset="0"/>
              <a:buNone/>
            </a:pPr>
            <a:r>
              <a:rPr lang="ru-RU" smtClean="0"/>
              <a:t>Если заданный вопрос выходит за рамки вашего исследования, не стоит на ходу придумывать ответ, не подкрепленный результатом исследования. Вполне допустимо сказать, что это не было предметом вашего исследования или что это планируется исследовать на следующем этапе. Таким образом, вы только поддержите образ вдумчивого исследователя.</a:t>
            </a:r>
          </a:p>
          <a:p>
            <a:pPr eaLnBrk="1" hangingPunct="1"/>
            <a:endParaRPr lang="ru-RU"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2"/>
          <p:cNvSpPr>
            <a:spLocks noGrp="1"/>
          </p:cNvSpPr>
          <p:nvPr>
            <p:ph idx="1"/>
          </p:nvPr>
        </p:nvSpPr>
        <p:spPr>
          <a:xfrm>
            <a:off x="468313" y="765175"/>
            <a:ext cx="8229600" cy="4324350"/>
          </a:xfrm>
        </p:spPr>
        <p:txBody>
          <a:bodyPr>
            <a:normAutofit lnSpcReduction="10000"/>
          </a:bodyPr>
          <a:lstStyle/>
          <a:p>
            <a:pPr eaLnBrk="1" hangingPunct="1"/>
            <a:r>
              <a:rPr lang="ru-RU" smtClean="0"/>
              <a:t>Очень важным условием ответа на вопрос является правильное понимание того, что именно спрашивает оппонент. Поэтому будет целесообразно уточнить вопрос и, согласовав понимание вопроса, отвечать на него. В противном случае есть опасность, что вы отвечаете не на вопрос, который вам задали, а на свою версию этого вопроса: не следует впадать и в другую крайность - начинать уточнять очевидные и понятные вещи. Везде хороша мера.</a:t>
            </a:r>
          </a:p>
          <a:p>
            <a:pPr eaLnBrk="1" hangingPunct="1"/>
            <a:endParaRPr 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428625" y="1785938"/>
            <a:ext cx="8229600" cy="4324350"/>
          </a:xfrm>
        </p:spPr>
        <p:txBody>
          <a:bodyPr/>
          <a:lstStyle/>
          <a:p>
            <a:pPr algn="ctr" eaLnBrk="1" hangingPunct="1">
              <a:buFont typeface="Georgia" pitchFamily="18" charset="0"/>
              <a:buNone/>
            </a:pPr>
            <a:r>
              <a:rPr lang="ru-RU" smtClean="0"/>
              <a:t>Это «система координат» исследования.</a:t>
            </a:r>
          </a:p>
        </p:txBody>
      </p:sp>
      <p:sp>
        <p:nvSpPr>
          <p:cNvPr id="2" name="Заголовок 1"/>
          <p:cNvSpPr>
            <a:spLocks noGrp="1"/>
          </p:cNvSpPr>
          <p:nvPr>
            <p:ph type="title"/>
          </p:nvPr>
        </p:nvSpPr>
        <p:spPr>
          <a:xfrm>
            <a:off x="500063" y="714375"/>
            <a:ext cx="8229600" cy="1066800"/>
          </a:xfrm>
        </p:spPr>
        <p:txBody>
          <a:bodyPr>
            <a:normAutofit fontScale="90000"/>
          </a:bodyPr>
          <a:lstStyle/>
          <a:p>
            <a:pPr algn="ctr" eaLnBrk="1" fontAlgn="auto" hangingPunct="1">
              <a:spcAft>
                <a:spcPts val="0"/>
              </a:spcAft>
              <a:defRPr/>
            </a:pPr>
            <a:r>
              <a:rPr lang="ru-RU" b="1" dirty="0" smtClean="0"/>
              <a:t>Объектная область, объект и предмет</a:t>
            </a:r>
            <a:endParaRPr lang="ru-RU" b="1" dirty="0"/>
          </a:p>
        </p:txBody>
      </p:sp>
      <p:sp>
        <p:nvSpPr>
          <p:cNvPr id="4" name="Блок-схема: процесс 3"/>
          <p:cNvSpPr/>
          <p:nvPr/>
        </p:nvSpPr>
        <p:spPr>
          <a:xfrm>
            <a:off x="1571625" y="2357438"/>
            <a:ext cx="5500688"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Определение объектной области, объекта и предмета исследования</a:t>
            </a:r>
          </a:p>
        </p:txBody>
      </p:sp>
      <p:sp>
        <p:nvSpPr>
          <p:cNvPr id="5" name="Блок-схема: процесс 4"/>
          <p:cNvSpPr/>
          <p:nvPr/>
        </p:nvSpPr>
        <p:spPr>
          <a:xfrm>
            <a:off x="1571625" y="3286125"/>
            <a:ext cx="5500688"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Выбор и формулировка темы, проблемы и обоснование  их актуальности</a:t>
            </a:r>
          </a:p>
        </p:txBody>
      </p:sp>
      <p:sp>
        <p:nvSpPr>
          <p:cNvPr id="6" name="Блок-схема: процесс 5"/>
          <p:cNvSpPr/>
          <p:nvPr/>
        </p:nvSpPr>
        <p:spPr>
          <a:xfrm>
            <a:off x="1571625" y="4214813"/>
            <a:ext cx="5500688"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Формулирование гипотезы</a:t>
            </a:r>
          </a:p>
        </p:txBody>
      </p:sp>
      <p:sp>
        <p:nvSpPr>
          <p:cNvPr id="7" name="Блок-схема: процесс 6"/>
          <p:cNvSpPr/>
          <p:nvPr/>
        </p:nvSpPr>
        <p:spPr>
          <a:xfrm>
            <a:off x="1571625" y="5072063"/>
            <a:ext cx="5572125"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Формулирование цели и задач исследования</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Содержимое 2"/>
          <p:cNvSpPr>
            <a:spLocks noGrp="1"/>
          </p:cNvSpPr>
          <p:nvPr>
            <p:ph idx="1"/>
          </p:nvPr>
        </p:nvSpPr>
        <p:spPr>
          <a:xfrm>
            <a:off x="457200" y="571500"/>
            <a:ext cx="8229600" cy="6002338"/>
          </a:xfrm>
        </p:spPr>
        <p:txBody>
          <a:bodyPr>
            <a:normAutofit/>
          </a:bodyPr>
          <a:lstStyle/>
          <a:p>
            <a:pPr eaLnBrk="1" hangingPunct="1"/>
            <a:r>
              <a:rPr lang="ru-RU" smtClean="0">
                <a:solidFill>
                  <a:srgbClr val="FF0000"/>
                </a:solidFill>
              </a:rPr>
              <a:t>Объектная область исследования </a:t>
            </a:r>
            <a:r>
              <a:rPr lang="ru-RU" smtClean="0"/>
              <a:t>- это сфера науки и практики, в кс торой находится объект исследования. В школьной практике она может соответствовать той или иной учебной дисциплине, например математике,  биологии, литературе, физике и т.д.</a:t>
            </a:r>
          </a:p>
          <a:p>
            <a:pPr eaLnBrk="1" hangingPunct="1"/>
            <a:r>
              <a:rPr lang="ru-RU" smtClean="0">
                <a:solidFill>
                  <a:srgbClr val="FF0000"/>
                </a:solidFill>
              </a:rPr>
              <a:t>Объект исследования </a:t>
            </a:r>
            <a:r>
              <a:rPr lang="ru-RU" smtClean="0"/>
              <a:t>- это определенный процесс или явление, порождающее проблемную ситуацию. Объект - это своеобразный носитель проблемы - то, на что направлена исследовательская деятельность. С понятием объекта тесно связано понятие предмета исследования.</a:t>
            </a:r>
          </a:p>
          <a:p>
            <a:pPr eaLnBrk="1" hangingPunct="1"/>
            <a:endParaRPr lang="ru-RU"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Содержимое 2"/>
          <p:cNvSpPr>
            <a:spLocks noGrp="1"/>
          </p:cNvSpPr>
          <p:nvPr>
            <p:ph idx="1"/>
          </p:nvPr>
        </p:nvSpPr>
        <p:spPr>
          <a:xfrm>
            <a:off x="500063" y="1428750"/>
            <a:ext cx="8229600" cy="4324350"/>
          </a:xfrm>
        </p:spPr>
        <p:txBody>
          <a:bodyPr>
            <a:normAutofit/>
          </a:bodyPr>
          <a:lstStyle/>
          <a:p>
            <a:pPr eaLnBrk="1" hangingPunct="1"/>
            <a:r>
              <a:rPr lang="ru-RU" smtClean="0">
                <a:solidFill>
                  <a:srgbClr val="FF0000"/>
                </a:solidFill>
              </a:rPr>
              <a:t>Предмет исследования </a:t>
            </a:r>
            <a:r>
              <a:rPr lang="ru-RU" smtClean="0"/>
              <a:t>- это конкретная часть объекта, внутри которой ведется поиск. Предметом исследования могут быть явления в целом,  отдельные их стороны, аспекты и отношения между отдельными сторонам и целым (совокупность элементов, связей, отношений в конкретной области объекта). Именно </a:t>
            </a:r>
            <a:r>
              <a:rPr lang="ru-RU" u="sng" smtClean="0">
                <a:solidFill>
                  <a:srgbClr val="FF0000"/>
                </a:solidFill>
              </a:rPr>
              <a:t>предмет исследования определяет тему работы.</a:t>
            </a:r>
            <a:endParaRPr lang="ru-RU" smtClean="0">
              <a:solidFill>
                <a:srgbClr val="FF0000"/>
              </a:solidFill>
            </a:endParaRPr>
          </a:p>
          <a:p>
            <a:pPr eaLnBrk="1" hangingPunct="1"/>
            <a:endParaRPr lang="ru-RU"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Содержимое 2"/>
          <p:cNvSpPr>
            <a:spLocks noGrp="1"/>
          </p:cNvSpPr>
          <p:nvPr>
            <p:ph idx="1"/>
          </p:nvPr>
        </p:nvSpPr>
        <p:spPr/>
        <p:txBody>
          <a:bodyPr>
            <a:normAutofit/>
          </a:bodyPr>
          <a:lstStyle/>
          <a:p>
            <a:pPr algn="just" eaLnBrk="1" hangingPunct="1"/>
            <a:r>
              <a:rPr lang="ru-RU" sz="2400" smtClean="0">
                <a:solidFill>
                  <a:srgbClr val="FF0000"/>
                </a:solidFill>
              </a:rPr>
              <a:t>Тема — ракурс, в котором рассматривается проблема. </a:t>
            </a:r>
            <a:r>
              <a:rPr lang="ru-RU" sz="2400" smtClean="0"/>
              <a:t>Она представляет объект изучения в определенном аспекте, характерном для данной работы.</a:t>
            </a:r>
          </a:p>
          <a:p>
            <a:pPr eaLnBrk="1" hangingPunct="1"/>
            <a:r>
              <a:rPr lang="ru-RU" sz="2400" smtClean="0"/>
              <a:t>Тема исследования выбирается с учетом ее современной науке, и здесь главную помощь оказывает его научный руководитель, ориентирующий исследователя в степени проработанности той или иной проблемы, в соответствии с чем и будет выбираться тема работы.</a:t>
            </a:r>
          </a:p>
          <a:p>
            <a:pPr eaLnBrk="1" hangingPunct="1">
              <a:buFont typeface="Georgia" pitchFamily="18" charset="0"/>
              <a:buNone/>
            </a:pPr>
            <a:endParaRPr lang="ru-RU" smtClean="0"/>
          </a:p>
        </p:txBody>
      </p:sp>
      <p:sp>
        <p:nvSpPr>
          <p:cNvPr id="9218" name="Заголовок 1"/>
          <p:cNvSpPr>
            <a:spLocks noGrp="1"/>
          </p:cNvSpPr>
          <p:nvPr>
            <p:ph type="title"/>
          </p:nvPr>
        </p:nvSpPr>
        <p:spPr/>
        <p:txBody>
          <a:bodyPr>
            <a:normAutofit fontScale="90000"/>
          </a:bodyPr>
          <a:lstStyle/>
          <a:p>
            <a:pPr algn="ctr" eaLnBrk="1" hangingPunct="1"/>
            <a:r>
              <a:rPr lang="ru-RU" b="1" smtClean="0"/>
              <a:t>Тема, проблема и актуальность исследования</a:t>
            </a:r>
            <a:endParaRPr lang="ru-RU"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Содержимое 2"/>
          <p:cNvSpPr>
            <a:spLocks noGrp="1"/>
          </p:cNvSpPr>
          <p:nvPr>
            <p:ph idx="1"/>
          </p:nvPr>
        </p:nvSpPr>
        <p:spPr>
          <a:xfrm>
            <a:off x="468313" y="908050"/>
            <a:ext cx="8229600" cy="4324350"/>
          </a:xfrm>
        </p:spPr>
        <p:txBody>
          <a:bodyPr>
            <a:normAutofit lnSpcReduction="10000"/>
          </a:bodyPr>
          <a:lstStyle/>
          <a:p>
            <a:pPr algn="just" eaLnBrk="1" hangingPunct="1"/>
            <a:r>
              <a:rPr lang="ru-RU" sz="2400" smtClean="0">
                <a:solidFill>
                  <a:srgbClr val="FF0000"/>
                </a:solidFill>
              </a:rPr>
              <a:t>Освещение актуальности, как и формулировка темы,  не должно быть многословным. </a:t>
            </a:r>
            <a:r>
              <a:rPr lang="ru-RU" sz="2400" smtClean="0"/>
              <a:t>Не нужно начинать ее описание издалека. Одной страницы, чтобы показать главное, достаточно.</a:t>
            </a:r>
          </a:p>
          <a:p>
            <a:pPr eaLnBrk="1" hangingPunct="1"/>
            <a:r>
              <a:rPr lang="ru-RU" sz="2400" smtClean="0"/>
              <a:t>Обосновать актуальность - значит, объяснить необходимость данной темы в контексте общего процесса научного познания. </a:t>
            </a:r>
            <a:r>
              <a:rPr lang="ru-RU" sz="2400" smtClean="0">
                <a:solidFill>
                  <a:srgbClr val="FF0000"/>
                </a:solidFill>
              </a:rPr>
              <a:t>Определение актуальности исследования - обязательное требование к любой работе. </a:t>
            </a:r>
            <a:r>
              <a:rPr lang="ru-RU" sz="2400" smtClean="0"/>
              <a:t>Актуальность может состоять в необходимости получения новых данных и  необходимости проверки новых методов и т.п.</a:t>
            </a:r>
          </a:p>
          <a:p>
            <a:pPr eaLnBrk="1" hangingPunct="1"/>
            <a:endParaRPr lang="ru-RU"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Содержимое 2"/>
          <p:cNvSpPr>
            <a:spLocks noGrp="1"/>
          </p:cNvSpPr>
          <p:nvPr>
            <p:ph idx="1"/>
          </p:nvPr>
        </p:nvSpPr>
        <p:spPr>
          <a:xfrm>
            <a:off x="468313" y="1989138"/>
            <a:ext cx="8229600" cy="4324350"/>
          </a:xfrm>
        </p:spPr>
        <p:txBody>
          <a:bodyPr/>
          <a:lstStyle/>
          <a:p>
            <a:pPr eaLnBrk="1" hangingPunct="1"/>
            <a:r>
              <a:rPr lang="ru-RU" u="sng" smtClean="0"/>
              <a:t>Просмотровое чтение</a:t>
            </a:r>
            <a:r>
              <a:rPr lang="ru-RU" smtClean="0"/>
              <a:t> </a:t>
            </a:r>
          </a:p>
          <a:p>
            <a:pPr eaLnBrk="1" hangingPunct="1"/>
            <a:r>
              <a:rPr lang="ru-RU" u="sng" smtClean="0"/>
              <a:t>Ознакомительное (выборочное) чтение</a:t>
            </a:r>
            <a:r>
              <a:rPr lang="ru-RU" smtClean="0"/>
              <a:t> </a:t>
            </a:r>
          </a:p>
          <a:p>
            <a:pPr eaLnBrk="1" hangingPunct="1"/>
            <a:r>
              <a:rPr lang="ru-RU" u="sng" smtClean="0"/>
              <a:t>Изучающее чтение</a:t>
            </a:r>
            <a:r>
              <a:rPr lang="ru-RU" smtClean="0"/>
              <a:t> </a:t>
            </a:r>
          </a:p>
        </p:txBody>
      </p:sp>
      <p:sp>
        <p:nvSpPr>
          <p:cNvPr id="11266" name="Заголовок 1"/>
          <p:cNvSpPr>
            <a:spLocks noGrp="1"/>
          </p:cNvSpPr>
          <p:nvPr>
            <p:ph type="title"/>
          </p:nvPr>
        </p:nvSpPr>
        <p:spPr>
          <a:xfrm>
            <a:off x="468313" y="692150"/>
            <a:ext cx="8229600" cy="1066800"/>
          </a:xfrm>
        </p:spPr>
        <p:txBody>
          <a:bodyPr>
            <a:normAutofit fontScale="90000"/>
          </a:bodyPr>
          <a:lstStyle/>
          <a:p>
            <a:pPr eaLnBrk="1" hangingPunct="1"/>
            <a:r>
              <a:rPr lang="ru-RU" b="1" smtClean="0"/>
              <a:t>Изучение научной литературы и уточнение темы</a:t>
            </a:r>
            <a:endParaRPr 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Содержимое 2"/>
          <p:cNvSpPr>
            <a:spLocks noGrp="1"/>
          </p:cNvSpPr>
          <p:nvPr>
            <p:ph idx="1"/>
          </p:nvPr>
        </p:nvSpPr>
        <p:spPr>
          <a:xfrm>
            <a:off x="539750" y="1484313"/>
            <a:ext cx="8229600" cy="4324350"/>
          </a:xfrm>
        </p:spPr>
        <p:txBody>
          <a:bodyPr>
            <a:normAutofit lnSpcReduction="10000"/>
          </a:bodyPr>
          <a:lstStyle/>
          <a:p>
            <a:pPr eaLnBrk="1" hangingPunct="1">
              <a:buFont typeface="Georgia" pitchFamily="18" charset="0"/>
              <a:buNone/>
            </a:pPr>
            <a:r>
              <a:rPr lang="ru-RU" sz="2400" b="1" smtClean="0">
                <a:solidFill>
                  <a:srgbClr val="FF0000"/>
                </a:solidFill>
              </a:rPr>
              <a:t>Гипотеза должна удовлетворять ряду требований:</a:t>
            </a:r>
            <a:endParaRPr lang="ru-RU" sz="2400" smtClean="0">
              <a:solidFill>
                <a:srgbClr val="FF0000"/>
              </a:solidFill>
            </a:endParaRPr>
          </a:p>
          <a:p>
            <a:pPr eaLnBrk="1" hangingPunct="1"/>
            <a:r>
              <a:rPr lang="ru-RU" sz="2400" i="1" smtClean="0"/>
              <a:t> </a:t>
            </a:r>
            <a:r>
              <a:rPr lang="ru-RU" sz="2400" smtClean="0"/>
              <a:t>быть проверяемой;</a:t>
            </a:r>
          </a:p>
          <a:p>
            <a:pPr eaLnBrk="1" hangingPunct="1"/>
            <a:r>
              <a:rPr lang="ru-RU" sz="2400" i="1" smtClean="0"/>
              <a:t> </a:t>
            </a:r>
            <a:r>
              <a:rPr lang="ru-RU" sz="2400" smtClean="0"/>
              <a:t>содержать предположение;</a:t>
            </a:r>
          </a:p>
          <a:p>
            <a:pPr eaLnBrk="1" hangingPunct="1"/>
            <a:r>
              <a:rPr lang="ru-RU" sz="2400" i="1" smtClean="0"/>
              <a:t> </a:t>
            </a:r>
            <a:r>
              <a:rPr lang="ru-RU" sz="2400" smtClean="0"/>
              <a:t>быть логически непротиворечивой;</a:t>
            </a:r>
          </a:p>
          <a:p>
            <a:pPr eaLnBrk="1" hangingPunct="1"/>
            <a:r>
              <a:rPr lang="ru-RU" sz="2400" smtClean="0"/>
              <a:t> </a:t>
            </a:r>
            <a:r>
              <a:rPr lang="ru-RU" sz="2400" baseline="30000" smtClean="0"/>
              <a:t> </a:t>
            </a:r>
            <a:r>
              <a:rPr lang="ru-RU" sz="2400" smtClean="0"/>
              <a:t>соответствовать фактам.</a:t>
            </a:r>
          </a:p>
          <a:p>
            <a:pPr eaLnBrk="1" hangingPunct="1">
              <a:buFont typeface="Georgia" pitchFamily="18" charset="0"/>
              <a:buNone/>
            </a:pPr>
            <a:r>
              <a:rPr lang="ru-RU" sz="2400" i="1" smtClean="0"/>
              <a:t>В переводе с древнегреческого языка гипотеза значит «основание, предположение». В современной научной практике </a:t>
            </a:r>
            <a:r>
              <a:rPr lang="ru-RU" sz="2400" i="1" smtClean="0">
                <a:solidFill>
                  <a:srgbClr val="FF0000"/>
                </a:solidFill>
              </a:rPr>
              <a:t>гипотеза определяется как научно обоснованное предположение о непосредственно наблюдаемом явлении.	</a:t>
            </a:r>
            <a:endParaRPr lang="ru-RU" sz="2400" smtClean="0">
              <a:solidFill>
                <a:srgbClr val="FF0000"/>
              </a:solidFill>
            </a:endParaRPr>
          </a:p>
          <a:p>
            <a:pPr eaLnBrk="1" hangingPunct="1">
              <a:buFont typeface="Georgia" pitchFamily="18" charset="0"/>
              <a:buNone/>
            </a:pPr>
            <a:endParaRPr lang="ru-RU" smtClean="0"/>
          </a:p>
        </p:txBody>
      </p:sp>
      <p:sp>
        <p:nvSpPr>
          <p:cNvPr id="12290" name="Заголовок 1"/>
          <p:cNvSpPr>
            <a:spLocks noGrp="1"/>
          </p:cNvSpPr>
          <p:nvPr>
            <p:ph type="title"/>
          </p:nvPr>
        </p:nvSpPr>
        <p:spPr>
          <a:xfrm>
            <a:off x="539750" y="620713"/>
            <a:ext cx="8229600" cy="1066800"/>
          </a:xfrm>
        </p:spPr>
        <p:txBody>
          <a:bodyPr/>
          <a:lstStyle/>
          <a:p>
            <a:pPr algn="ctr" eaLnBrk="1" hangingPunct="1"/>
            <a:r>
              <a:rPr lang="ru-RU" b="1" smtClean="0"/>
              <a:t>Определение гипотезы</a:t>
            </a:r>
            <a:endParaRPr lang="ru-RU"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Содержимое 2"/>
          <p:cNvSpPr>
            <a:spLocks noGrp="1"/>
          </p:cNvSpPr>
          <p:nvPr>
            <p:ph idx="1"/>
          </p:nvPr>
        </p:nvSpPr>
        <p:spPr>
          <a:xfrm>
            <a:off x="468313" y="1557338"/>
            <a:ext cx="8229600" cy="4324350"/>
          </a:xfrm>
        </p:spPr>
        <p:txBody>
          <a:bodyPr>
            <a:normAutofit lnSpcReduction="10000"/>
          </a:bodyPr>
          <a:lstStyle/>
          <a:p>
            <a:pPr eaLnBrk="1" hangingPunct="1"/>
            <a:r>
              <a:rPr lang="ru-RU" u="sng" smtClean="0">
                <a:solidFill>
                  <a:srgbClr val="FF0000"/>
                </a:solidFill>
              </a:rPr>
              <a:t>Цель исследования</a:t>
            </a:r>
            <a:r>
              <a:rPr lang="ru-RU" smtClean="0">
                <a:solidFill>
                  <a:srgbClr val="FF0000"/>
                </a:solidFill>
              </a:rPr>
              <a:t> </a:t>
            </a:r>
            <a:r>
              <a:rPr lang="ru-RU" smtClean="0"/>
              <a:t>- это конечный результат, которого хотел бы достичь исследователь при завершении своей работы. </a:t>
            </a:r>
          </a:p>
          <a:p>
            <a:pPr eaLnBrk="1" hangingPunct="1">
              <a:buFont typeface="Georgia" pitchFamily="18" charset="0"/>
              <a:buNone/>
            </a:pPr>
            <a:r>
              <a:rPr lang="ru-RU" b="1" smtClean="0">
                <a:solidFill>
                  <a:srgbClr val="FF0000"/>
                </a:solidFill>
              </a:rPr>
              <a:t>Можно поставить целью:</a:t>
            </a:r>
            <a:endParaRPr lang="ru-RU" smtClean="0">
              <a:solidFill>
                <a:srgbClr val="FF0000"/>
              </a:solidFill>
            </a:endParaRPr>
          </a:p>
          <a:p>
            <a:pPr eaLnBrk="1" hangingPunct="1"/>
            <a:r>
              <a:rPr lang="ru-RU" smtClean="0"/>
              <a:t>выявить...;</a:t>
            </a:r>
          </a:p>
          <a:p>
            <a:pPr eaLnBrk="1" hangingPunct="1"/>
            <a:r>
              <a:rPr lang="ru-RU" smtClean="0"/>
              <a:t>установить...;</a:t>
            </a:r>
          </a:p>
          <a:p>
            <a:pPr eaLnBrk="1" hangingPunct="1"/>
            <a:r>
              <a:rPr lang="ru-RU" smtClean="0"/>
              <a:t>обосновать...;</a:t>
            </a:r>
          </a:p>
          <a:p>
            <a:pPr eaLnBrk="1" hangingPunct="1"/>
            <a:r>
              <a:rPr lang="ru-RU" smtClean="0"/>
              <a:t>уточнить...;</a:t>
            </a:r>
          </a:p>
          <a:p>
            <a:pPr eaLnBrk="1" hangingPunct="1"/>
            <a:r>
              <a:rPr lang="ru-RU" smtClean="0"/>
              <a:t>разработать...</a:t>
            </a:r>
          </a:p>
          <a:p>
            <a:pPr eaLnBrk="1" hangingPunct="1"/>
            <a:endParaRPr lang="ru-RU" smtClean="0"/>
          </a:p>
        </p:txBody>
      </p:sp>
      <p:sp>
        <p:nvSpPr>
          <p:cNvPr id="13314" name="Заголовок 1"/>
          <p:cNvSpPr>
            <a:spLocks noGrp="1"/>
          </p:cNvSpPr>
          <p:nvPr>
            <p:ph type="title"/>
          </p:nvPr>
        </p:nvSpPr>
        <p:spPr>
          <a:xfrm>
            <a:off x="468313" y="692150"/>
            <a:ext cx="8229600" cy="1066800"/>
          </a:xfrm>
        </p:spPr>
        <p:txBody>
          <a:bodyPr/>
          <a:lstStyle/>
          <a:p>
            <a:pPr algn="ctr" eaLnBrk="1" hangingPunct="1"/>
            <a:r>
              <a:rPr lang="ru-RU" b="1" smtClean="0"/>
              <a:t>Цель и задачи исследования</a:t>
            </a:r>
            <a:endParaRPr lang="ru-RU"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789</Words>
  <Application>Microsoft Office PowerPoint</Application>
  <PresentationFormat>Экран (4:3)</PresentationFormat>
  <Paragraphs>55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Открытая</vt:lpstr>
      <vt:lpstr>Как написать достойную научную работу со школьником?  Попытаемся разобраться Автор Бояршинова А.Н. МБОУ СОШ № 1 г.Оханск  </vt:lpstr>
      <vt:lpstr>Объектная область, объект и предмет</vt:lpstr>
      <vt:lpstr>Слайд 3</vt:lpstr>
      <vt:lpstr>Слайд 4</vt:lpstr>
      <vt:lpstr>Тема, проблема и актуальность исследования</vt:lpstr>
      <vt:lpstr>Слайд 6</vt:lpstr>
      <vt:lpstr>Изучение научной литературы и уточнение темы</vt:lpstr>
      <vt:lpstr>Определение гипотезы</vt:lpstr>
      <vt:lpstr>Цель и задачи исследования</vt:lpstr>
      <vt:lpstr>Слайд 10</vt:lpstr>
      <vt:lpstr>Определение методов исследования</vt:lpstr>
      <vt:lpstr>ПРОВЕДЕНИЕ НАУЧНОГО ИССЛЕДОВАНИЯ</vt:lpstr>
      <vt:lpstr>ЗАЩИТА РЕЗУЛЬТАТОВ ИССЛЕДОВАНИЯ</vt:lpstr>
      <vt:lpstr>Слайд 14</vt:lpstr>
      <vt:lpstr>Слайд 15</vt:lpstr>
      <vt:lpstr>Слайд 16</vt:lpstr>
      <vt:lpstr>Слайд 17</vt:lpstr>
      <vt:lpstr>Слайд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1</cp:lastModifiedBy>
  <cp:revision>15</cp:revision>
  <dcterms:created xsi:type="dcterms:W3CDTF">2013-01-27T15:03:38Z</dcterms:created>
  <dcterms:modified xsi:type="dcterms:W3CDTF">2013-03-12T09:50:24Z</dcterms:modified>
</cp:coreProperties>
</file>