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charts/chart28.xml" ContentType="application/vnd.openxmlformats-officedocument.drawingml.char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charts/chart13.xml" ContentType="application/vnd.openxmlformats-officedocument.drawingml.chart+xml"/>
  <Override PartName="/ppt/drawings/drawing17.xml" ContentType="application/vnd.openxmlformats-officedocument.drawingml.chartshapes+xml"/>
  <Override PartName="/ppt/charts/chart24.xml" ContentType="application/vnd.openxmlformats-officedocument.drawingml.chart+xml"/>
  <Override PartName="/ppt/drawings/drawing28.xml" ContentType="application/vnd.openxmlformats-officedocument.drawingml.chartshap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harts/chart7.xml" ContentType="application/vnd.openxmlformats-officedocument.drawingml.chart+xml"/>
  <Override PartName="/ppt/drawings/drawing13.xml" ContentType="application/vnd.openxmlformats-officedocument.drawingml.chartshapes+xml"/>
  <Override PartName="/ppt/charts/chart20.xml" ContentType="application/vnd.openxmlformats-officedocument.drawingml.chart+xml"/>
  <Override PartName="/ppt/drawings/drawing24.xml" ContentType="application/vnd.openxmlformats-officedocument.drawingml.chartshapes+xml"/>
  <Override PartName="/ppt/charts/chart3.xml" ContentType="application/vnd.openxmlformats-officedocument.drawingml.chart+xml"/>
  <Override PartName="/ppt/drawings/drawing7.xml" ContentType="application/vnd.openxmlformats-officedocument.drawingml.chartshape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rawings/drawing20.xml" ContentType="application/vnd.openxmlformats-officedocument.drawingml.chartshapes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Default Extension="png" ContentType="image/png"/>
  <Default Extension="bin" ContentType="application/vnd.openxmlformats-officedocument.oleObject"/>
  <Override PartName="/ppt/drawings/drawing3.xml" ContentType="application/vnd.openxmlformats-officedocument.drawingml.chartshapes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charts/chart14.xml" ContentType="application/vnd.openxmlformats-officedocument.drawingml.chart+xml"/>
  <Override PartName="/ppt/drawings/drawing18.xml" ContentType="application/vnd.openxmlformats-officedocument.drawingml.chartshape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charts/chart8.xml" ContentType="application/vnd.openxmlformats-officedocument.drawingml.chart+xml"/>
  <Override PartName="/ppt/charts/chart21.xml" ContentType="application/vnd.openxmlformats-officedocument.drawingml.chart+xml"/>
  <Override PartName="/ppt/drawings/drawing25.xml" ContentType="application/vnd.openxmlformats-officedocument.drawingml.chartshap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  <Override PartName="/ppt/drawings/drawing14.xml" ContentType="application/vnd.openxmlformats-officedocument.drawingml.chartshapes+xml"/>
  <Override PartName="/ppt/drawings/drawing23.xml" ContentType="application/vnd.openxmlformats-officedocument.drawingml.chartshapes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drawings/drawing21.xml" ContentType="application/vnd.openxmlformats-officedocument.drawingml.chartshapes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drawings/drawing4.xml" ContentType="application/vnd.openxmlformats-officedocument.drawingml.chartshapes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wmf" ContentType="image/x-wmf"/>
  <Override PartName="/ppt/drawings/drawing19.xml" ContentType="application/vnd.openxmlformats-officedocument.drawingml.chartshapes+xml"/>
  <Override PartName="/ppt/charts/chart26.xml" ContentType="application/vnd.openxmlformats-officedocument.drawingml.chart+xml"/>
  <Override PartName="/ppt/diagrams/data11.xml" ContentType="application/vnd.openxmlformats-officedocument.drawingml.diagramData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charts/chart15.xml" ContentType="application/vnd.openxmlformats-officedocument.drawingml.char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drawings/drawing15.xml" ContentType="application/vnd.openxmlformats-officedocument.drawingml.chartshapes+xml"/>
  <Override PartName="/ppt/charts/chart22.xml" ContentType="application/vnd.openxmlformats-officedocument.drawingml.chart+xml"/>
  <Override PartName="/ppt/drawings/drawing26.xml" ContentType="application/vnd.openxmlformats-officedocument.drawingml.chartshapes+xml"/>
  <Override PartName="/ppt/drawings/drawing9.xml" ContentType="application/vnd.openxmlformats-officedocument.drawingml.chartshapes+xml"/>
  <Override PartName="/ppt/drawings/drawing22.xml" ContentType="application/vnd.openxmlformats-officedocument.drawingml.chartshapes+xml"/>
  <Override PartName="/ppt/slideMasters/slideMaster6.xml" ContentType="application/vnd.openxmlformats-officedocument.presentationml.slideMaster+xml"/>
  <Override PartName="/ppt/charts/chart5.xml" ContentType="application/vnd.openxmlformats-officedocument.drawingml.chart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charts/chart27.xml" ContentType="application/vnd.openxmlformats-officedocument.drawingml.chart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charts/chart23.xml" ContentType="application/vnd.openxmlformats-officedocument.drawingml.chart+xml"/>
  <Override PartName="/ppt/drawings/drawing27.xml" ContentType="application/vnd.openxmlformats-officedocument.drawingml.chartshapes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charts/chart12.xml" ContentType="application/vnd.openxmlformats-officedocument.drawingml.chart+xml"/>
  <Override PartName="/ppt/drawings/drawing16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9" r:id="rId1"/>
    <p:sldMasterId id="2147484231" r:id="rId2"/>
    <p:sldMasterId id="2147484243" r:id="rId3"/>
    <p:sldMasterId id="2147484255" r:id="rId4"/>
    <p:sldMasterId id="2147484267" r:id="rId5"/>
    <p:sldMasterId id="2147484279" r:id="rId6"/>
  </p:sldMasterIdLst>
  <p:sldIdLst>
    <p:sldId id="272" r:id="rId7"/>
    <p:sldId id="273" r:id="rId8"/>
    <p:sldId id="274" r:id="rId9"/>
    <p:sldId id="275" r:id="rId10"/>
    <p:sldId id="277" r:id="rId11"/>
    <p:sldId id="278" r:id="rId12"/>
    <p:sldId id="276" r:id="rId13"/>
    <p:sldId id="281" r:id="rId14"/>
    <p:sldId id="282" r:id="rId15"/>
    <p:sldId id="283" r:id="rId16"/>
    <p:sldId id="284" r:id="rId17"/>
    <p:sldId id="286" r:id="rId18"/>
    <p:sldId id="28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1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2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3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4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5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6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7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8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L:\&#1071;@USER\&#1084;&#1086;&#1080;%20&#1076;&#1086;&#1082;&#1091;&#1084;&#1077;&#1085;&#1090;&#1099;\&#1084;&#1086;&#1080;%20&#1076;&#1086;&#1082;&#1091;&#1084;&#1077;&#1085;&#1090;&#1099;\2012-2013%20&#1091;&#1095;%20&#1075;&#1086;&#1076;\&#1082;%20&#1072;&#1090;&#1090;&#1077;&#1089;&#1090;&#1072;&#1094;&#1080;&#1080;\&#1091;&#1088;&#1086;&#1082;%209%20&#1082;&#1083;&#1072;&#1089;&#1089;\&#1043;&#1088;&#1072;&#1092;&#1080;&#1082;&#1080;%20&#1082;%20&#1091;&#1088;&#1086;&#1082;&#1091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145590528"/>
        <c:axId val="89468928"/>
      </c:lineChart>
      <c:catAx>
        <c:axId val="145590528"/>
        <c:scaling>
          <c:orientation val="minMax"/>
        </c:scaling>
        <c:axPos val="b"/>
        <c:majorGridlines/>
        <c:numFmt formatCode="General" sourceLinked="0"/>
        <c:tickLblPos val="nextTo"/>
        <c:crossAx val="89468928"/>
        <c:crosses val="autoZero"/>
        <c:auto val="1"/>
        <c:lblAlgn val="ctr"/>
        <c:lblOffset val="100"/>
        <c:tickLblSkip val="2"/>
        <c:tickMarkSkip val="2"/>
      </c:catAx>
      <c:valAx>
        <c:axId val="89468928"/>
        <c:scaling>
          <c:orientation val="minMax"/>
          <c:max val="5"/>
          <c:min val="-5"/>
        </c:scaling>
        <c:axPos val="l"/>
        <c:majorGridlines/>
        <c:numFmt formatCode="General" sourceLinked="1"/>
        <c:tickLblPos val="nextTo"/>
        <c:crossAx val="145590528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90199552"/>
        <c:axId val="90201088"/>
      </c:lineChart>
      <c:catAx>
        <c:axId val="90199552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90201088"/>
        <c:crosses val="autoZero"/>
        <c:auto val="1"/>
        <c:lblAlgn val="ctr"/>
        <c:lblOffset val="100"/>
        <c:tickLblSkip val="2"/>
        <c:tickMarkSkip val="2"/>
      </c:catAx>
      <c:valAx>
        <c:axId val="90201088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90199552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90224896"/>
        <c:axId val="90234880"/>
      </c:lineChart>
      <c:catAx>
        <c:axId val="90224896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90234880"/>
        <c:crosses val="autoZero"/>
        <c:auto val="1"/>
        <c:lblAlgn val="ctr"/>
        <c:lblOffset val="100"/>
        <c:tickLblSkip val="2"/>
        <c:tickMarkSkip val="2"/>
      </c:catAx>
      <c:valAx>
        <c:axId val="90234880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90224896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90115072"/>
        <c:axId val="90145536"/>
      </c:lineChart>
      <c:catAx>
        <c:axId val="90115072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90145536"/>
        <c:crosses val="autoZero"/>
        <c:auto val="1"/>
        <c:lblAlgn val="ctr"/>
        <c:lblOffset val="100"/>
        <c:tickLblSkip val="2"/>
        <c:tickMarkSkip val="2"/>
      </c:catAx>
      <c:valAx>
        <c:axId val="90145536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90115072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90173440"/>
        <c:axId val="90174976"/>
      </c:lineChart>
      <c:catAx>
        <c:axId val="90173440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90174976"/>
        <c:crosses val="autoZero"/>
        <c:auto val="1"/>
        <c:lblAlgn val="ctr"/>
        <c:lblOffset val="100"/>
        <c:tickLblSkip val="2"/>
        <c:tickMarkSkip val="2"/>
      </c:catAx>
      <c:valAx>
        <c:axId val="90174976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90173440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90453120"/>
        <c:axId val="90454656"/>
      </c:lineChart>
      <c:catAx>
        <c:axId val="90453120"/>
        <c:scaling>
          <c:orientation val="minMax"/>
        </c:scaling>
        <c:axPos val="b"/>
        <c:majorGridlines/>
        <c:numFmt formatCode="General" sourceLinked="0"/>
        <c:tickLblPos val="nextTo"/>
        <c:crossAx val="90454656"/>
        <c:crosses val="autoZero"/>
        <c:auto val="1"/>
        <c:lblAlgn val="ctr"/>
        <c:lblOffset val="100"/>
        <c:tickLblSkip val="2"/>
        <c:tickMarkSkip val="2"/>
      </c:catAx>
      <c:valAx>
        <c:axId val="90454656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90453120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91145344"/>
        <c:axId val="91146880"/>
      </c:lineChart>
      <c:catAx>
        <c:axId val="91145344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91146880"/>
        <c:crosses val="autoZero"/>
        <c:auto val="1"/>
        <c:lblAlgn val="ctr"/>
        <c:lblOffset val="100"/>
        <c:tickLblSkip val="2"/>
        <c:tickMarkSkip val="2"/>
      </c:catAx>
      <c:valAx>
        <c:axId val="91146880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91145344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91163648"/>
        <c:axId val="91214592"/>
      </c:lineChart>
      <c:catAx>
        <c:axId val="91163648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91214592"/>
        <c:crosses val="autoZero"/>
        <c:auto val="1"/>
        <c:lblAlgn val="ctr"/>
        <c:lblOffset val="100"/>
        <c:tickLblSkip val="2"/>
        <c:tickMarkSkip val="2"/>
      </c:catAx>
      <c:valAx>
        <c:axId val="91214592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91163648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91308800"/>
        <c:axId val="91310336"/>
      </c:lineChart>
      <c:catAx>
        <c:axId val="91308800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91310336"/>
        <c:crosses val="autoZero"/>
        <c:auto val="1"/>
        <c:lblAlgn val="ctr"/>
        <c:lblOffset val="100"/>
        <c:tickLblSkip val="2"/>
        <c:tickMarkSkip val="2"/>
      </c:catAx>
      <c:valAx>
        <c:axId val="91310336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91308800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91343104"/>
        <c:axId val="91348992"/>
      </c:lineChart>
      <c:catAx>
        <c:axId val="91343104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91348992"/>
        <c:crosses val="autoZero"/>
        <c:auto val="1"/>
        <c:lblAlgn val="ctr"/>
        <c:lblOffset val="100"/>
        <c:tickLblSkip val="2"/>
        <c:tickMarkSkip val="2"/>
      </c:catAx>
      <c:valAx>
        <c:axId val="91348992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91343104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91246592"/>
        <c:axId val="91248128"/>
      </c:lineChart>
      <c:catAx>
        <c:axId val="91246592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91248128"/>
        <c:crosses val="autoZero"/>
        <c:auto val="1"/>
        <c:lblAlgn val="ctr"/>
        <c:lblOffset val="100"/>
        <c:tickLblSkip val="2"/>
        <c:tickMarkSkip val="2"/>
      </c:catAx>
      <c:valAx>
        <c:axId val="91248128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91246592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89700992"/>
        <c:axId val="89706880"/>
      </c:lineChart>
      <c:catAx>
        <c:axId val="89700992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89706880"/>
        <c:crosses val="autoZero"/>
        <c:auto val="1"/>
        <c:lblAlgn val="ctr"/>
        <c:lblOffset val="100"/>
        <c:tickLblSkip val="2"/>
        <c:tickMarkSkip val="2"/>
      </c:catAx>
      <c:valAx>
        <c:axId val="89706880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89700992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91272320"/>
        <c:axId val="91273856"/>
      </c:lineChart>
      <c:catAx>
        <c:axId val="91272320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91273856"/>
        <c:crosses val="autoZero"/>
        <c:auto val="1"/>
        <c:lblAlgn val="ctr"/>
        <c:lblOffset val="100"/>
        <c:tickLblSkip val="2"/>
        <c:tickMarkSkip val="2"/>
      </c:catAx>
      <c:valAx>
        <c:axId val="91273856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91272320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91836416"/>
        <c:axId val="91837952"/>
      </c:lineChart>
      <c:catAx>
        <c:axId val="91836416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91837952"/>
        <c:crosses val="autoZero"/>
        <c:auto val="1"/>
        <c:lblAlgn val="ctr"/>
        <c:lblOffset val="100"/>
        <c:tickLblSkip val="2"/>
        <c:tickMarkSkip val="2"/>
      </c:catAx>
      <c:valAx>
        <c:axId val="91837952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91836416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91985024"/>
        <c:axId val="91986560"/>
      </c:lineChart>
      <c:catAx>
        <c:axId val="91985024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91986560"/>
        <c:crosses val="autoZero"/>
        <c:auto val="1"/>
        <c:lblAlgn val="ctr"/>
        <c:lblOffset val="100"/>
        <c:tickLblSkip val="2"/>
        <c:tickMarkSkip val="2"/>
      </c:catAx>
      <c:valAx>
        <c:axId val="91986560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91985024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91957888"/>
        <c:axId val="92012544"/>
      </c:lineChart>
      <c:catAx>
        <c:axId val="91957888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92012544"/>
        <c:crosses val="autoZero"/>
        <c:auto val="1"/>
        <c:lblAlgn val="ctr"/>
        <c:lblOffset val="100"/>
        <c:tickLblSkip val="2"/>
        <c:tickMarkSkip val="2"/>
      </c:catAx>
      <c:valAx>
        <c:axId val="92012544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91957888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92033408"/>
        <c:axId val="92124672"/>
      </c:lineChart>
      <c:catAx>
        <c:axId val="92033408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92124672"/>
        <c:crosses val="autoZero"/>
        <c:auto val="1"/>
        <c:lblAlgn val="ctr"/>
        <c:lblOffset val="100"/>
        <c:tickLblSkip val="2"/>
        <c:tickMarkSkip val="2"/>
      </c:catAx>
      <c:valAx>
        <c:axId val="92124672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92033408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92170496"/>
        <c:axId val="92438528"/>
      </c:lineChart>
      <c:catAx>
        <c:axId val="92170496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92438528"/>
        <c:crosses val="autoZero"/>
        <c:auto val="1"/>
        <c:lblAlgn val="ctr"/>
        <c:lblOffset val="100"/>
        <c:tickLblSkip val="2"/>
        <c:tickMarkSkip val="2"/>
      </c:catAx>
      <c:valAx>
        <c:axId val="92438528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92170496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92441984"/>
        <c:axId val="92492544"/>
      </c:lineChart>
      <c:catAx>
        <c:axId val="92441984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92492544"/>
        <c:crosses val="autoZero"/>
        <c:auto val="1"/>
        <c:lblAlgn val="ctr"/>
        <c:lblOffset val="100"/>
        <c:tickLblSkip val="2"/>
        <c:tickMarkSkip val="2"/>
      </c:catAx>
      <c:valAx>
        <c:axId val="92492544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92441984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92508160"/>
        <c:axId val="92509696"/>
      </c:lineChart>
      <c:catAx>
        <c:axId val="92508160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92509696"/>
        <c:crosses val="autoZero"/>
        <c:auto val="1"/>
        <c:lblAlgn val="ctr"/>
        <c:lblOffset val="100"/>
        <c:tickLblSkip val="2"/>
        <c:tickMarkSkip val="2"/>
      </c:catAx>
      <c:valAx>
        <c:axId val="92509696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92508160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92537600"/>
        <c:axId val="92539136"/>
      </c:lineChart>
      <c:catAx>
        <c:axId val="92537600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92539136"/>
        <c:crosses val="autoZero"/>
        <c:auto val="1"/>
        <c:lblAlgn val="ctr"/>
        <c:lblOffset val="100"/>
        <c:tickLblSkip val="2"/>
        <c:tickMarkSkip val="2"/>
      </c:catAx>
      <c:valAx>
        <c:axId val="92539136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92537600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5.8605106272872874E-3"/>
          <c:y val="0.10116879921259844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89714048"/>
        <c:axId val="89728128"/>
      </c:lineChart>
      <c:catAx>
        <c:axId val="89714048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89728128"/>
        <c:crosses val="autoZero"/>
        <c:auto val="1"/>
        <c:lblAlgn val="ctr"/>
        <c:lblOffset val="100"/>
        <c:tickLblSkip val="2"/>
        <c:tickMarkSkip val="2"/>
      </c:catAx>
      <c:valAx>
        <c:axId val="89728128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89714048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89743744"/>
        <c:axId val="89745280"/>
      </c:lineChart>
      <c:catAx>
        <c:axId val="89743744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89745280"/>
        <c:crosses val="autoZero"/>
        <c:auto val="1"/>
        <c:lblAlgn val="ctr"/>
        <c:lblOffset val="100"/>
        <c:tickLblSkip val="2"/>
        <c:tickMarkSkip val="2"/>
      </c:catAx>
      <c:valAx>
        <c:axId val="89745280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89743744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89859200"/>
        <c:axId val="89860736"/>
      </c:lineChart>
      <c:catAx>
        <c:axId val="89859200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89860736"/>
        <c:crosses val="autoZero"/>
        <c:auto val="1"/>
        <c:lblAlgn val="ctr"/>
        <c:lblOffset val="100"/>
        <c:tickLblSkip val="2"/>
        <c:tickMarkSkip val="2"/>
      </c:catAx>
      <c:valAx>
        <c:axId val="89860736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89859200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89888640"/>
        <c:axId val="89890176"/>
      </c:lineChart>
      <c:catAx>
        <c:axId val="89888640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89890176"/>
        <c:crosses val="autoZero"/>
        <c:auto val="1"/>
        <c:lblAlgn val="ctr"/>
        <c:lblOffset val="100"/>
        <c:tickLblSkip val="2"/>
        <c:tickMarkSkip val="2"/>
      </c:catAx>
      <c:valAx>
        <c:axId val="89890176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89888640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89913984"/>
        <c:axId val="89805184"/>
      </c:lineChart>
      <c:catAx>
        <c:axId val="89913984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89805184"/>
        <c:crosses val="autoZero"/>
        <c:auto val="1"/>
        <c:lblAlgn val="ctr"/>
        <c:lblOffset val="100"/>
        <c:tickLblSkip val="2"/>
        <c:tickMarkSkip val="2"/>
      </c:catAx>
      <c:valAx>
        <c:axId val="89805184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89913984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90017792"/>
        <c:axId val="90019328"/>
      </c:lineChart>
      <c:catAx>
        <c:axId val="90017792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90019328"/>
        <c:crosses val="autoZero"/>
        <c:auto val="1"/>
        <c:lblAlgn val="ctr"/>
        <c:lblOffset val="100"/>
        <c:tickLblSkip val="2"/>
        <c:tickMarkSkip val="2"/>
      </c:catAx>
      <c:valAx>
        <c:axId val="90019328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90017792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1960629921259858E-2"/>
          <c:y val="6.991907261592302E-2"/>
          <c:w val="0.89599781277340351"/>
          <c:h val="0.89719889180519108"/>
        </c:manualLayout>
      </c:layout>
      <c:lineChart>
        <c:grouping val="standard"/>
        <c:ser>
          <c:idx val="0"/>
          <c:order val="0"/>
          <c:spPr>
            <a:ln>
              <a:noFill/>
            </a:ln>
          </c:spPr>
          <c:marker>
            <c:symbol val="none"/>
          </c:marker>
          <c:cat>
            <c:numRef>
              <c:f>Лист2!$A$2:$A$19</c:f>
              <c:numCache>
                <c:formatCode>General</c:formatCode>
                <c:ptCount val="18"/>
                <c:pt idx="0">
                  <c:v>-3</c:v>
                </c:pt>
                <c:pt idx="1">
                  <c:v>-2.5</c:v>
                </c:pt>
                <c:pt idx="2">
                  <c:v>-2</c:v>
                </c:pt>
                <c:pt idx="3">
                  <c:v>-1.5</c:v>
                </c:pt>
                <c:pt idx="4">
                  <c:v>-1</c:v>
                </c:pt>
                <c:pt idx="5">
                  <c:v>-0.5</c:v>
                </c:pt>
                <c:pt idx="6">
                  <c:v>0</c:v>
                </c:pt>
                <c:pt idx="7">
                  <c:v>0.5</c:v>
                </c:pt>
                <c:pt idx="8">
                  <c:v>1</c:v>
                </c:pt>
                <c:pt idx="9">
                  <c:v>1.5</c:v>
                </c:pt>
                <c:pt idx="10">
                  <c:v>2</c:v>
                </c:pt>
                <c:pt idx="11">
                  <c:v>2.5</c:v>
                </c:pt>
                <c:pt idx="12">
                  <c:v>3</c:v>
                </c:pt>
                <c:pt idx="13">
                  <c:v>3.5</c:v>
                </c:pt>
                <c:pt idx="14">
                  <c:v>4</c:v>
                </c:pt>
                <c:pt idx="15">
                  <c:v>4.5</c:v>
                </c:pt>
                <c:pt idx="16">
                  <c:v>5</c:v>
                </c:pt>
                <c:pt idx="17">
                  <c:v>5.5</c:v>
                </c:pt>
              </c:numCache>
            </c:numRef>
          </c:cat>
          <c:val>
            <c:numRef>
              <c:f>Лист2!$B$2:$B$19</c:f>
              <c:numCache>
                <c:formatCode>General</c:formatCode>
                <c:ptCount val="18"/>
                <c:pt idx="0">
                  <c:v>12</c:v>
                </c:pt>
                <c:pt idx="1">
                  <c:v>8.25</c:v>
                </c:pt>
                <c:pt idx="2">
                  <c:v>5</c:v>
                </c:pt>
                <c:pt idx="3">
                  <c:v>2.25</c:v>
                </c:pt>
                <c:pt idx="4">
                  <c:v>0</c:v>
                </c:pt>
                <c:pt idx="5">
                  <c:v>-1.75</c:v>
                </c:pt>
                <c:pt idx="6">
                  <c:v>-3</c:v>
                </c:pt>
                <c:pt idx="7">
                  <c:v>-3.75</c:v>
                </c:pt>
                <c:pt idx="8">
                  <c:v>-4</c:v>
                </c:pt>
                <c:pt idx="9">
                  <c:v>-3.75</c:v>
                </c:pt>
                <c:pt idx="10">
                  <c:v>-3</c:v>
                </c:pt>
                <c:pt idx="11">
                  <c:v>-1.75</c:v>
                </c:pt>
                <c:pt idx="12">
                  <c:v>0</c:v>
                </c:pt>
                <c:pt idx="13">
                  <c:v>2.25</c:v>
                </c:pt>
                <c:pt idx="14">
                  <c:v>5</c:v>
                </c:pt>
                <c:pt idx="15">
                  <c:v>8.25</c:v>
                </c:pt>
                <c:pt idx="16">
                  <c:v>12</c:v>
                </c:pt>
                <c:pt idx="17">
                  <c:v>16.25</c:v>
                </c:pt>
              </c:numCache>
            </c:numRef>
          </c:val>
        </c:ser>
        <c:dLbls/>
        <c:marker val="1"/>
        <c:axId val="90075904"/>
        <c:axId val="90077440"/>
      </c:lineChart>
      <c:catAx>
        <c:axId val="90075904"/>
        <c:scaling>
          <c:orientation val="minMax"/>
        </c:scaling>
        <c:delete val="1"/>
        <c:axPos val="b"/>
        <c:majorGridlines/>
        <c:numFmt formatCode="General" sourceLinked="0"/>
        <c:tickLblPos val="none"/>
        <c:crossAx val="90077440"/>
        <c:crosses val="autoZero"/>
        <c:auto val="1"/>
        <c:lblAlgn val="ctr"/>
        <c:lblOffset val="100"/>
        <c:tickLblSkip val="2"/>
        <c:tickMarkSkip val="2"/>
      </c:catAx>
      <c:valAx>
        <c:axId val="90077440"/>
        <c:scaling>
          <c:orientation val="minMax"/>
          <c:max val="5"/>
          <c:min val="-5"/>
        </c:scaling>
        <c:delete val="1"/>
        <c:axPos val="l"/>
        <c:majorGridlines/>
        <c:numFmt formatCode="General" sourceLinked="1"/>
        <c:tickLblPos val="none"/>
        <c:crossAx val="90075904"/>
        <c:crossesAt val="1"/>
        <c:crossBetween val="midCat"/>
        <c:majorUnit val="1"/>
        <c:minorUnit val="1"/>
      </c:valAx>
    </c:plotArea>
    <c:plotVisOnly val="1"/>
    <c:dispBlanksAs val="gap"/>
  </c:chart>
  <c:externalData r:id="rId1"/>
  <c:userShapes r:id="rId2"/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DC6352-AB58-47AC-AE6E-CC7C11001C3B}" type="doc">
      <dgm:prSet loTypeId="urn:microsoft.com/office/officeart/2005/8/layout/process4" loCatId="process" qsTypeId="urn:microsoft.com/office/officeart/2005/8/quickstyle/3d3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83CF0598-EA94-41CE-8A58-0BA931BFE3E0}">
      <dgm:prSet phldrT="[Текст]" cust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ADA145F3-4CA8-41F9-A9A5-9C7B326B2D40}" type="parTrans" cxnId="{00D2EC9A-00BC-4344-B243-039E36C9E825}">
      <dgm:prSet/>
      <dgm:spPr/>
      <dgm:t>
        <a:bodyPr/>
        <a:lstStyle/>
        <a:p>
          <a:endParaRPr lang="ru-RU"/>
        </a:p>
      </dgm:t>
    </dgm:pt>
    <dgm:pt modelId="{B99DD3F6-36EE-4400-A0C8-A6AFED9995D6}" type="sibTrans" cxnId="{00D2EC9A-00BC-4344-B243-039E36C9E825}">
      <dgm:prSet/>
      <dgm:spPr/>
      <dgm:t>
        <a:bodyPr/>
        <a:lstStyle/>
        <a:p>
          <a:endParaRPr lang="ru-RU"/>
        </a:p>
      </dgm:t>
    </dgm:pt>
    <dgm:pt modelId="{2571E8C6-8EC1-47AC-9976-7DE68225247F}">
      <dgm:prSet phldrT="[Текст]"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en-US" sz="1600" dirty="0" smtClean="0">
              <a:solidFill>
                <a:srgbClr val="0070C0"/>
              </a:solidFill>
            </a:rPr>
            <a:t> </a:t>
          </a:r>
          <a:r>
            <a:rPr lang="ru-RU" sz="1600" dirty="0" smtClean="0">
              <a:solidFill>
                <a:srgbClr val="0070C0"/>
              </a:solidFill>
            </a:rPr>
            <a:t>Ответ: </a:t>
          </a:r>
          <a:r>
            <a:rPr lang="en-US" sz="1600" dirty="0" smtClean="0">
              <a:solidFill>
                <a:srgbClr val="0070C0"/>
              </a:solidFill>
            </a:rPr>
            <a:t>[-1</a:t>
          </a:r>
          <a:r>
            <a:rPr lang="ru-RU" sz="1600" dirty="0" smtClean="0">
              <a:solidFill>
                <a:srgbClr val="0070C0"/>
              </a:solidFill>
            </a:rPr>
            <a:t>;3</a:t>
          </a:r>
          <a:r>
            <a:rPr lang="en-US" sz="1600" dirty="0" smtClean="0">
              <a:solidFill>
                <a:srgbClr val="0070C0"/>
              </a:solidFill>
            </a:rPr>
            <a:t>]</a:t>
          </a:r>
          <a:r>
            <a:rPr lang="ru-RU" sz="1600" dirty="0" smtClean="0">
              <a:solidFill>
                <a:srgbClr val="0070C0"/>
              </a:solidFill>
            </a:rPr>
            <a:t> </a:t>
          </a:r>
          <a:endParaRPr lang="ru-RU" sz="1600" dirty="0">
            <a:solidFill>
              <a:srgbClr val="0070C0"/>
            </a:solidFill>
          </a:endParaRPr>
        </a:p>
      </dgm:t>
    </dgm:pt>
    <dgm:pt modelId="{84C8DBF1-4607-4BBE-AF94-EAF87C299989}" type="parTrans" cxnId="{9946F87B-B3A5-4DCD-9F7F-2E5D8F1C8F39}">
      <dgm:prSet/>
      <dgm:spPr/>
      <dgm:t>
        <a:bodyPr/>
        <a:lstStyle/>
        <a:p>
          <a:endParaRPr lang="ru-RU"/>
        </a:p>
      </dgm:t>
    </dgm:pt>
    <dgm:pt modelId="{216E36D0-E0FB-4FD9-BA94-F56B9A43F106}" type="sibTrans" cxnId="{9946F87B-B3A5-4DCD-9F7F-2E5D8F1C8F39}">
      <dgm:prSet/>
      <dgm:spPr/>
      <dgm:t>
        <a:bodyPr/>
        <a:lstStyle/>
        <a:p>
          <a:endParaRPr lang="ru-RU"/>
        </a:p>
      </dgm:t>
    </dgm:pt>
    <dgm:pt modelId="{FDF6E657-D05C-4097-82F8-67D0B3952494}">
      <dgm:prSet phldrT="[Текст]"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ru-RU" sz="1600" b="1" i="1" dirty="0" smtClean="0">
              <a:latin typeface="Times New Roman" pitchFamily="18" charset="0"/>
            </a:rPr>
            <a:t>.</a:t>
          </a:r>
          <a:endParaRPr lang="ru-RU" sz="1600" b="1" dirty="0"/>
        </a:p>
      </dgm:t>
    </dgm:pt>
    <dgm:pt modelId="{6283C713-0D42-4714-8C91-3942FFC5000A}" type="sibTrans" cxnId="{2EB3C3FC-4CC2-43A1-86EC-7C809360ED47}">
      <dgm:prSet/>
      <dgm:spPr/>
      <dgm:t>
        <a:bodyPr/>
        <a:lstStyle/>
        <a:p>
          <a:endParaRPr lang="ru-RU"/>
        </a:p>
      </dgm:t>
    </dgm:pt>
    <dgm:pt modelId="{371C0692-0CB6-44C0-B2CD-7323F0A3DC68}" type="parTrans" cxnId="{2EB3C3FC-4CC2-43A1-86EC-7C809360ED47}">
      <dgm:prSet/>
      <dgm:spPr/>
      <dgm:t>
        <a:bodyPr/>
        <a:lstStyle/>
        <a:p>
          <a:endParaRPr lang="ru-RU"/>
        </a:p>
      </dgm:t>
    </dgm:pt>
    <dgm:pt modelId="{2363F548-6E39-4F2F-AD14-8786513094F6}" type="pres">
      <dgm:prSet presAssocID="{22DC6352-AB58-47AC-AE6E-CC7C11001C3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304F0F-C766-4D88-B6E1-ACFE890DC64B}" type="pres">
      <dgm:prSet presAssocID="{2571E8C6-8EC1-47AC-9976-7DE68225247F}" presName="boxAndChildren" presStyleCnt="0"/>
      <dgm:spPr/>
    </dgm:pt>
    <dgm:pt modelId="{07DD1684-AD3B-4516-A5CD-B511F5534654}" type="pres">
      <dgm:prSet presAssocID="{2571E8C6-8EC1-47AC-9976-7DE68225247F}" presName="parentTextBox" presStyleLbl="node1" presStyleIdx="0" presStyleCnt="3"/>
      <dgm:spPr/>
      <dgm:t>
        <a:bodyPr/>
        <a:lstStyle/>
        <a:p>
          <a:endParaRPr lang="ru-RU"/>
        </a:p>
      </dgm:t>
    </dgm:pt>
    <dgm:pt modelId="{79522C4A-E1C2-4CD1-B8E3-333B011C1E65}" type="pres">
      <dgm:prSet presAssocID="{6283C713-0D42-4714-8C91-3942FFC5000A}" presName="sp" presStyleCnt="0"/>
      <dgm:spPr/>
    </dgm:pt>
    <dgm:pt modelId="{159BC0D1-EE5D-411F-BF91-FF2D13437B9D}" type="pres">
      <dgm:prSet presAssocID="{FDF6E657-D05C-4097-82F8-67D0B3952494}" presName="arrowAndChildren" presStyleCnt="0"/>
      <dgm:spPr/>
    </dgm:pt>
    <dgm:pt modelId="{3871FA1B-5D3D-4CF5-BBDE-1753C1686BFB}" type="pres">
      <dgm:prSet presAssocID="{FDF6E657-D05C-4097-82F8-67D0B3952494}" presName="parentTextArrow" presStyleLbl="node1" presStyleIdx="1" presStyleCnt="3" custScaleY="116954"/>
      <dgm:spPr/>
      <dgm:t>
        <a:bodyPr/>
        <a:lstStyle/>
        <a:p>
          <a:endParaRPr lang="ru-RU"/>
        </a:p>
      </dgm:t>
    </dgm:pt>
    <dgm:pt modelId="{A78B8697-F774-457A-87FC-574BD4408902}" type="pres">
      <dgm:prSet presAssocID="{B99DD3F6-36EE-4400-A0C8-A6AFED9995D6}" presName="sp" presStyleCnt="0"/>
      <dgm:spPr/>
    </dgm:pt>
    <dgm:pt modelId="{1A75FEE3-BA40-49F2-BAFC-901F33F297FC}" type="pres">
      <dgm:prSet presAssocID="{83CF0598-EA94-41CE-8A58-0BA931BFE3E0}" presName="arrowAndChildren" presStyleCnt="0"/>
      <dgm:spPr/>
    </dgm:pt>
    <dgm:pt modelId="{9F47BFE7-912F-4553-B54E-D253C6810FB5}" type="pres">
      <dgm:prSet presAssocID="{83CF0598-EA94-41CE-8A58-0BA931BFE3E0}" presName="parentTextArrow" presStyleLbl="node1" presStyleIdx="2" presStyleCnt="3" custLinFactNeighborX="541" custLinFactNeighborY="5623"/>
      <dgm:spPr/>
      <dgm:t>
        <a:bodyPr/>
        <a:lstStyle/>
        <a:p>
          <a:endParaRPr lang="ru-RU"/>
        </a:p>
      </dgm:t>
    </dgm:pt>
  </dgm:ptLst>
  <dgm:cxnLst>
    <dgm:cxn modelId="{5D9EB3E2-739D-4E3A-8295-7D8036B7EE6A}" type="presOf" srcId="{22DC6352-AB58-47AC-AE6E-CC7C11001C3B}" destId="{2363F548-6E39-4F2F-AD14-8786513094F6}" srcOrd="0" destOrd="0" presId="urn:microsoft.com/office/officeart/2005/8/layout/process4"/>
    <dgm:cxn modelId="{E80D81D2-841D-4C8A-8C25-71A4F5E8077E}" type="presOf" srcId="{83CF0598-EA94-41CE-8A58-0BA931BFE3E0}" destId="{9F47BFE7-912F-4553-B54E-D253C6810FB5}" srcOrd="0" destOrd="0" presId="urn:microsoft.com/office/officeart/2005/8/layout/process4"/>
    <dgm:cxn modelId="{2EB3C3FC-4CC2-43A1-86EC-7C809360ED47}" srcId="{22DC6352-AB58-47AC-AE6E-CC7C11001C3B}" destId="{FDF6E657-D05C-4097-82F8-67D0B3952494}" srcOrd="1" destOrd="0" parTransId="{371C0692-0CB6-44C0-B2CD-7323F0A3DC68}" sibTransId="{6283C713-0D42-4714-8C91-3942FFC5000A}"/>
    <dgm:cxn modelId="{B4C6B294-8217-45CA-AA3B-5F5104E0D1C9}" type="presOf" srcId="{2571E8C6-8EC1-47AC-9976-7DE68225247F}" destId="{07DD1684-AD3B-4516-A5CD-B511F5534654}" srcOrd="0" destOrd="0" presId="urn:microsoft.com/office/officeart/2005/8/layout/process4"/>
    <dgm:cxn modelId="{CC1110EE-E835-4A2A-8321-E83919C7B76C}" type="presOf" srcId="{FDF6E657-D05C-4097-82F8-67D0B3952494}" destId="{3871FA1B-5D3D-4CF5-BBDE-1753C1686BFB}" srcOrd="0" destOrd="0" presId="urn:microsoft.com/office/officeart/2005/8/layout/process4"/>
    <dgm:cxn modelId="{00D2EC9A-00BC-4344-B243-039E36C9E825}" srcId="{22DC6352-AB58-47AC-AE6E-CC7C11001C3B}" destId="{83CF0598-EA94-41CE-8A58-0BA931BFE3E0}" srcOrd="0" destOrd="0" parTransId="{ADA145F3-4CA8-41F9-A9A5-9C7B326B2D40}" sibTransId="{B99DD3F6-36EE-4400-A0C8-A6AFED9995D6}"/>
    <dgm:cxn modelId="{9946F87B-B3A5-4DCD-9F7F-2E5D8F1C8F39}" srcId="{22DC6352-AB58-47AC-AE6E-CC7C11001C3B}" destId="{2571E8C6-8EC1-47AC-9976-7DE68225247F}" srcOrd="2" destOrd="0" parTransId="{84C8DBF1-4607-4BBE-AF94-EAF87C299989}" sibTransId="{216E36D0-E0FB-4FD9-BA94-F56B9A43F106}"/>
    <dgm:cxn modelId="{9068D240-3AAF-4217-A857-C39B7666EB1A}" type="presParOf" srcId="{2363F548-6E39-4F2F-AD14-8786513094F6}" destId="{B7304F0F-C766-4D88-B6E1-ACFE890DC64B}" srcOrd="0" destOrd="0" presId="urn:microsoft.com/office/officeart/2005/8/layout/process4"/>
    <dgm:cxn modelId="{06250EBE-4EC4-4EC9-A6D3-55D2CA1EDC85}" type="presParOf" srcId="{B7304F0F-C766-4D88-B6E1-ACFE890DC64B}" destId="{07DD1684-AD3B-4516-A5CD-B511F5534654}" srcOrd="0" destOrd="0" presId="urn:microsoft.com/office/officeart/2005/8/layout/process4"/>
    <dgm:cxn modelId="{7F6FE2F6-2D4F-4E34-8BDD-769BA96599C1}" type="presParOf" srcId="{2363F548-6E39-4F2F-AD14-8786513094F6}" destId="{79522C4A-E1C2-4CD1-B8E3-333B011C1E65}" srcOrd="1" destOrd="0" presId="urn:microsoft.com/office/officeart/2005/8/layout/process4"/>
    <dgm:cxn modelId="{5631D621-1785-41DE-B4B1-5E301318B43A}" type="presParOf" srcId="{2363F548-6E39-4F2F-AD14-8786513094F6}" destId="{159BC0D1-EE5D-411F-BF91-FF2D13437B9D}" srcOrd="2" destOrd="0" presId="urn:microsoft.com/office/officeart/2005/8/layout/process4"/>
    <dgm:cxn modelId="{DE951CC2-2699-48B4-AA05-20D460C9C7A4}" type="presParOf" srcId="{159BC0D1-EE5D-411F-BF91-FF2D13437B9D}" destId="{3871FA1B-5D3D-4CF5-BBDE-1753C1686BFB}" srcOrd="0" destOrd="0" presId="urn:microsoft.com/office/officeart/2005/8/layout/process4"/>
    <dgm:cxn modelId="{8423DE13-146E-4A65-B4A2-775CB68F6CD7}" type="presParOf" srcId="{2363F548-6E39-4F2F-AD14-8786513094F6}" destId="{A78B8697-F774-457A-87FC-574BD4408902}" srcOrd="3" destOrd="0" presId="urn:microsoft.com/office/officeart/2005/8/layout/process4"/>
    <dgm:cxn modelId="{051E1EF0-3CC3-4B66-8C82-814D869DE003}" type="presParOf" srcId="{2363F548-6E39-4F2F-AD14-8786513094F6}" destId="{1A75FEE3-BA40-49F2-BAFC-901F33F297FC}" srcOrd="4" destOrd="0" presId="urn:microsoft.com/office/officeart/2005/8/layout/process4"/>
    <dgm:cxn modelId="{3E8C9429-E03B-4C57-B80C-692C982E3F22}" type="presParOf" srcId="{1A75FEE3-BA40-49F2-BAFC-901F33F297FC}" destId="{9F47BFE7-912F-4553-B54E-D253C6810FB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2DC6352-AB58-47AC-AE6E-CC7C11001C3B}" type="doc">
      <dgm:prSet loTypeId="urn:microsoft.com/office/officeart/2005/8/layout/process4" loCatId="process" qsTypeId="urn:microsoft.com/office/officeart/2005/8/quickstyle/3d3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83CF0598-EA94-41CE-8A58-0BA931BFE3E0}">
          <dgm:prSet phldrT="[Текст]" custT="1"/>
          <dgm:spPr>
            <a:solidFill>
              <a:schemeClr val="bg2">
                <a:lumMod val="20000"/>
                <a:lumOff val="80000"/>
              </a:schemeClr>
            </a:solidFill>
          </dgm:spPr>
          <dgm:t>
            <a:bodyPr/>
            <a:lstStyle/>
            <a:p>
              <a:r>
                <a:rPr lang="ru-RU" sz="1400" dirty="0" smtClean="0">
                  <a:solidFill>
                    <a:srgbClr val="0070C0"/>
                  </a:solidFill>
                </a:rPr>
                <a:t>Решить неравенство </a:t>
              </a:r>
              <a:r>
                <a:rPr lang="en-US" sz="1400" b="1" i="1" dirty="0" smtClean="0">
                  <a:solidFill>
                    <a:srgbClr val="0070C0"/>
                  </a:solidFill>
                  <a:latin typeface="Times New Roman" pitchFamily="18" charset="0"/>
                </a:rPr>
                <a:t>X</a:t>
              </a:r>
              <a:r>
                <a:rPr lang="en-US" sz="1400" b="1" i="1" baseline="30000" dirty="0" smtClean="0">
                  <a:solidFill>
                    <a:srgbClr val="0070C0"/>
                  </a:solidFill>
                  <a:latin typeface="Times New Roman" pitchFamily="18" charset="0"/>
                </a:rPr>
                <a:t>2</a:t>
              </a:r>
              <a:r>
                <a:rPr lang="ru-RU" sz="1400" b="1" i="1" dirty="0" smtClean="0">
                  <a:solidFill>
                    <a:srgbClr val="0070C0"/>
                  </a:solidFill>
                  <a:latin typeface="Times New Roman" pitchFamily="18" charset="0"/>
                </a:rPr>
                <a:t>-2Х-3</a:t>
              </a:r>
              <a14:m>
                <m:oMath xmlns:m="http://schemas.openxmlformats.org/officeDocument/2006/math">
                  <m:r>
                    <a:rPr lang="ru-RU" sz="1400" b="1" i="1" smtClean="0">
                      <a:solidFill>
                        <a:srgbClr val="0070C0"/>
                      </a:solidFill>
                      <a:latin typeface="Cambria Math"/>
                    </a:rPr>
                    <m:t>≤</m:t>
                  </m:r>
                </m:oMath>
              </a14:m>
              <a:r>
                <a:rPr lang="en-US" sz="1400" b="1" i="1" dirty="0" smtClean="0">
                  <a:solidFill>
                    <a:srgbClr val="0070C0"/>
                  </a:solidFill>
                  <a:latin typeface="Times New Roman" pitchFamily="18" charset="0"/>
                </a:rPr>
                <a:t>0</a:t>
              </a:r>
              <a:endParaRPr lang="ru-RU" sz="1400" b="1" i="1" dirty="0" smtClean="0">
                <a:solidFill>
                  <a:srgbClr val="0070C0"/>
                </a:solidFill>
                <a:latin typeface="Times New Roman" pitchFamily="18" charset="0"/>
              </a:endParaRPr>
            </a:p>
            <a:p>
              <a:r>
                <a:rPr lang="ru-RU" sz="1400" dirty="0" smtClean="0">
                  <a:solidFill>
                    <a:srgbClr val="0070C0"/>
                  </a:solidFill>
                </a:rPr>
                <a:t>Находим корни корни квадратного трехчлена: </a:t>
              </a:r>
              <a:endParaRPr lang="en-US" sz="1400" dirty="0" smtClean="0">
                <a:solidFill>
                  <a:srgbClr val="0070C0"/>
                </a:solidFill>
              </a:endParaRPr>
            </a:p>
            <a:p>
              <a:r>
                <a:rPr lang="ru-RU" sz="1400" dirty="0" smtClean="0">
                  <a:solidFill>
                    <a:srgbClr val="0070C0"/>
                  </a:solidFill>
                </a:rPr>
                <a:t> </a:t>
              </a:r>
              <a:r>
                <a:rPr lang="ru-RU" sz="1400" b="1" i="1" dirty="0" smtClean="0">
                  <a:solidFill>
                    <a:srgbClr val="0070C0"/>
                  </a:solidFill>
                  <a:latin typeface="Times New Roman" pitchFamily="18" charset="0"/>
                </a:rPr>
                <a:t>Х</a:t>
              </a:r>
              <a:r>
                <a:rPr lang="en-US" sz="1400" b="1" i="1" dirty="0" smtClean="0">
                  <a:solidFill>
                    <a:srgbClr val="0070C0"/>
                  </a:solidFill>
                  <a:latin typeface="Times New Roman" pitchFamily="18" charset="0"/>
                </a:rPr>
                <a:t>1 = -1</a:t>
              </a:r>
              <a:r>
                <a:rPr lang="ru-RU" sz="1400" b="1" i="1" dirty="0" smtClean="0">
                  <a:solidFill>
                    <a:srgbClr val="0070C0"/>
                  </a:solidFill>
                  <a:latin typeface="Times New Roman" pitchFamily="18" charset="0"/>
                </a:rPr>
                <a:t>; Х2 = 3</a:t>
              </a:r>
            </a:p>
          </dgm:t>
        </dgm:pt>
      </mc:Choice>
      <mc:Fallback xmlns="">
        <dgm:pt modelId="{83CF0598-EA94-41CE-8A58-0BA931BFE3E0}">
          <dgm:prSet phldrT="[Текст]" custT="1"/>
          <dgm:spPr>
            <a:solidFill>
              <a:schemeClr val="bg2">
                <a:lumMod val="20000"/>
                <a:lumOff val="80000"/>
              </a:schemeClr>
            </a:solidFill>
          </dgm:spPr>
          <dgm:t>
            <a:bodyPr/>
            <a:lstStyle/>
            <a:p>
              <a:r>
                <a:rPr lang="ru-RU" sz="1400" dirty="0" smtClean="0">
                  <a:solidFill>
                    <a:srgbClr val="0070C0"/>
                  </a:solidFill>
                </a:rPr>
                <a:t>Решить неравенство </a:t>
              </a:r>
              <a:r>
                <a:rPr lang="en-US" sz="1400" b="1" i="1" dirty="0" smtClean="0">
                  <a:solidFill>
                    <a:srgbClr val="0070C0"/>
                  </a:solidFill>
                  <a:latin typeface="Times New Roman" pitchFamily="18" charset="0"/>
                </a:rPr>
                <a:t>X</a:t>
              </a:r>
              <a:r>
                <a:rPr lang="en-US" sz="1400" b="1" i="1" baseline="30000" dirty="0" smtClean="0">
                  <a:solidFill>
                    <a:srgbClr val="0070C0"/>
                  </a:solidFill>
                  <a:latin typeface="Times New Roman" pitchFamily="18" charset="0"/>
                </a:rPr>
                <a:t>2</a:t>
              </a:r>
              <a:r>
                <a:rPr lang="ru-RU" sz="1400" b="1" i="1" dirty="0" smtClean="0">
                  <a:solidFill>
                    <a:srgbClr val="0070C0"/>
                  </a:solidFill>
                  <a:latin typeface="Times New Roman" pitchFamily="18" charset="0"/>
                </a:rPr>
                <a:t>-2Х-3</a:t>
              </a:r>
              <a:r>
                <a:rPr lang="ru-RU" sz="1400" b="1" i="0" smtClean="0">
                  <a:solidFill>
                    <a:srgbClr val="0070C0"/>
                  </a:solidFill>
                  <a:latin typeface="Times New Roman" pitchFamily="18" charset="0"/>
                </a:rPr>
                <a:t>≤</a:t>
              </a:r>
              <a:r>
                <a:rPr lang="en-US" sz="1400" b="1" i="1" dirty="0" smtClean="0">
                  <a:solidFill>
                    <a:srgbClr val="0070C0"/>
                  </a:solidFill>
                  <a:latin typeface="Times New Roman" pitchFamily="18" charset="0"/>
                </a:rPr>
                <a:t>0</a:t>
              </a:r>
              <a:endParaRPr lang="ru-RU" sz="1400" b="1" i="1" dirty="0" smtClean="0">
                <a:solidFill>
                  <a:srgbClr val="0070C0"/>
                </a:solidFill>
                <a:latin typeface="Times New Roman" pitchFamily="18" charset="0"/>
              </a:endParaRPr>
            </a:p>
            <a:p>
              <a:r>
                <a:rPr lang="ru-RU" sz="1400" dirty="0" smtClean="0">
                  <a:solidFill>
                    <a:srgbClr val="0070C0"/>
                  </a:solidFill>
                </a:rPr>
                <a:t>Находим корни корни квадратного трехчлена: </a:t>
              </a:r>
              <a:endParaRPr lang="en-US" sz="1400" dirty="0" smtClean="0">
                <a:solidFill>
                  <a:srgbClr val="0070C0"/>
                </a:solidFill>
              </a:endParaRPr>
            </a:p>
            <a:p>
              <a:r>
                <a:rPr lang="ru-RU" sz="1400" dirty="0" smtClean="0">
                  <a:solidFill>
                    <a:srgbClr val="0070C0"/>
                  </a:solidFill>
                </a:rPr>
                <a:t> </a:t>
              </a:r>
              <a:r>
                <a:rPr lang="ru-RU" sz="1400" b="1" i="1" dirty="0" smtClean="0">
                  <a:solidFill>
                    <a:srgbClr val="0070C0"/>
                  </a:solidFill>
                  <a:latin typeface="Times New Roman" pitchFamily="18" charset="0"/>
                </a:rPr>
                <a:t>Х</a:t>
              </a:r>
              <a:r>
                <a:rPr lang="en-US" sz="1400" b="1" i="1" dirty="0" smtClean="0">
                  <a:solidFill>
                    <a:srgbClr val="0070C0"/>
                  </a:solidFill>
                  <a:latin typeface="Times New Roman" pitchFamily="18" charset="0"/>
                </a:rPr>
                <a:t>1 = -1</a:t>
              </a:r>
              <a:r>
                <a:rPr lang="ru-RU" sz="1400" b="1" i="1" dirty="0" smtClean="0">
                  <a:solidFill>
                    <a:srgbClr val="0070C0"/>
                  </a:solidFill>
                  <a:latin typeface="Times New Roman" pitchFamily="18" charset="0"/>
                </a:rPr>
                <a:t>; Х2 = 3</a:t>
              </a:r>
            </a:p>
          </dgm:t>
        </dgm:pt>
      </mc:Fallback>
    </mc:AlternateContent>
    <dgm:pt modelId="{ADA145F3-4CA8-41F9-A9A5-9C7B326B2D40}" type="parTrans" cxnId="{00D2EC9A-00BC-4344-B243-039E36C9E825}">
      <dgm:prSet/>
      <dgm:spPr/>
      <dgm:t>
        <a:bodyPr/>
        <a:lstStyle/>
        <a:p>
          <a:endParaRPr lang="ru-RU"/>
        </a:p>
      </dgm:t>
    </dgm:pt>
    <dgm:pt modelId="{B99DD3F6-36EE-4400-A0C8-A6AFED9995D6}" type="sibTrans" cxnId="{00D2EC9A-00BC-4344-B243-039E36C9E825}">
      <dgm:prSet/>
      <dgm:spPr/>
      <dgm:t>
        <a:bodyPr/>
        <a:lstStyle/>
        <a:p>
          <a:endParaRPr lang="ru-RU"/>
        </a:p>
      </dgm:t>
    </dgm:pt>
    <dgm:pt modelId="{2571E8C6-8EC1-47AC-9976-7DE68225247F}">
      <dgm:prSet phldrT="[Текст]"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en-US" sz="1600" dirty="0" smtClean="0">
              <a:solidFill>
                <a:srgbClr val="0070C0"/>
              </a:solidFill>
            </a:rPr>
            <a:t> </a:t>
          </a:r>
          <a:r>
            <a:rPr lang="ru-RU" sz="1600" dirty="0" smtClean="0">
              <a:solidFill>
                <a:srgbClr val="0070C0"/>
              </a:solidFill>
            </a:rPr>
            <a:t>Ответ: </a:t>
          </a:r>
          <a:r>
            <a:rPr lang="en-US" sz="1600" dirty="0" smtClean="0">
              <a:solidFill>
                <a:srgbClr val="0070C0"/>
              </a:solidFill>
            </a:rPr>
            <a:t>[-1</a:t>
          </a:r>
          <a:r>
            <a:rPr lang="ru-RU" sz="1600" dirty="0" smtClean="0">
              <a:solidFill>
                <a:srgbClr val="0070C0"/>
              </a:solidFill>
            </a:rPr>
            <a:t>;3</a:t>
          </a:r>
          <a:r>
            <a:rPr lang="en-US" sz="1600" dirty="0" smtClean="0">
              <a:solidFill>
                <a:srgbClr val="0070C0"/>
              </a:solidFill>
            </a:rPr>
            <a:t>]</a:t>
          </a:r>
          <a:r>
            <a:rPr lang="ru-RU" sz="1600" dirty="0" smtClean="0">
              <a:solidFill>
                <a:srgbClr val="0070C0"/>
              </a:solidFill>
            </a:rPr>
            <a:t> </a:t>
          </a:r>
          <a:endParaRPr lang="ru-RU" sz="1600" dirty="0">
            <a:solidFill>
              <a:srgbClr val="0070C0"/>
            </a:solidFill>
          </a:endParaRPr>
        </a:p>
      </dgm:t>
    </dgm:pt>
    <dgm:pt modelId="{84C8DBF1-4607-4BBE-AF94-EAF87C299989}" type="parTrans" cxnId="{9946F87B-B3A5-4DCD-9F7F-2E5D8F1C8F39}">
      <dgm:prSet/>
      <dgm:spPr/>
      <dgm:t>
        <a:bodyPr/>
        <a:lstStyle/>
        <a:p>
          <a:endParaRPr lang="ru-RU"/>
        </a:p>
      </dgm:t>
    </dgm:pt>
    <dgm:pt modelId="{216E36D0-E0FB-4FD9-BA94-F56B9A43F106}" type="sibTrans" cxnId="{9946F87B-B3A5-4DCD-9F7F-2E5D8F1C8F39}">
      <dgm:prSet/>
      <dgm:spPr/>
      <dgm:t>
        <a:bodyPr/>
        <a:lstStyle/>
        <a:p>
          <a:endParaRPr lang="ru-RU"/>
        </a:p>
      </dgm:t>
    </dgm:pt>
    <dgm:pt modelId="{FDF6E657-D05C-4097-82F8-67D0B3952494}">
      <dgm:prSet phldrT="[Текст]"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ru-RU" sz="1600" b="1" i="1" dirty="0" smtClean="0">
              <a:latin typeface="Times New Roman" pitchFamily="18" charset="0"/>
            </a:rPr>
            <a:t>.</a:t>
          </a:r>
          <a:endParaRPr lang="ru-RU" sz="1600" b="1" dirty="0"/>
        </a:p>
      </dgm:t>
    </dgm:pt>
    <dgm:pt modelId="{6283C713-0D42-4714-8C91-3942FFC5000A}" type="sibTrans" cxnId="{2EB3C3FC-4CC2-43A1-86EC-7C809360ED47}">
      <dgm:prSet/>
      <dgm:spPr/>
      <dgm:t>
        <a:bodyPr/>
        <a:lstStyle/>
        <a:p>
          <a:endParaRPr lang="ru-RU"/>
        </a:p>
      </dgm:t>
    </dgm:pt>
    <dgm:pt modelId="{371C0692-0CB6-44C0-B2CD-7323F0A3DC68}" type="parTrans" cxnId="{2EB3C3FC-4CC2-43A1-86EC-7C809360ED47}">
      <dgm:prSet/>
      <dgm:spPr/>
      <dgm:t>
        <a:bodyPr/>
        <a:lstStyle/>
        <a:p>
          <a:endParaRPr lang="ru-RU"/>
        </a:p>
      </dgm:t>
    </dgm:pt>
    <dgm:pt modelId="{2363F548-6E39-4F2F-AD14-8786513094F6}" type="pres">
      <dgm:prSet presAssocID="{22DC6352-AB58-47AC-AE6E-CC7C11001C3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304F0F-C766-4D88-B6E1-ACFE890DC64B}" type="pres">
      <dgm:prSet presAssocID="{2571E8C6-8EC1-47AC-9976-7DE68225247F}" presName="boxAndChildren" presStyleCnt="0"/>
      <dgm:spPr/>
    </dgm:pt>
    <dgm:pt modelId="{07DD1684-AD3B-4516-A5CD-B511F5534654}" type="pres">
      <dgm:prSet presAssocID="{2571E8C6-8EC1-47AC-9976-7DE68225247F}" presName="parentTextBox" presStyleLbl="node1" presStyleIdx="0" presStyleCnt="3"/>
      <dgm:spPr/>
      <dgm:t>
        <a:bodyPr/>
        <a:lstStyle/>
        <a:p>
          <a:endParaRPr lang="ru-RU"/>
        </a:p>
      </dgm:t>
    </dgm:pt>
    <dgm:pt modelId="{79522C4A-E1C2-4CD1-B8E3-333B011C1E65}" type="pres">
      <dgm:prSet presAssocID="{6283C713-0D42-4714-8C91-3942FFC5000A}" presName="sp" presStyleCnt="0"/>
      <dgm:spPr/>
    </dgm:pt>
    <dgm:pt modelId="{159BC0D1-EE5D-411F-BF91-FF2D13437B9D}" type="pres">
      <dgm:prSet presAssocID="{FDF6E657-D05C-4097-82F8-67D0B3952494}" presName="arrowAndChildren" presStyleCnt="0"/>
      <dgm:spPr/>
    </dgm:pt>
    <dgm:pt modelId="{3871FA1B-5D3D-4CF5-BBDE-1753C1686BFB}" type="pres">
      <dgm:prSet presAssocID="{FDF6E657-D05C-4097-82F8-67D0B3952494}" presName="parentTextArrow" presStyleLbl="node1" presStyleIdx="1" presStyleCnt="3" custScaleY="116954"/>
      <dgm:spPr/>
      <dgm:t>
        <a:bodyPr/>
        <a:lstStyle/>
        <a:p>
          <a:endParaRPr lang="ru-RU"/>
        </a:p>
      </dgm:t>
    </dgm:pt>
    <dgm:pt modelId="{A78B8697-F774-457A-87FC-574BD4408902}" type="pres">
      <dgm:prSet presAssocID="{B99DD3F6-36EE-4400-A0C8-A6AFED9995D6}" presName="sp" presStyleCnt="0"/>
      <dgm:spPr/>
    </dgm:pt>
    <dgm:pt modelId="{1A75FEE3-BA40-49F2-BAFC-901F33F297FC}" type="pres">
      <dgm:prSet presAssocID="{83CF0598-EA94-41CE-8A58-0BA931BFE3E0}" presName="arrowAndChildren" presStyleCnt="0"/>
      <dgm:spPr/>
    </dgm:pt>
    <dgm:pt modelId="{9F47BFE7-912F-4553-B54E-D253C6810FB5}" type="pres">
      <dgm:prSet presAssocID="{83CF0598-EA94-41CE-8A58-0BA931BFE3E0}" presName="parentTextArrow" presStyleLbl="node1" presStyleIdx="2" presStyleCnt="3" custLinFactNeighborX="541" custLinFactNeighborY="5623"/>
      <dgm:spPr/>
      <dgm:t>
        <a:bodyPr/>
        <a:lstStyle/>
        <a:p>
          <a:endParaRPr lang="ru-RU"/>
        </a:p>
      </dgm:t>
    </dgm:pt>
  </dgm:ptLst>
  <dgm:cxnLst>
    <dgm:cxn modelId="{B4C6B294-8217-45CA-AA3B-5F5104E0D1C9}" type="presOf" srcId="{2571E8C6-8EC1-47AC-9976-7DE68225247F}" destId="{07DD1684-AD3B-4516-A5CD-B511F5534654}" srcOrd="0" destOrd="0" presId="urn:microsoft.com/office/officeart/2005/8/layout/process4"/>
    <dgm:cxn modelId="{00D2EC9A-00BC-4344-B243-039E36C9E825}" srcId="{22DC6352-AB58-47AC-AE6E-CC7C11001C3B}" destId="{83CF0598-EA94-41CE-8A58-0BA931BFE3E0}" srcOrd="0" destOrd="0" parTransId="{ADA145F3-4CA8-41F9-A9A5-9C7B326B2D40}" sibTransId="{B99DD3F6-36EE-4400-A0C8-A6AFED9995D6}"/>
    <dgm:cxn modelId="{5D9EB3E2-739D-4E3A-8295-7D8036B7EE6A}" type="presOf" srcId="{22DC6352-AB58-47AC-AE6E-CC7C11001C3B}" destId="{2363F548-6E39-4F2F-AD14-8786513094F6}" srcOrd="0" destOrd="0" presId="urn:microsoft.com/office/officeart/2005/8/layout/process4"/>
    <dgm:cxn modelId="{9946F87B-B3A5-4DCD-9F7F-2E5D8F1C8F39}" srcId="{22DC6352-AB58-47AC-AE6E-CC7C11001C3B}" destId="{2571E8C6-8EC1-47AC-9976-7DE68225247F}" srcOrd="2" destOrd="0" parTransId="{84C8DBF1-4607-4BBE-AF94-EAF87C299989}" sibTransId="{216E36D0-E0FB-4FD9-BA94-F56B9A43F106}"/>
    <dgm:cxn modelId="{CC1110EE-E835-4A2A-8321-E83919C7B76C}" type="presOf" srcId="{FDF6E657-D05C-4097-82F8-67D0B3952494}" destId="{3871FA1B-5D3D-4CF5-BBDE-1753C1686BFB}" srcOrd="0" destOrd="0" presId="urn:microsoft.com/office/officeart/2005/8/layout/process4"/>
    <dgm:cxn modelId="{2EB3C3FC-4CC2-43A1-86EC-7C809360ED47}" srcId="{22DC6352-AB58-47AC-AE6E-CC7C11001C3B}" destId="{FDF6E657-D05C-4097-82F8-67D0B3952494}" srcOrd="1" destOrd="0" parTransId="{371C0692-0CB6-44C0-B2CD-7323F0A3DC68}" sibTransId="{6283C713-0D42-4714-8C91-3942FFC5000A}"/>
    <dgm:cxn modelId="{E80D81D2-841D-4C8A-8C25-71A4F5E8077E}" type="presOf" srcId="{83CF0598-EA94-41CE-8A58-0BA931BFE3E0}" destId="{9F47BFE7-912F-4553-B54E-D253C6810FB5}" srcOrd="0" destOrd="0" presId="urn:microsoft.com/office/officeart/2005/8/layout/process4"/>
    <dgm:cxn modelId="{9068D240-3AAF-4217-A857-C39B7666EB1A}" type="presParOf" srcId="{2363F548-6E39-4F2F-AD14-8786513094F6}" destId="{B7304F0F-C766-4D88-B6E1-ACFE890DC64B}" srcOrd="0" destOrd="0" presId="urn:microsoft.com/office/officeart/2005/8/layout/process4"/>
    <dgm:cxn modelId="{06250EBE-4EC4-4EC9-A6D3-55D2CA1EDC85}" type="presParOf" srcId="{B7304F0F-C766-4D88-B6E1-ACFE890DC64B}" destId="{07DD1684-AD3B-4516-A5CD-B511F5534654}" srcOrd="0" destOrd="0" presId="urn:microsoft.com/office/officeart/2005/8/layout/process4"/>
    <dgm:cxn modelId="{7F6FE2F6-2D4F-4E34-8BDD-769BA96599C1}" type="presParOf" srcId="{2363F548-6E39-4F2F-AD14-8786513094F6}" destId="{79522C4A-E1C2-4CD1-B8E3-333B011C1E65}" srcOrd="1" destOrd="0" presId="urn:microsoft.com/office/officeart/2005/8/layout/process4"/>
    <dgm:cxn modelId="{5631D621-1785-41DE-B4B1-5E301318B43A}" type="presParOf" srcId="{2363F548-6E39-4F2F-AD14-8786513094F6}" destId="{159BC0D1-EE5D-411F-BF91-FF2D13437B9D}" srcOrd="2" destOrd="0" presId="urn:microsoft.com/office/officeart/2005/8/layout/process4"/>
    <dgm:cxn modelId="{DE951CC2-2699-48B4-AA05-20D460C9C7A4}" type="presParOf" srcId="{159BC0D1-EE5D-411F-BF91-FF2D13437B9D}" destId="{3871FA1B-5D3D-4CF5-BBDE-1753C1686BFB}" srcOrd="0" destOrd="0" presId="urn:microsoft.com/office/officeart/2005/8/layout/process4"/>
    <dgm:cxn modelId="{8423DE13-146E-4A65-B4A2-775CB68F6CD7}" type="presParOf" srcId="{2363F548-6E39-4F2F-AD14-8786513094F6}" destId="{A78B8697-F774-457A-87FC-574BD4408902}" srcOrd="3" destOrd="0" presId="urn:microsoft.com/office/officeart/2005/8/layout/process4"/>
    <dgm:cxn modelId="{051E1EF0-3CC3-4B66-8C82-814D869DE003}" type="presParOf" srcId="{2363F548-6E39-4F2F-AD14-8786513094F6}" destId="{1A75FEE3-BA40-49F2-BAFC-901F33F297FC}" srcOrd="4" destOrd="0" presId="urn:microsoft.com/office/officeart/2005/8/layout/process4"/>
    <dgm:cxn modelId="{3E8C9429-E03B-4C57-B80C-692C982E3F22}" type="presParOf" srcId="{1A75FEE3-BA40-49F2-BAFC-901F33F297FC}" destId="{9F47BFE7-912F-4553-B54E-D253C6810FB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DC6352-AB58-47AC-AE6E-CC7C11001C3B}" type="doc">
      <dgm:prSet loTypeId="urn:microsoft.com/office/officeart/2005/8/layout/process4" loCatId="process" qsTypeId="urn:microsoft.com/office/officeart/2005/8/quickstyle/3d3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FDF6E657-D05C-4097-82F8-67D0B3952494}">
      <dgm:prSet phldrT="[Текст]"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solidFill>
                <a:srgbClr val="0070C0"/>
              </a:solidFill>
            </a:rPr>
            <a:t>Отметить найденные корни на оси х и определить, куда (вверх или вниз) направлены ветви параболы, служащей графиком функции  </a:t>
          </a:r>
          <a:r>
            <a:rPr lang="en-US" sz="1400" b="1" dirty="0" smtClean="0">
              <a:solidFill>
                <a:srgbClr val="0070C0"/>
              </a:solidFill>
              <a:latin typeface="Times New Roman" pitchFamily="18" charset="0"/>
            </a:rPr>
            <a:t>y=</a:t>
          </a:r>
          <a:r>
            <a:rPr lang="en-US" sz="1400" b="1" i="1" dirty="0" smtClean="0">
              <a:solidFill>
                <a:srgbClr val="0070C0"/>
              </a:solidFill>
              <a:latin typeface="Times New Roman" pitchFamily="18" charset="0"/>
            </a:rPr>
            <a:t>a</a:t>
          </a:r>
          <a:r>
            <a:rPr lang="en-US" sz="1400" b="1" dirty="0" smtClean="0">
              <a:solidFill>
                <a:srgbClr val="0070C0"/>
              </a:solidFill>
              <a:latin typeface="Times New Roman" pitchFamily="18" charset="0"/>
            </a:rPr>
            <a:t>x</a:t>
          </a:r>
          <a:r>
            <a:rPr lang="en-US" sz="1400" b="1" baseline="30000" dirty="0" smtClean="0">
              <a:solidFill>
                <a:srgbClr val="0070C0"/>
              </a:solidFill>
              <a:latin typeface="Times New Roman" pitchFamily="18" charset="0"/>
            </a:rPr>
            <a:t>2</a:t>
          </a:r>
          <a:r>
            <a:rPr lang="en-US" sz="1400" b="1" dirty="0" smtClean="0">
              <a:solidFill>
                <a:srgbClr val="0070C0"/>
              </a:solidFill>
              <a:latin typeface="Times New Roman" pitchFamily="18" charset="0"/>
            </a:rPr>
            <a:t>+</a:t>
          </a:r>
          <a:r>
            <a:rPr lang="en-US" sz="1400" b="1" i="1" dirty="0" smtClean="0">
              <a:solidFill>
                <a:srgbClr val="0070C0"/>
              </a:solidFill>
              <a:latin typeface="Times New Roman" pitchFamily="18" charset="0"/>
            </a:rPr>
            <a:t>b</a:t>
          </a:r>
          <a:r>
            <a:rPr lang="en-US" sz="1400" b="1" dirty="0" smtClean="0">
              <a:solidFill>
                <a:srgbClr val="0070C0"/>
              </a:solidFill>
              <a:latin typeface="Times New Roman" pitchFamily="18" charset="0"/>
            </a:rPr>
            <a:t>x+</a:t>
          </a:r>
          <a:r>
            <a:rPr lang="en-US" sz="1400" b="1" i="1" dirty="0" smtClean="0">
              <a:solidFill>
                <a:srgbClr val="0070C0"/>
              </a:solidFill>
              <a:latin typeface="Times New Roman" pitchFamily="18" charset="0"/>
            </a:rPr>
            <a:t>c</a:t>
          </a:r>
          <a:r>
            <a:rPr lang="ru-RU" sz="1400" b="1" i="1" dirty="0" smtClean="0">
              <a:solidFill>
                <a:srgbClr val="0070C0"/>
              </a:solidFill>
              <a:latin typeface="Times New Roman" pitchFamily="18" charset="0"/>
            </a:rPr>
            <a:t>; </a:t>
          </a:r>
          <a:r>
            <a:rPr lang="ru-RU" sz="1400" dirty="0" smtClean="0">
              <a:solidFill>
                <a:srgbClr val="0070C0"/>
              </a:solidFill>
            </a:rPr>
            <a:t>сделать набросок графика.</a:t>
          </a:r>
          <a:endParaRPr lang="ru-RU" sz="1400" dirty="0">
            <a:solidFill>
              <a:srgbClr val="0070C0"/>
            </a:solidFill>
          </a:endParaRPr>
        </a:p>
      </dgm:t>
    </dgm:pt>
    <dgm:pt modelId="{371C0692-0CB6-44C0-B2CD-7323F0A3DC68}" type="parTrans" cxnId="{2EB3C3FC-4CC2-43A1-86EC-7C809360ED47}">
      <dgm:prSet/>
      <dgm:spPr/>
      <dgm:t>
        <a:bodyPr/>
        <a:lstStyle/>
        <a:p>
          <a:endParaRPr lang="ru-RU"/>
        </a:p>
      </dgm:t>
    </dgm:pt>
    <dgm:pt modelId="{6283C713-0D42-4714-8C91-3942FFC5000A}" type="sibTrans" cxnId="{2EB3C3FC-4CC2-43A1-86EC-7C809360ED47}">
      <dgm:prSet/>
      <dgm:spPr/>
      <dgm:t>
        <a:bodyPr/>
        <a:lstStyle/>
        <a:p>
          <a:endParaRPr lang="ru-RU"/>
        </a:p>
      </dgm:t>
    </dgm:pt>
    <dgm:pt modelId="{2571E8C6-8EC1-47AC-9976-7DE68225247F}">
      <dgm:prSet phldrT="[Текст]"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solidFill>
                <a:srgbClr val="0070C0"/>
              </a:solidFill>
            </a:rPr>
            <a:t>С помощью полученной геометрической модели определить, на каких промежутках оси х ординаты графика положительны (отрицательны); </a:t>
          </a:r>
        </a:p>
        <a:p>
          <a:r>
            <a:rPr lang="ru-RU" sz="1400" dirty="0" smtClean="0">
              <a:solidFill>
                <a:srgbClr val="0070C0"/>
              </a:solidFill>
            </a:rPr>
            <a:t>включить эти промежутки в ответ.</a:t>
          </a:r>
          <a:endParaRPr lang="ru-RU" sz="1400" dirty="0">
            <a:solidFill>
              <a:srgbClr val="0070C0"/>
            </a:solidFill>
          </a:endParaRPr>
        </a:p>
      </dgm:t>
    </dgm:pt>
    <dgm:pt modelId="{84C8DBF1-4607-4BBE-AF94-EAF87C299989}" type="parTrans" cxnId="{9946F87B-B3A5-4DCD-9F7F-2E5D8F1C8F39}">
      <dgm:prSet/>
      <dgm:spPr/>
      <dgm:t>
        <a:bodyPr/>
        <a:lstStyle/>
        <a:p>
          <a:endParaRPr lang="ru-RU"/>
        </a:p>
      </dgm:t>
    </dgm:pt>
    <dgm:pt modelId="{216E36D0-E0FB-4FD9-BA94-F56B9A43F106}" type="sibTrans" cxnId="{9946F87B-B3A5-4DCD-9F7F-2E5D8F1C8F39}">
      <dgm:prSet/>
      <dgm:spPr/>
      <dgm:t>
        <a:bodyPr/>
        <a:lstStyle/>
        <a:p>
          <a:endParaRPr lang="ru-RU"/>
        </a:p>
      </dgm:t>
    </dgm:pt>
    <dgm:pt modelId="{83CF0598-EA94-41CE-8A58-0BA931BFE3E0}">
      <dgm:prSet phldrT="[Текст]"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ru-RU" sz="1600" dirty="0" smtClean="0">
              <a:solidFill>
                <a:srgbClr val="0070C0"/>
              </a:solidFill>
            </a:rPr>
            <a:t>Найти корни квадратного трехчлена</a:t>
          </a:r>
        </a:p>
        <a:p>
          <a:r>
            <a:rPr lang="en-US" sz="1800" b="1" i="1" dirty="0" smtClean="0">
              <a:solidFill>
                <a:srgbClr val="0070C0"/>
              </a:solidFill>
              <a:latin typeface="Times New Roman" pitchFamily="18" charset="0"/>
            </a:rPr>
            <a:t>a</a:t>
          </a:r>
          <a:r>
            <a:rPr lang="en-US" sz="1800" b="1" dirty="0" smtClean="0">
              <a:solidFill>
                <a:srgbClr val="0070C0"/>
              </a:solidFill>
              <a:latin typeface="Times New Roman" pitchFamily="18" charset="0"/>
            </a:rPr>
            <a:t>x</a:t>
          </a:r>
          <a:r>
            <a:rPr lang="en-US" sz="1800" b="1" baseline="30000" dirty="0" smtClean="0">
              <a:solidFill>
                <a:srgbClr val="0070C0"/>
              </a:solidFill>
              <a:latin typeface="Times New Roman" pitchFamily="18" charset="0"/>
            </a:rPr>
            <a:t>2</a:t>
          </a:r>
          <a:r>
            <a:rPr lang="en-US" sz="1800" b="1" dirty="0" smtClean="0">
              <a:solidFill>
                <a:srgbClr val="0070C0"/>
              </a:solidFill>
              <a:latin typeface="Times New Roman" pitchFamily="18" charset="0"/>
            </a:rPr>
            <a:t>+</a:t>
          </a:r>
          <a:r>
            <a:rPr lang="en-US" sz="1800" b="1" i="1" dirty="0" smtClean="0">
              <a:solidFill>
                <a:srgbClr val="0070C0"/>
              </a:solidFill>
              <a:latin typeface="Times New Roman" pitchFamily="18" charset="0"/>
            </a:rPr>
            <a:t>b</a:t>
          </a:r>
          <a:r>
            <a:rPr lang="en-US" sz="1800" b="1" dirty="0" smtClean="0">
              <a:solidFill>
                <a:srgbClr val="0070C0"/>
              </a:solidFill>
              <a:latin typeface="Times New Roman" pitchFamily="18" charset="0"/>
            </a:rPr>
            <a:t>x+</a:t>
          </a:r>
          <a:r>
            <a:rPr lang="en-US" sz="1800" b="1" i="1" dirty="0" smtClean="0">
              <a:solidFill>
                <a:srgbClr val="0070C0"/>
              </a:solidFill>
              <a:latin typeface="Times New Roman" pitchFamily="18" charset="0"/>
            </a:rPr>
            <a:t>c</a:t>
          </a:r>
          <a:endParaRPr lang="ru-RU" sz="1800" dirty="0">
            <a:solidFill>
              <a:srgbClr val="0070C0"/>
            </a:solidFill>
          </a:endParaRPr>
        </a:p>
      </dgm:t>
    </dgm:pt>
    <dgm:pt modelId="{B99DD3F6-36EE-4400-A0C8-A6AFED9995D6}" type="sibTrans" cxnId="{00D2EC9A-00BC-4344-B243-039E36C9E825}">
      <dgm:prSet/>
      <dgm:spPr/>
      <dgm:t>
        <a:bodyPr/>
        <a:lstStyle/>
        <a:p>
          <a:endParaRPr lang="ru-RU"/>
        </a:p>
      </dgm:t>
    </dgm:pt>
    <dgm:pt modelId="{ADA145F3-4CA8-41F9-A9A5-9C7B326B2D40}" type="parTrans" cxnId="{00D2EC9A-00BC-4344-B243-039E36C9E825}">
      <dgm:prSet/>
      <dgm:spPr/>
      <dgm:t>
        <a:bodyPr/>
        <a:lstStyle/>
        <a:p>
          <a:endParaRPr lang="ru-RU"/>
        </a:p>
      </dgm:t>
    </dgm:pt>
    <dgm:pt modelId="{2363F548-6E39-4F2F-AD14-8786513094F6}" type="pres">
      <dgm:prSet presAssocID="{22DC6352-AB58-47AC-AE6E-CC7C11001C3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304F0F-C766-4D88-B6E1-ACFE890DC64B}" type="pres">
      <dgm:prSet presAssocID="{2571E8C6-8EC1-47AC-9976-7DE68225247F}" presName="boxAndChildren" presStyleCnt="0"/>
      <dgm:spPr/>
    </dgm:pt>
    <dgm:pt modelId="{07DD1684-AD3B-4516-A5CD-B511F5534654}" type="pres">
      <dgm:prSet presAssocID="{2571E8C6-8EC1-47AC-9976-7DE68225247F}" presName="parentTextBox" presStyleLbl="node1" presStyleIdx="0" presStyleCnt="3"/>
      <dgm:spPr/>
      <dgm:t>
        <a:bodyPr/>
        <a:lstStyle/>
        <a:p>
          <a:endParaRPr lang="ru-RU"/>
        </a:p>
      </dgm:t>
    </dgm:pt>
    <dgm:pt modelId="{79522C4A-E1C2-4CD1-B8E3-333B011C1E65}" type="pres">
      <dgm:prSet presAssocID="{6283C713-0D42-4714-8C91-3942FFC5000A}" presName="sp" presStyleCnt="0"/>
      <dgm:spPr/>
    </dgm:pt>
    <dgm:pt modelId="{159BC0D1-EE5D-411F-BF91-FF2D13437B9D}" type="pres">
      <dgm:prSet presAssocID="{FDF6E657-D05C-4097-82F8-67D0B3952494}" presName="arrowAndChildren" presStyleCnt="0"/>
      <dgm:spPr/>
    </dgm:pt>
    <dgm:pt modelId="{3871FA1B-5D3D-4CF5-BBDE-1753C1686BFB}" type="pres">
      <dgm:prSet presAssocID="{FDF6E657-D05C-4097-82F8-67D0B3952494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A78B8697-F774-457A-87FC-574BD4408902}" type="pres">
      <dgm:prSet presAssocID="{B99DD3F6-36EE-4400-A0C8-A6AFED9995D6}" presName="sp" presStyleCnt="0"/>
      <dgm:spPr/>
    </dgm:pt>
    <dgm:pt modelId="{1A75FEE3-BA40-49F2-BAFC-901F33F297FC}" type="pres">
      <dgm:prSet presAssocID="{83CF0598-EA94-41CE-8A58-0BA931BFE3E0}" presName="arrowAndChildren" presStyleCnt="0"/>
      <dgm:spPr/>
    </dgm:pt>
    <dgm:pt modelId="{9F47BFE7-912F-4553-B54E-D253C6810FB5}" type="pres">
      <dgm:prSet presAssocID="{83CF0598-EA94-41CE-8A58-0BA931BFE3E0}" presName="parentTextArrow" presStyleLbl="node1" presStyleIdx="2" presStyleCnt="3" custScaleY="91737" custLinFactNeighborX="37971" custLinFactNeighborY="733"/>
      <dgm:spPr/>
      <dgm:t>
        <a:bodyPr/>
        <a:lstStyle/>
        <a:p>
          <a:endParaRPr lang="ru-RU"/>
        </a:p>
      </dgm:t>
    </dgm:pt>
  </dgm:ptLst>
  <dgm:cxnLst>
    <dgm:cxn modelId="{D671FA75-3711-4C9A-8E6B-60FA32BA2F31}" type="presOf" srcId="{2571E8C6-8EC1-47AC-9976-7DE68225247F}" destId="{07DD1684-AD3B-4516-A5CD-B511F5534654}" srcOrd="0" destOrd="0" presId="urn:microsoft.com/office/officeart/2005/8/layout/process4"/>
    <dgm:cxn modelId="{2EB3C3FC-4CC2-43A1-86EC-7C809360ED47}" srcId="{22DC6352-AB58-47AC-AE6E-CC7C11001C3B}" destId="{FDF6E657-D05C-4097-82F8-67D0B3952494}" srcOrd="1" destOrd="0" parTransId="{371C0692-0CB6-44C0-B2CD-7323F0A3DC68}" sibTransId="{6283C713-0D42-4714-8C91-3942FFC5000A}"/>
    <dgm:cxn modelId="{B64FAA9E-6AE3-4E87-8EF3-EB48F906863D}" type="presOf" srcId="{83CF0598-EA94-41CE-8A58-0BA931BFE3E0}" destId="{9F47BFE7-912F-4553-B54E-D253C6810FB5}" srcOrd="0" destOrd="0" presId="urn:microsoft.com/office/officeart/2005/8/layout/process4"/>
    <dgm:cxn modelId="{00D2EC9A-00BC-4344-B243-039E36C9E825}" srcId="{22DC6352-AB58-47AC-AE6E-CC7C11001C3B}" destId="{83CF0598-EA94-41CE-8A58-0BA931BFE3E0}" srcOrd="0" destOrd="0" parTransId="{ADA145F3-4CA8-41F9-A9A5-9C7B326B2D40}" sibTransId="{B99DD3F6-36EE-4400-A0C8-A6AFED9995D6}"/>
    <dgm:cxn modelId="{9946F87B-B3A5-4DCD-9F7F-2E5D8F1C8F39}" srcId="{22DC6352-AB58-47AC-AE6E-CC7C11001C3B}" destId="{2571E8C6-8EC1-47AC-9976-7DE68225247F}" srcOrd="2" destOrd="0" parTransId="{84C8DBF1-4607-4BBE-AF94-EAF87C299989}" sibTransId="{216E36D0-E0FB-4FD9-BA94-F56B9A43F106}"/>
    <dgm:cxn modelId="{FB4C4017-4F60-46F6-B12C-2EEF08B90530}" type="presOf" srcId="{22DC6352-AB58-47AC-AE6E-CC7C11001C3B}" destId="{2363F548-6E39-4F2F-AD14-8786513094F6}" srcOrd="0" destOrd="0" presId="urn:microsoft.com/office/officeart/2005/8/layout/process4"/>
    <dgm:cxn modelId="{88DD5CB3-FE6D-40BB-B13E-D4028993122E}" type="presOf" srcId="{FDF6E657-D05C-4097-82F8-67D0B3952494}" destId="{3871FA1B-5D3D-4CF5-BBDE-1753C1686BFB}" srcOrd="0" destOrd="0" presId="urn:microsoft.com/office/officeart/2005/8/layout/process4"/>
    <dgm:cxn modelId="{D6B1DD7C-CE3A-4CD4-9C74-9746B197DFDC}" type="presParOf" srcId="{2363F548-6E39-4F2F-AD14-8786513094F6}" destId="{B7304F0F-C766-4D88-B6E1-ACFE890DC64B}" srcOrd="0" destOrd="0" presId="urn:microsoft.com/office/officeart/2005/8/layout/process4"/>
    <dgm:cxn modelId="{649C57C0-3349-4014-A65D-8C25B9B93F3F}" type="presParOf" srcId="{B7304F0F-C766-4D88-B6E1-ACFE890DC64B}" destId="{07DD1684-AD3B-4516-A5CD-B511F5534654}" srcOrd="0" destOrd="0" presId="urn:microsoft.com/office/officeart/2005/8/layout/process4"/>
    <dgm:cxn modelId="{F7DB2F59-ED22-47A0-B9AF-176F96E33DF5}" type="presParOf" srcId="{2363F548-6E39-4F2F-AD14-8786513094F6}" destId="{79522C4A-E1C2-4CD1-B8E3-333B011C1E65}" srcOrd="1" destOrd="0" presId="urn:microsoft.com/office/officeart/2005/8/layout/process4"/>
    <dgm:cxn modelId="{0947C258-B60B-4EA6-9FC9-282249447C89}" type="presParOf" srcId="{2363F548-6E39-4F2F-AD14-8786513094F6}" destId="{159BC0D1-EE5D-411F-BF91-FF2D13437B9D}" srcOrd="2" destOrd="0" presId="urn:microsoft.com/office/officeart/2005/8/layout/process4"/>
    <dgm:cxn modelId="{6291DBE4-1F2D-400E-960C-6AA451ABB2AB}" type="presParOf" srcId="{159BC0D1-EE5D-411F-BF91-FF2D13437B9D}" destId="{3871FA1B-5D3D-4CF5-BBDE-1753C1686BFB}" srcOrd="0" destOrd="0" presId="urn:microsoft.com/office/officeart/2005/8/layout/process4"/>
    <dgm:cxn modelId="{C233A955-0D0E-4DD5-BEF9-0AB6E0CC1F98}" type="presParOf" srcId="{2363F548-6E39-4F2F-AD14-8786513094F6}" destId="{A78B8697-F774-457A-87FC-574BD4408902}" srcOrd="3" destOrd="0" presId="urn:microsoft.com/office/officeart/2005/8/layout/process4"/>
    <dgm:cxn modelId="{ACE9C48B-4733-40C7-9CCA-8C7F3F388AFD}" type="presParOf" srcId="{2363F548-6E39-4F2F-AD14-8786513094F6}" destId="{1A75FEE3-BA40-49F2-BAFC-901F33F297FC}" srcOrd="4" destOrd="0" presId="urn:microsoft.com/office/officeart/2005/8/layout/process4"/>
    <dgm:cxn modelId="{7162FD2B-0548-43B3-8FBB-7354F2FF0A32}" type="presParOf" srcId="{1A75FEE3-BA40-49F2-BAFC-901F33F297FC}" destId="{9F47BFE7-912F-4553-B54E-D253C6810FB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1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DD1684-AD3B-4516-A5CD-B511F5534654}">
      <dsp:nvSpPr>
        <dsp:cNvPr id="0" name=""/>
        <dsp:cNvSpPr/>
      </dsp:nvSpPr>
      <dsp:spPr>
        <a:xfrm>
          <a:off x="0" y="3825357"/>
          <a:ext cx="4020665" cy="1156780"/>
        </a:xfrm>
        <a:prstGeom prst="rect">
          <a:avLst/>
        </a:prstGeom>
        <a:solidFill>
          <a:schemeClr val="bg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70C0"/>
              </a:solidFill>
            </a:rPr>
            <a:t> </a:t>
          </a:r>
          <a:r>
            <a:rPr lang="ru-RU" sz="1600" kern="1200" dirty="0" smtClean="0">
              <a:solidFill>
                <a:srgbClr val="0070C0"/>
              </a:solidFill>
            </a:rPr>
            <a:t>Ответ: </a:t>
          </a:r>
          <a:r>
            <a:rPr lang="en-US" sz="1600" kern="1200" dirty="0" smtClean="0">
              <a:solidFill>
                <a:srgbClr val="0070C0"/>
              </a:solidFill>
            </a:rPr>
            <a:t>[-1</a:t>
          </a:r>
          <a:r>
            <a:rPr lang="ru-RU" sz="1600" kern="1200" dirty="0" smtClean="0">
              <a:solidFill>
                <a:srgbClr val="0070C0"/>
              </a:solidFill>
            </a:rPr>
            <a:t>;3</a:t>
          </a:r>
          <a:r>
            <a:rPr lang="en-US" sz="1600" kern="1200" dirty="0" smtClean="0">
              <a:solidFill>
                <a:srgbClr val="0070C0"/>
              </a:solidFill>
            </a:rPr>
            <a:t>]</a:t>
          </a:r>
          <a:r>
            <a:rPr lang="ru-RU" sz="1600" kern="1200" dirty="0" smtClean="0">
              <a:solidFill>
                <a:srgbClr val="0070C0"/>
              </a:solidFill>
            </a:rPr>
            <a:t> </a:t>
          </a:r>
          <a:endParaRPr lang="ru-RU" sz="1600" kern="1200" dirty="0">
            <a:solidFill>
              <a:srgbClr val="0070C0"/>
            </a:solidFill>
          </a:endParaRPr>
        </a:p>
      </dsp:txBody>
      <dsp:txXfrm>
        <a:off x="0" y="3825357"/>
        <a:ext cx="4020665" cy="1156780"/>
      </dsp:txXfrm>
    </dsp:sp>
    <dsp:sp modelId="{3871FA1B-5D3D-4CF5-BBDE-1753C1686BFB}">
      <dsp:nvSpPr>
        <dsp:cNvPr id="0" name=""/>
        <dsp:cNvSpPr/>
      </dsp:nvSpPr>
      <dsp:spPr>
        <a:xfrm rot="10800000">
          <a:off x="0" y="1761946"/>
          <a:ext cx="4020665" cy="2080762"/>
        </a:xfrm>
        <a:prstGeom prst="upArrowCallout">
          <a:avLst/>
        </a:prstGeom>
        <a:solidFill>
          <a:schemeClr val="bg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latin typeface="Times New Roman" pitchFamily="18" charset="0"/>
            </a:rPr>
            <a:t>.</a:t>
          </a:r>
          <a:endParaRPr lang="ru-RU" sz="1600" b="1" kern="1200" dirty="0"/>
        </a:p>
      </dsp:txBody>
      <dsp:txXfrm rot="10800000">
        <a:off x="0" y="1761946"/>
        <a:ext cx="4020665" cy="2080762"/>
      </dsp:txXfrm>
    </dsp:sp>
    <dsp:sp modelId="{9F47BFE7-912F-4553-B54E-D253C6810FB5}">
      <dsp:nvSpPr>
        <dsp:cNvPr id="0" name=""/>
        <dsp:cNvSpPr/>
      </dsp:nvSpPr>
      <dsp:spPr>
        <a:xfrm rot="10800000">
          <a:off x="0" y="100209"/>
          <a:ext cx="4020665" cy="1779129"/>
        </a:xfrm>
        <a:prstGeom prst="upArrowCallou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>
              <a:noFill/>
            </a:rPr>
            <a:t> </a:t>
          </a:r>
        </a:p>
      </dsp:txBody>
      <dsp:txXfrm rot="10800000">
        <a:off x="0" y="100209"/>
        <a:ext cx="4020665" cy="177912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DD1684-AD3B-4516-A5CD-B511F5534654}">
      <dsp:nvSpPr>
        <dsp:cNvPr id="0" name=""/>
        <dsp:cNvSpPr/>
      </dsp:nvSpPr>
      <dsp:spPr>
        <a:xfrm>
          <a:off x="0" y="3668295"/>
          <a:ext cx="4020665" cy="1255773"/>
        </a:xfrm>
        <a:prstGeom prst="rect">
          <a:avLst/>
        </a:prstGeom>
        <a:solidFill>
          <a:schemeClr val="bg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70C0"/>
              </a:solidFill>
            </a:rPr>
            <a:t>С помощью полученной геометрической модели определить, на каких промежутках оси х ординаты графика положительны (отрицательны);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70C0"/>
              </a:solidFill>
            </a:rPr>
            <a:t>включить эти промежутки в ответ.</a:t>
          </a:r>
          <a:endParaRPr lang="ru-RU" sz="1400" kern="1200" dirty="0">
            <a:solidFill>
              <a:srgbClr val="0070C0"/>
            </a:solidFill>
          </a:endParaRPr>
        </a:p>
      </dsp:txBody>
      <dsp:txXfrm>
        <a:off x="0" y="3668295"/>
        <a:ext cx="4020665" cy="1255773"/>
      </dsp:txXfrm>
    </dsp:sp>
    <dsp:sp modelId="{3871FA1B-5D3D-4CF5-BBDE-1753C1686BFB}">
      <dsp:nvSpPr>
        <dsp:cNvPr id="0" name=""/>
        <dsp:cNvSpPr/>
      </dsp:nvSpPr>
      <dsp:spPr>
        <a:xfrm rot="10800000">
          <a:off x="0" y="1755752"/>
          <a:ext cx="4020665" cy="1931380"/>
        </a:xfrm>
        <a:prstGeom prst="upArrowCallout">
          <a:avLst/>
        </a:prstGeom>
        <a:solidFill>
          <a:schemeClr val="bg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70C0"/>
              </a:solidFill>
            </a:rPr>
            <a:t>Отметить найденные корни на оси х и определить, куда (вверх или вниз) направлены ветви параболы, служащей графиком функции  </a:t>
          </a:r>
          <a:r>
            <a:rPr lang="en-US" sz="1400" b="1" kern="1200" dirty="0" smtClean="0">
              <a:solidFill>
                <a:srgbClr val="0070C0"/>
              </a:solidFill>
              <a:latin typeface="Times New Roman" pitchFamily="18" charset="0"/>
            </a:rPr>
            <a:t>y=</a:t>
          </a:r>
          <a:r>
            <a:rPr lang="en-US" sz="1400" b="1" i="1" kern="1200" dirty="0" smtClean="0">
              <a:solidFill>
                <a:srgbClr val="0070C0"/>
              </a:solidFill>
              <a:latin typeface="Times New Roman" pitchFamily="18" charset="0"/>
            </a:rPr>
            <a:t>a</a:t>
          </a:r>
          <a:r>
            <a:rPr lang="en-US" sz="1400" b="1" kern="1200" dirty="0" smtClean="0">
              <a:solidFill>
                <a:srgbClr val="0070C0"/>
              </a:solidFill>
              <a:latin typeface="Times New Roman" pitchFamily="18" charset="0"/>
            </a:rPr>
            <a:t>x</a:t>
          </a:r>
          <a:r>
            <a:rPr lang="en-US" sz="1400" b="1" kern="1200" baseline="30000" dirty="0" smtClean="0">
              <a:solidFill>
                <a:srgbClr val="0070C0"/>
              </a:solidFill>
              <a:latin typeface="Times New Roman" pitchFamily="18" charset="0"/>
            </a:rPr>
            <a:t>2</a:t>
          </a:r>
          <a:r>
            <a:rPr lang="en-US" sz="1400" b="1" kern="1200" dirty="0" smtClean="0">
              <a:solidFill>
                <a:srgbClr val="0070C0"/>
              </a:solidFill>
              <a:latin typeface="Times New Roman" pitchFamily="18" charset="0"/>
            </a:rPr>
            <a:t>+</a:t>
          </a:r>
          <a:r>
            <a:rPr lang="en-US" sz="1400" b="1" i="1" kern="1200" dirty="0" smtClean="0">
              <a:solidFill>
                <a:srgbClr val="0070C0"/>
              </a:solidFill>
              <a:latin typeface="Times New Roman" pitchFamily="18" charset="0"/>
            </a:rPr>
            <a:t>b</a:t>
          </a:r>
          <a:r>
            <a:rPr lang="en-US" sz="1400" b="1" kern="1200" dirty="0" smtClean="0">
              <a:solidFill>
                <a:srgbClr val="0070C0"/>
              </a:solidFill>
              <a:latin typeface="Times New Roman" pitchFamily="18" charset="0"/>
            </a:rPr>
            <a:t>x+</a:t>
          </a:r>
          <a:r>
            <a:rPr lang="en-US" sz="1400" b="1" i="1" kern="1200" dirty="0" smtClean="0">
              <a:solidFill>
                <a:srgbClr val="0070C0"/>
              </a:solidFill>
              <a:latin typeface="Times New Roman" pitchFamily="18" charset="0"/>
            </a:rPr>
            <a:t>c</a:t>
          </a:r>
          <a:r>
            <a:rPr lang="ru-RU" sz="1400" b="1" i="1" kern="1200" dirty="0" smtClean="0">
              <a:solidFill>
                <a:srgbClr val="0070C0"/>
              </a:solidFill>
              <a:latin typeface="Times New Roman" pitchFamily="18" charset="0"/>
            </a:rPr>
            <a:t>; </a:t>
          </a:r>
          <a:r>
            <a:rPr lang="ru-RU" sz="1400" kern="1200" dirty="0" smtClean="0">
              <a:solidFill>
                <a:srgbClr val="0070C0"/>
              </a:solidFill>
            </a:rPr>
            <a:t>сделать набросок графика.</a:t>
          </a:r>
          <a:endParaRPr lang="ru-RU" sz="1400" kern="1200" dirty="0">
            <a:solidFill>
              <a:srgbClr val="0070C0"/>
            </a:solidFill>
          </a:endParaRPr>
        </a:p>
      </dsp:txBody>
      <dsp:txXfrm rot="10800000">
        <a:off x="0" y="1755752"/>
        <a:ext cx="4020665" cy="1931380"/>
      </dsp:txXfrm>
    </dsp:sp>
    <dsp:sp modelId="{9F47BFE7-912F-4553-B54E-D253C6810FB5}">
      <dsp:nvSpPr>
        <dsp:cNvPr id="0" name=""/>
        <dsp:cNvSpPr/>
      </dsp:nvSpPr>
      <dsp:spPr>
        <a:xfrm rot="10800000">
          <a:off x="0" y="16955"/>
          <a:ext cx="4020665" cy="1771790"/>
        </a:xfrm>
        <a:prstGeom prst="upArrowCallout">
          <a:avLst/>
        </a:prstGeom>
        <a:solidFill>
          <a:schemeClr val="bg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70C0"/>
              </a:solidFill>
            </a:rPr>
            <a:t>Найти корни квадратного трехчлена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1" kern="1200" dirty="0" smtClean="0">
              <a:solidFill>
                <a:srgbClr val="0070C0"/>
              </a:solidFill>
              <a:latin typeface="Times New Roman" pitchFamily="18" charset="0"/>
            </a:rPr>
            <a:t>a</a:t>
          </a:r>
          <a:r>
            <a:rPr lang="en-US" sz="1800" b="1" kern="1200" dirty="0" smtClean="0">
              <a:solidFill>
                <a:srgbClr val="0070C0"/>
              </a:solidFill>
              <a:latin typeface="Times New Roman" pitchFamily="18" charset="0"/>
            </a:rPr>
            <a:t>x</a:t>
          </a:r>
          <a:r>
            <a:rPr lang="en-US" sz="1800" b="1" kern="1200" baseline="30000" dirty="0" smtClean="0">
              <a:solidFill>
                <a:srgbClr val="0070C0"/>
              </a:solidFill>
              <a:latin typeface="Times New Roman" pitchFamily="18" charset="0"/>
            </a:rPr>
            <a:t>2</a:t>
          </a:r>
          <a:r>
            <a:rPr lang="en-US" sz="1800" b="1" kern="1200" dirty="0" smtClean="0">
              <a:solidFill>
                <a:srgbClr val="0070C0"/>
              </a:solidFill>
              <a:latin typeface="Times New Roman" pitchFamily="18" charset="0"/>
            </a:rPr>
            <a:t>+</a:t>
          </a:r>
          <a:r>
            <a:rPr lang="en-US" sz="1800" b="1" i="1" kern="1200" dirty="0" smtClean="0">
              <a:solidFill>
                <a:srgbClr val="0070C0"/>
              </a:solidFill>
              <a:latin typeface="Times New Roman" pitchFamily="18" charset="0"/>
            </a:rPr>
            <a:t>b</a:t>
          </a:r>
          <a:r>
            <a:rPr lang="en-US" sz="1800" b="1" kern="1200" dirty="0" smtClean="0">
              <a:solidFill>
                <a:srgbClr val="0070C0"/>
              </a:solidFill>
              <a:latin typeface="Times New Roman" pitchFamily="18" charset="0"/>
            </a:rPr>
            <a:t>x+</a:t>
          </a:r>
          <a:r>
            <a:rPr lang="en-US" sz="1800" b="1" i="1" kern="1200" dirty="0" smtClean="0">
              <a:solidFill>
                <a:srgbClr val="0070C0"/>
              </a:solidFill>
              <a:latin typeface="Times New Roman" pitchFamily="18" charset="0"/>
            </a:rPr>
            <a:t>c</a:t>
          </a:r>
          <a:endParaRPr lang="ru-RU" sz="1800" kern="1200" dirty="0">
            <a:solidFill>
              <a:srgbClr val="0070C0"/>
            </a:solidFill>
          </a:endParaRPr>
        </a:p>
      </dsp:txBody>
      <dsp:txXfrm rot="10800000">
        <a:off x="0" y="16955"/>
        <a:ext cx="4020665" cy="1771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drawing1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drawing2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drawing2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drawing2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drawing2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drawing2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0.07473</cdr:x>
      <cdr:y>0.51946</cdr:y>
    </cdr:from>
    <cdr:to>
      <cdr:x>0.95626</cdr:x>
      <cdr:y>0.51946</cdr:y>
    </cdr:to>
    <cdr:cxnSp macro="">
      <cdr:nvCxnSpPr>
        <cdr:cNvPr id="2" name="Прямая со стрелкой 1"/>
        <cdr:cNvCxnSpPr/>
      </cdr:nvCxnSpPr>
      <cdr:spPr>
        <a:xfrm xmlns:a="http://schemas.openxmlformats.org/drawingml/2006/main">
          <a:off x="279400" y="1843088"/>
          <a:ext cx="3295650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2">
          <a:schemeClr val="accent5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0.38726</cdr:x>
      <cdr:y>0.06174</cdr:y>
    </cdr:from>
    <cdr:to>
      <cdr:x>0.38981</cdr:x>
      <cdr:y>0.95302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1447800" y="219075"/>
          <a:ext cx="9525" cy="316230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2">
          <a:schemeClr val="accent5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0.29965</cdr:x>
      <cdr:y>0.63133</cdr:y>
    </cdr:from>
    <cdr:to>
      <cdr:x>0.37252</cdr:x>
      <cdr:y>0.75328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014145" y="1972408"/>
          <a:ext cx="246616" cy="3810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0.33248</cdr:x>
      <cdr:y>0.50938</cdr:y>
    </cdr:from>
    <cdr:to>
      <cdr:x>0.60267</cdr:x>
      <cdr:y>0.80206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125252" y="15914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0.77929</cdr:x>
      <cdr:y>0.50188</cdr:y>
    </cdr:from>
    <cdr:to>
      <cdr:x>0.82376</cdr:x>
      <cdr:y>0.54761</cdr:y>
    </cdr:to>
    <cdr:sp macro="" textlink="">
      <cdr:nvSpPr>
        <cdr:cNvPr id="8" name="AutoShape 1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637420" y="1567962"/>
          <a:ext cx="150495" cy="142875"/>
        </a:xfrm>
        <a:custGeom xmlns:a="http://schemas.openxmlformats.org/drawingml/2006/main">
          <a:avLst/>
          <a:gdLst>
            <a:gd name="T0" fmla="*/ 108744 w 21600"/>
            <a:gd name="T1" fmla="*/ 0 h 21600"/>
            <a:gd name="T2" fmla="*/ 31848 w 21600"/>
            <a:gd name="T3" fmla="*/ 31615 h 21600"/>
            <a:gd name="T4" fmla="*/ 0 w 21600"/>
            <a:gd name="T5" fmla="*/ 107950 h 21600"/>
            <a:gd name="T6" fmla="*/ 31848 w 21600"/>
            <a:gd name="T7" fmla="*/ 184285 h 21600"/>
            <a:gd name="T8" fmla="*/ 108744 w 21600"/>
            <a:gd name="T9" fmla="*/ 215900 h 21600"/>
            <a:gd name="T10" fmla="*/ 185640 w 21600"/>
            <a:gd name="T11" fmla="*/ 184285 h 21600"/>
            <a:gd name="T12" fmla="*/ 217488 w 21600"/>
            <a:gd name="T13" fmla="*/ 107950 h 21600"/>
            <a:gd name="T14" fmla="*/ 185640 w 21600"/>
            <a:gd name="T15" fmla="*/ 31615 h 21600"/>
            <a:gd name="T16" fmla="*/ 0 60000 65536"/>
            <a:gd name="T17" fmla="*/ 0 60000 65536"/>
            <a:gd name="T18" fmla="*/ 0 60000 65536"/>
            <a:gd name="T19" fmla="*/ 0 60000 65536"/>
            <a:gd name="T20" fmla="*/ 0 60000 65536"/>
            <a:gd name="T21" fmla="*/ 0 60000 65536"/>
            <a:gd name="T22" fmla="*/ 0 60000 65536"/>
            <a:gd name="T23" fmla="*/ 0 60000 65536"/>
            <a:gd name="T24" fmla="*/ 3163 w 21600"/>
            <a:gd name="T25" fmla="*/ 3163 h 21600"/>
            <a:gd name="T26" fmla="*/ 18437 w 21600"/>
            <a:gd name="T27" fmla="*/ 18437 h 21600"/>
          </a:gdLst>
          <a:ahLst/>
          <a:cxnLst>
            <a:cxn ang="T16">
              <a:pos x="T0" y="T1"/>
            </a:cxn>
            <a:cxn ang="T17">
              <a:pos x="T2" y="T3"/>
            </a:cxn>
            <a:cxn ang="T18">
              <a:pos x="T4" y="T5"/>
            </a:cxn>
            <a:cxn ang="T19">
              <a:pos x="T6" y="T7"/>
            </a:cxn>
            <a:cxn ang="T20">
              <a:pos x="T8" y="T9"/>
            </a:cxn>
            <a:cxn ang="T21">
              <a:pos x="T10" y="T11"/>
            </a:cxn>
            <a:cxn ang="T22">
              <a:pos x="T12" y="T13"/>
            </a:cxn>
            <a:cxn ang="T23">
              <a:pos x="T14" y="T15"/>
            </a:cxn>
          </a:cxnLst>
          <a:rect l="T24" t="T25" r="T26" b="T27"/>
          <a:pathLst>
            <a:path w="21600" h="21600">
              <a:moveTo>
                <a:pt x="0" y="10800"/>
              </a:moveTo>
              <a:cubicBezTo>
                <a:pt x="0" y="4835"/>
                <a:pt x="4835" y="0"/>
                <a:pt x="10800" y="0"/>
              </a:cubicBezTo>
              <a:cubicBezTo>
                <a:pt x="16765" y="0"/>
                <a:pt x="21600" y="4835"/>
                <a:pt x="21600" y="10800"/>
              </a:cubicBezTo>
              <a:cubicBezTo>
                <a:pt x="21600" y="16765"/>
                <a:pt x="16765" y="21600"/>
                <a:pt x="10800" y="21600"/>
              </a:cubicBezTo>
              <a:cubicBezTo>
                <a:pt x="4835" y="21600"/>
                <a:pt x="0" y="16765"/>
                <a:pt x="0" y="10800"/>
              </a:cubicBezTo>
              <a:close/>
              <a:moveTo>
                <a:pt x="5400" y="10800"/>
              </a:moveTo>
              <a:cubicBezTo>
                <a:pt x="5400" y="13782"/>
                <a:pt x="7818" y="16200"/>
                <a:pt x="10800" y="16200"/>
              </a:cubicBezTo>
              <a:cubicBezTo>
                <a:pt x="13782" y="16200"/>
                <a:pt x="16200" y="13782"/>
                <a:pt x="16200" y="10800"/>
              </a:cubicBezTo>
              <a:cubicBezTo>
                <a:pt x="16200" y="7818"/>
                <a:pt x="13782" y="5400"/>
                <a:pt x="10800" y="5400"/>
              </a:cubicBezTo>
              <a:cubicBezTo>
                <a:pt x="7818" y="5400"/>
                <a:pt x="5400" y="7818"/>
                <a:pt x="5400" y="10800"/>
              </a:cubicBezTo>
              <a:close/>
            </a:path>
          </a:pathLst>
        </a:custGeom>
        <a:solidFill xmlns:a="http://schemas.openxmlformats.org/drawingml/2006/main">
          <a:srgbClr val="FF0000"/>
        </a:solidFill>
        <a:ln xmlns:a="http://schemas.openxmlformats.org/drawingml/2006/main" w="9525">
          <a:solidFill>
            <a:schemeClr val="tx1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none" anchor="ctr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0.33248</cdr:x>
      <cdr:y>0.50938</cdr:y>
    </cdr:from>
    <cdr:to>
      <cdr:x>0.37695</cdr:x>
      <cdr:y>0.55511</cdr:y>
    </cdr:to>
    <cdr:sp macro="" textlink="">
      <cdr:nvSpPr>
        <cdr:cNvPr id="9" name="AutoShape 1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25252" y="1591408"/>
          <a:ext cx="150495" cy="142875"/>
        </a:xfrm>
        <a:custGeom xmlns:a="http://schemas.openxmlformats.org/drawingml/2006/main">
          <a:avLst/>
          <a:gdLst>
            <a:gd name="T0" fmla="*/ 108744 w 21600"/>
            <a:gd name="T1" fmla="*/ 0 h 21600"/>
            <a:gd name="T2" fmla="*/ 31848 w 21600"/>
            <a:gd name="T3" fmla="*/ 31615 h 21600"/>
            <a:gd name="T4" fmla="*/ 0 w 21600"/>
            <a:gd name="T5" fmla="*/ 107950 h 21600"/>
            <a:gd name="T6" fmla="*/ 31848 w 21600"/>
            <a:gd name="T7" fmla="*/ 184285 h 21600"/>
            <a:gd name="T8" fmla="*/ 108744 w 21600"/>
            <a:gd name="T9" fmla="*/ 215900 h 21600"/>
            <a:gd name="T10" fmla="*/ 185640 w 21600"/>
            <a:gd name="T11" fmla="*/ 184285 h 21600"/>
            <a:gd name="T12" fmla="*/ 217488 w 21600"/>
            <a:gd name="T13" fmla="*/ 107950 h 21600"/>
            <a:gd name="T14" fmla="*/ 185640 w 21600"/>
            <a:gd name="T15" fmla="*/ 31615 h 21600"/>
            <a:gd name="T16" fmla="*/ 0 60000 65536"/>
            <a:gd name="T17" fmla="*/ 0 60000 65536"/>
            <a:gd name="T18" fmla="*/ 0 60000 65536"/>
            <a:gd name="T19" fmla="*/ 0 60000 65536"/>
            <a:gd name="T20" fmla="*/ 0 60000 65536"/>
            <a:gd name="T21" fmla="*/ 0 60000 65536"/>
            <a:gd name="T22" fmla="*/ 0 60000 65536"/>
            <a:gd name="T23" fmla="*/ 0 60000 65536"/>
            <a:gd name="T24" fmla="*/ 3163 w 21600"/>
            <a:gd name="T25" fmla="*/ 3163 h 21600"/>
            <a:gd name="T26" fmla="*/ 18437 w 21600"/>
            <a:gd name="T27" fmla="*/ 18437 h 21600"/>
          </a:gdLst>
          <a:ahLst/>
          <a:cxnLst>
            <a:cxn ang="T16">
              <a:pos x="T0" y="T1"/>
            </a:cxn>
            <a:cxn ang="T17">
              <a:pos x="T2" y="T3"/>
            </a:cxn>
            <a:cxn ang="T18">
              <a:pos x="T4" y="T5"/>
            </a:cxn>
            <a:cxn ang="T19">
              <a:pos x="T6" y="T7"/>
            </a:cxn>
            <a:cxn ang="T20">
              <a:pos x="T8" y="T9"/>
            </a:cxn>
            <a:cxn ang="T21">
              <a:pos x="T10" y="T11"/>
            </a:cxn>
            <a:cxn ang="T22">
              <a:pos x="T12" y="T13"/>
            </a:cxn>
            <a:cxn ang="T23">
              <a:pos x="T14" y="T15"/>
            </a:cxn>
          </a:cxnLst>
          <a:rect l="T24" t="T25" r="T26" b="T27"/>
          <a:pathLst>
            <a:path w="21600" h="21600">
              <a:moveTo>
                <a:pt x="0" y="10800"/>
              </a:moveTo>
              <a:cubicBezTo>
                <a:pt x="0" y="4835"/>
                <a:pt x="4835" y="0"/>
                <a:pt x="10800" y="0"/>
              </a:cubicBezTo>
              <a:cubicBezTo>
                <a:pt x="16765" y="0"/>
                <a:pt x="21600" y="4835"/>
                <a:pt x="21600" y="10800"/>
              </a:cubicBezTo>
              <a:cubicBezTo>
                <a:pt x="21600" y="16765"/>
                <a:pt x="16765" y="21600"/>
                <a:pt x="10800" y="21600"/>
              </a:cubicBezTo>
              <a:cubicBezTo>
                <a:pt x="4835" y="21600"/>
                <a:pt x="0" y="16765"/>
                <a:pt x="0" y="10800"/>
              </a:cubicBezTo>
              <a:close/>
              <a:moveTo>
                <a:pt x="5400" y="10800"/>
              </a:moveTo>
              <a:cubicBezTo>
                <a:pt x="5400" y="13782"/>
                <a:pt x="7818" y="16200"/>
                <a:pt x="10800" y="16200"/>
              </a:cubicBezTo>
              <a:cubicBezTo>
                <a:pt x="13782" y="16200"/>
                <a:pt x="16200" y="13782"/>
                <a:pt x="16200" y="10800"/>
              </a:cubicBezTo>
              <a:cubicBezTo>
                <a:pt x="16200" y="7818"/>
                <a:pt x="13782" y="5400"/>
                <a:pt x="10800" y="5400"/>
              </a:cubicBezTo>
              <a:cubicBezTo>
                <a:pt x="7818" y="5400"/>
                <a:pt x="5400" y="7818"/>
                <a:pt x="5400" y="10800"/>
              </a:cubicBezTo>
              <a:close/>
            </a:path>
          </a:pathLst>
        </a:custGeom>
        <a:solidFill xmlns:a="http://schemas.openxmlformats.org/drawingml/2006/main">
          <a:srgbClr val="FF0000"/>
        </a:solidFill>
        <a:ln xmlns:a="http://schemas.openxmlformats.org/drawingml/2006/main" w="9525">
          <a:solidFill>
            <a:schemeClr val="tx1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wrap="none" anchor="ctr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0.0838</cdr:x>
      <cdr:y>0.80187</cdr:y>
    </cdr:from>
    <cdr:to>
      <cdr:x>1</cdr:x>
      <cdr:y>0.80187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50856" y="1130401"/>
          <a:ext cx="1649344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0.08</cdr:x>
      <cdr:y>0.51081</cdr:y>
    </cdr:from>
    <cdr:to>
      <cdr:x>0.9962</cdr:x>
      <cdr:y>0.51081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44016" y="720088"/>
          <a:ext cx="1649343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0.08005</cdr:x>
      <cdr:y>0.62931</cdr:y>
    </cdr:from>
    <cdr:to>
      <cdr:x>0.99625</cdr:x>
      <cdr:y>0.62931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44098" y="887142"/>
          <a:ext cx="1649343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0.0838</cdr:x>
      <cdr:y>0.80187</cdr:y>
    </cdr:from>
    <cdr:to>
      <cdr:x>1</cdr:x>
      <cdr:y>0.80187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50856" y="1130401"/>
          <a:ext cx="1649344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0.07407</cdr:x>
      <cdr:y>0.52432</cdr:y>
    </cdr:from>
    <cdr:to>
      <cdr:x>0.99027</cdr:x>
      <cdr:y>0.52432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44016" y="739130"/>
          <a:ext cx="1781291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0.48148</cdr:x>
      <cdr:y>0.04893</cdr:y>
    </cdr:from>
    <cdr:to>
      <cdr:x>0.48148</cdr:x>
      <cdr:y>0.93243</cdr:y>
    </cdr:to>
    <cdr:cxnSp macro="">
      <cdr:nvCxnSpPr>
        <cdr:cNvPr id="6" name="Прямая со стрелкой 5"/>
        <cdr:cNvCxnSpPr/>
      </cdr:nvCxnSpPr>
      <cdr:spPr>
        <a:xfrm xmlns:a="http://schemas.openxmlformats.org/drawingml/2006/main" flipV="1">
          <a:off x="936104" y="68982"/>
          <a:ext cx="0" cy="124546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0.66667</cdr:x>
      <cdr:y>0.52078</cdr:y>
    </cdr:from>
    <cdr:to>
      <cdr:x>0.74074</cdr:x>
      <cdr:y>0.69929</cdr:y>
    </cdr:to>
    <cdr:sp macro="" textlink="">
      <cdr:nvSpPr>
        <cdr:cNvPr id="7" name="TextBox 3"/>
        <cdr:cNvSpPr txBox="1"/>
      </cdr:nvSpPr>
      <cdr:spPr>
        <a:xfrm xmlns:a="http://schemas.openxmlformats.org/drawingml/2006/main">
          <a:off x="1296144" y="734139"/>
          <a:ext cx="144016" cy="25165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sz="1000" b="1" dirty="0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0.06811</cdr:x>
      <cdr:y>0.79268</cdr:y>
    </cdr:from>
    <cdr:to>
      <cdr:x>0.98432</cdr:x>
      <cdr:y>0.79268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41784" y="1464759"/>
          <a:ext cx="1907112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0.18823</cdr:x>
      <cdr:y>0.64218</cdr:y>
    </cdr:from>
    <cdr:to>
      <cdr:x>0.40785</cdr:x>
      <cdr:y>0.76072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91807" y="1186648"/>
          <a:ext cx="457143" cy="21904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0.37717</cdr:x>
      <cdr:y>0.64739</cdr:y>
    </cdr:from>
    <cdr:to>
      <cdr:x>0.59679</cdr:x>
      <cdr:y>0.76594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785102" y="1196285"/>
          <a:ext cx="457143" cy="21904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0.57237</cdr:x>
      <cdr:y>0.64796</cdr:y>
    </cdr:from>
    <cdr:to>
      <cdr:x>0.79199</cdr:x>
      <cdr:y>0.76651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191420" y="1197341"/>
          <a:ext cx="457143" cy="219048"/>
        </a:xfrm>
        <a:prstGeom xmlns:a="http://schemas.openxmlformats.org/drawingml/2006/main" prst="rect">
          <a:avLst/>
        </a:prstGeom>
      </cdr:spPr>
    </cdr:pic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0.08379</cdr:x>
      <cdr:y>0.61504</cdr:y>
    </cdr:from>
    <cdr:to>
      <cdr:x>1</cdr:x>
      <cdr:y>0.61504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74413" y="1136508"/>
          <a:ext cx="1907132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0.35435</cdr:x>
      <cdr:y>0.53847</cdr:y>
    </cdr:from>
    <cdr:to>
      <cdr:x>0.57397</cdr:x>
      <cdr:y>0.65701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737596" y="995004"/>
          <a:ext cx="457143" cy="21904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0.45198</cdr:x>
      <cdr:y>0.53688</cdr:y>
    </cdr:from>
    <cdr:to>
      <cdr:x>0.67159</cdr:x>
      <cdr:y>0.65542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940809" y="992073"/>
          <a:ext cx="457143" cy="219048"/>
        </a:xfrm>
        <a:prstGeom xmlns:a="http://schemas.openxmlformats.org/drawingml/2006/main" prst="rect">
          <a:avLst/>
        </a:prstGeom>
      </cdr:spPr>
    </cdr:pic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0.08379</cdr:x>
      <cdr:y>0.51671</cdr:y>
    </cdr:from>
    <cdr:to>
      <cdr:x>1</cdr:x>
      <cdr:y>0.51671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74413" y="954800"/>
          <a:ext cx="1907132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0.69863</cdr:x>
      <cdr:y>0.39079</cdr:y>
    </cdr:from>
    <cdr:to>
      <cdr:x>0.91825</cdr:x>
      <cdr:y>0.50933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454229" y="722120"/>
          <a:ext cx="457143" cy="21904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0.18263</cdr:x>
      <cdr:y>0.39974</cdr:y>
    </cdr:from>
    <cdr:to>
      <cdr:x>0.40225</cdr:x>
      <cdr:y>0.51828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80152" y="738658"/>
          <a:ext cx="457143" cy="219048"/>
        </a:xfrm>
        <a:prstGeom xmlns:a="http://schemas.openxmlformats.org/drawingml/2006/main" prst="rect">
          <a:avLst/>
        </a:prstGeom>
      </cdr:spPr>
    </cdr:pic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0.06725</cdr:x>
      <cdr:y>0.53417</cdr:y>
    </cdr:from>
    <cdr:to>
      <cdr:x>0.98346</cdr:x>
      <cdr:y>0.53417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39988" y="987057"/>
          <a:ext cx="1907132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0.649</cdr:x>
      <cdr:y>0.40982</cdr:y>
    </cdr:from>
    <cdr:to>
      <cdr:x>0.86862</cdr:x>
      <cdr:y>0.52836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350921" y="757289"/>
          <a:ext cx="457143" cy="21904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0.16798</cdr:x>
      <cdr:y>0.40405</cdr:y>
    </cdr:from>
    <cdr:to>
      <cdr:x>0.38759</cdr:x>
      <cdr:y>0.52259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49651" y="746622"/>
          <a:ext cx="457143" cy="219048"/>
        </a:xfrm>
        <a:prstGeom xmlns:a="http://schemas.openxmlformats.org/drawingml/2006/main" prst="rect">
          <a:avLst/>
        </a:prstGeom>
      </cdr:spPr>
    </cdr:pic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0.05241</cdr:x>
      <cdr:y>0.62139</cdr:y>
    </cdr:from>
    <cdr:to>
      <cdr:x>0.96862</cdr:x>
      <cdr:y>0.62139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09092" y="1148231"/>
          <a:ext cx="1907132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0.38711</cdr:x>
      <cdr:y>0.53824</cdr:y>
    </cdr:from>
    <cdr:to>
      <cdr:x>0.60672</cdr:x>
      <cdr:y>0.65678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805780" y="994584"/>
          <a:ext cx="457143" cy="219048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0.06704</cdr:x>
      <cdr:y>0.51705</cdr:y>
    </cdr:from>
    <cdr:to>
      <cdr:x>0.98324</cdr:x>
      <cdr:y>0.51705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90164" y="630387"/>
          <a:ext cx="1232229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0.06303</cdr:x>
      <cdr:y>0.52941</cdr:y>
    </cdr:from>
    <cdr:to>
      <cdr:x>0.97924</cdr:x>
      <cdr:y>0.52941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31196" y="978264"/>
          <a:ext cx="1907132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0.16694</cdr:x>
      <cdr:y>0.38779</cdr:y>
    </cdr:from>
    <cdr:to>
      <cdr:x>0.38656</cdr:x>
      <cdr:y>0.50633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47492" y="716578"/>
          <a:ext cx="457143" cy="21904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0.69991</cdr:x>
      <cdr:y>0.37629</cdr:y>
    </cdr:from>
    <cdr:to>
      <cdr:x>0.91953</cdr:x>
      <cdr:y>0.49483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456894" y="695325"/>
          <a:ext cx="457143" cy="219048"/>
        </a:xfrm>
        <a:prstGeom xmlns:a="http://schemas.openxmlformats.org/drawingml/2006/main" prst="rect">
          <a:avLst/>
        </a:prstGeom>
      </cdr:spPr>
    </cdr:pic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0.07692</cdr:x>
      <cdr:y>0.7037</cdr:y>
    </cdr:from>
    <cdr:to>
      <cdr:x>0.99313</cdr:x>
      <cdr:y>0.7037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44016" y="1085850"/>
          <a:ext cx="1715336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0.35515</cdr:x>
      <cdr:y>0.63888</cdr:y>
    </cdr:from>
    <cdr:to>
      <cdr:x>0.71585</cdr:x>
      <cdr:y>0.83359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664913" y="876293"/>
          <a:ext cx="675301" cy="26705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0.25</cdr:x>
      <cdr:y>0.69799</cdr:y>
    </cdr:from>
    <cdr:to>
      <cdr:x>0.44231</cdr:x>
      <cdr:y>0.85756</cdr:y>
    </cdr:to>
    <cdr:sp macro="" textlink="">
      <cdr:nvSpPr>
        <cdr:cNvPr id="7" name="TextBox 44"/>
        <cdr:cNvSpPr txBox="1"/>
      </cdr:nvSpPr>
      <cdr:spPr>
        <a:xfrm xmlns:a="http://schemas.openxmlformats.org/drawingml/2006/main">
          <a:off x="468052" y="957361"/>
          <a:ext cx="360040" cy="21886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dirty="0" smtClean="0"/>
            <a:t>-6</a:t>
          </a:r>
          <a:endParaRPr lang="ru-RU" sz="1000" b="1" dirty="0"/>
        </a:p>
      </cdr:txBody>
    </cdr:sp>
  </cdr:relSizeAnchor>
  <cdr:relSizeAnchor xmlns:cdr="http://schemas.openxmlformats.org/drawingml/2006/chartDrawing">
    <cdr:from>
      <cdr:x>0.65385</cdr:x>
      <cdr:y>0.69799</cdr:y>
    </cdr:from>
    <cdr:to>
      <cdr:x>0.84615</cdr:x>
      <cdr:y>0.85756</cdr:y>
    </cdr:to>
    <cdr:sp macro="" textlink="">
      <cdr:nvSpPr>
        <cdr:cNvPr id="8" name="TextBox 44"/>
        <cdr:cNvSpPr txBox="1"/>
      </cdr:nvSpPr>
      <cdr:spPr>
        <a:xfrm xmlns:a="http://schemas.openxmlformats.org/drawingml/2006/main">
          <a:off x="1224136" y="957361"/>
          <a:ext cx="360040" cy="21886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dirty="0"/>
            <a:t>5</a:t>
          </a: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0.07692</cdr:x>
      <cdr:y>0.7037</cdr:y>
    </cdr:from>
    <cdr:to>
      <cdr:x>0.99313</cdr:x>
      <cdr:y>0.7037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44016" y="1085850"/>
          <a:ext cx="1715336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0.34615</cdr:x>
      <cdr:y>0.58149</cdr:y>
    </cdr:from>
    <cdr:to>
      <cdr:x>0.73976</cdr:x>
      <cdr:y>0.79396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648072" y="797569"/>
          <a:ext cx="736921" cy="291427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0.19231</cdr:x>
      <cdr:y>0.69799</cdr:y>
    </cdr:from>
    <cdr:to>
      <cdr:x>0.44231</cdr:x>
      <cdr:y>0.8775</cdr:y>
    </cdr:to>
    <cdr:sp macro="" textlink="">
      <cdr:nvSpPr>
        <cdr:cNvPr id="7" name="TextBox 44"/>
        <cdr:cNvSpPr txBox="1"/>
      </cdr:nvSpPr>
      <cdr:spPr>
        <a:xfrm xmlns:a="http://schemas.openxmlformats.org/drawingml/2006/main">
          <a:off x="360040" y="957363"/>
          <a:ext cx="468056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dirty="0" smtClean="0"/>
            <a:t>-1,2</a:t>
          </a:r>
          <a:endParaRPr lang="ru-RU" sz="1000" b="1" dirty="0"/>
        </a:p>
      </cdr:txBody>
    </cdr:sp>
  </cdr:relSizeAnchor>
  <cdr:relSizeAnchor xmlns:cdr="http://schemas.openxmlformats.org/drawingml/2006/chartDrawing">
    <cdr:from>
      <cdr:x>0.65385</cdr:x>
      <cdr:y>0.69799</cdr:y>
    </cdr:from>
    <cdr:to>
      <cdr:x>0.84615</cdr:x>
      <cdr:y>0.8775</cdr:y>
    </cdr:to>
    <cdr:sp macro="" textlink="">
      <cdr:nvSpPr>
        <cdr:cNvPr id="8" name="TextBox 44"/>
        <cdr:cNvSpPr txBox="1"/>
      </cdr:nvSpPr>
      <cdr:spPr>
        <a:xfrm xmlns:a="http://schemas.openxmlformats.org/drawingml/2006/main">
          <a:off x="1224143" y="957363"/>
          <a:ext cx="360026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dirty="0"/>
            <a:t>2</a:t>
          </a:r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0.07692</cdr:x>
      <cdr:y>0.7037</cdr:y>
    </cdr:from>
    <cdr:to>
      <cdr:x>0.99313</cdr:x>
      <cdr:y>0.7037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44016" y="1085850"/>
          <a:ext cx="1715336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0.65963</cdr:x>
      <cdr:y>0.53264</cdr:y>
    </cdr:from>
    <cdr:to>
      <cdr:x>0.95537</cdr:x>
      <cdr:y>0.72735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234970" y="730564"/>
          <a:ext cx="553677" cy="26706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0.25</cdr:x>
      <cdr:y>0.69799</cdr:y>
    </cdr:from>
    <cdr:to>
      <cdr:x>0.44231</cdr:x>
      <cdr:y>0.8775</cdr:y>
    </cdr:to>
    <cdr:sp macro="" textlink="">
      <cdr:nvSpPr>
        <cdr:cNvPr id="7" name="TextBox 44"/>
        <cdr:cNvSpPr txBox="1"/>
      </cdr:nvSpPr>
      <cdr:spPr>
        <a:xfrm xmlns:a="http://schemas.openxmlformats.org/drawingml/2006/main">
          <a:off x="468052" y="957363"/>
          <a:ext cx="360044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dirty="0"/>
            <a:t>2</a:t>
          </a:r>
        </a:p>
      </cdr:txBody>
    </cdr:sp>
  </cdr:relSizeAnchor>
  <cdr:relSizeAnchor xmlns:cdr="http://schemas.openxmlformats.org/drawingml/2006/chartDrawing">
    <cdr:from>
      <cdr:x>0.65385</cdr:x>
      <cdr:y>0.69799</cdr:y>
    </cdr:from>
    <cdr:to>
      <cdr:x>0.84615</cdr:x>
      <cdr:y>0.8775</cdr:y>
    </cdr:to>
    <cdr:sp macro="" textlink="">
      <cdr:nvSpPr>
        <cdr:cNvPr id="8" name="TextBox 44"/>
        <cdr:cNvSpPr txBox="1"/>
      </cdr:nvSpPr>
      <cdr:spPr>
        <a:xfrm xmlns:a="http://schemas.openxmlformats.org/drawingml/2006/main">
          <a:off x="1224143" y="957363"/>
          <a:ext cx="360026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dirty="0" smtClean="0"/>
            <a:t>8</a:t>
          </a:r>
          <a:endParaRPr lang="ru-RU" sz="1000" b="1" dirty="0"/>
        </a:p>
      </cdr:txBody>
    </cdr:sp>
  </cdr:relSizeAnchor>
  <cdr:relSizeAnchor xmlns:cdr="http://schemas.openxmlformats.org/drawingml/2006/chartDrawing">
    <cdr:from>
      <cdr:x>0.15963</cdr:x>
      <cdr:y>0.53264</cdr:y>
    </cdr:from>
    <cdr:to>
      <cdr:x>0.45537</cdr:x>
      <cdr:y>0.72735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98866" y="730564"/>
          <a:ext cx="553677" cy="267064"/>
        </a:xfrm>
        <a:prstGeom xmlns:a="http://schemas.openxmlformats.org/drawingml/2006/main" prst="rect">
          <a:avLst/>
        </a:prstGeom>
      </cdr:spPr>
    </cdr:pic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0.07692</cdr:x>
      <cdr:y>0.7037</cdr:y>
    </cdr:from>
    <cdr:to>
      <cdr:x>0.99313</cdr:x>
      <cdr:y>0.7037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44016" y="1085850"/>
          <a:ext cx="1715336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0.69514</cdr:x>
      <cdr:y>0.54255</cdr:y>
    </cdr:from>
    <cdr:to>
      <cdr:x>0.99667</cdr:x>
      <cdr:y>0.70532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301452" y="744157"/>
          <a:ext cx="564529" cy="223255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0.15668</cdr:x>
      <cdr:y>0.69947</cdr:y>
    </cdr:from>
    <cdr:to>
      <cdr:x>0.34899</cdr:x>
      <cdr:y>0.87899</cdr:y>
    </cdr:to>
    <cdr:sp macro="" textlink="">
      <cdr:nvSpPr>
        <cdr:cNvPr id="7" name="TextBox 44"/>
        <cdr:cNvSpPr txBox="1"/>
      </cdr:nvSpPr>
      <cdr:spPr>
        <a:xfrm xmlns:a="http://schemas.openxmlformats.org/drawingml/2006/main">
          <a:off x="293340" y="959395"/>
          <a:ext cx="360040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dirty="0" smtClean="0"/>
            <a:t>1,5</a:t>
          </a:r>
          <a:endParaRPr lang="ru-RU" sz="1000" b="1" dirty="0"/>
        </a:p>
      </cdr:txBody>
    </cdr:sp>
  </cdr:relSizeAnchor>
  <cdr:relSizeAnchor xmlns:cdr="http://schemas.openxmlformats.org/drawingml/2006/chartDrawing">
    <cdr:from>
      <cdr:x>0.69303</cdr:x>
      <cdr:y>0.69298</cdr:y>
    </cdr:from>
    <cdr:to>
      <cdr:x>0.88533</cdr:x>
      <cdr:y>0.87249</cdr:y>
    </cdr:to>
    <cdr:sp macro="" textlink="">
      <cdr:nvSpPr>
        <cdr:cNvPr id="8" name="TextBox 44"/>
        <cdr:cNvSpPr txBox="1"/>
      </cdr:nvSpPr>
      <cdr:spPr>
        <a:xfrm xmlns:a="http://schemas.openxmlformats.org/drawingml/2006/main">
          <a:off x="1297487" y="950493"/>
          <a:ext cx="360026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dirty="0"/>
            <a:t>2</a:t>
          </a:r>
        </a:p>
      </cdr:txBody>
    </cdr:sp>
  </cdr:relSizeAnchor>
  <cdr:relSizeAnchor xmlns:cdr="http://schemas.openxmlformats.org/drawingml/2006/chartDrawing">
    <cdr:from>
      <cdr:x>0.07976</cdr:x>
      <cdr:y>0.57032</cdr:y>
    </cdr:from>
    <cdr:to>
      <cdr:x>0.38129</cdr:x>
      <cdr:y>0.73309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49324" y="782257"/>
          <a:ext cx="564529" cy="223255"/>
        </a:xfrm>
        <a:prstGeom xmlns:a="http://schemas.openxmlformats.org/drawingml/2006/main" prst="rect">
          <a:avLst/>
        </a:prstGeom>
      </cdr:spPr>
    </cdr:pic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0.04533</cdr:x>
      <cdr:y>0.77849</cdr:y>
    </cdr:from>
    <cdr:to>
      <cdr:x>0.96154</cdr:x>
      <cdr:y>0.77849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84864" y="1067772"/>
          <a:ext cx="1715336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0.41346</cdr:x>
      <cdr:y>0.77777</cdr:y>
    </cdr:from>
    <cdr:to>
      <cdr:x>0.66346</cdr:x>
      <cdr:y>0.95729</cdr:y>
    </cdr:to>
    <cdr:sp macro="" textlink="">
      <cdr:nvSpPr>
        <cdr:cNvPr id="8" name="TextBox 44"/>
        <cdr:cNvSpPr txBox="1"/>
      </cdr:nvSpPr>
      <cdr:spPr>
        <a:xfrm xmlns:a="http://schemas.openxmlformats.org/drawingml/2006/main">
          <a:off x="774085" y="1066794"/>
          <a:ext cx="468047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dirty="0" smtClean="0"/>
            <a:t>- 5</a:t>
          </a:r>
          <a:endParaRPr lang="ru-RU" sz="1000" b="1" dirty="0"/>
        </a:p>
      </cdr:txBody>
    </cdr:sp>
  </cdr:relSizeAnchor>
</c:userShapes>
</file>

<file path=ppt/drawings/drawing26.xml><?xml version="1.0" encoding="utf-8"?>
<c:userShapes xmlns:c="http://schemas.openxmlformats.org/drawingml/2006/chart">
  <cdr:relSizeAnchor xmlns:cdr="http://schemas.openxmlformats.org/drawingml/2006/chartDrawing">
    <cdr:from>
      <cdr:x>0.08035</cdr:x>
      <cdr:y>0.87891</cdr:y>
    </cdr:from>
    <cdr:to>
      <cdr:x>0.99657</cdr:x>
      <cdr:y>0.87891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50441" y="1205518"/>
          <a:ext cx="1715336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7.xml><?xml version="1.0" encoding="utf-8"?>
<c:userShapes xmlns:c="http://schemas.openxmlformats.org/drawingml/2006/chart">
  <cdr:relSizeAnchor xmlns:cdr="http://schemas.openxmlformats.org/drawingml/2006/chartDrawing">
    <cdr:from>
      <cdr:x>0.08379</cdr:x>
      <cdr:y>0.89069</cdr:y>
    </cdr:from>
    <cdr:to>
      <cdr:x>1</cdr:x>
      <cdr:y>0.89069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56872" y="1221667"/>
          <a:ext cx="1715336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8.xml><?xml version="1.0" encoding="utf-8"?>
<c:userShapes xmlns:c="http://schemas.openxmlformats.org/drawingml/2006/chart">
  <cdr:relSizeAnchor xmlns:cdr="http://schemas.openxmlformats.org/drawingml/2006/chartDrawing">
    <cdr:from>
      <cdr:x>0.04816</cdr:x>
      <cdr:y>0.88036</cdr:y>
    </cdr:from>
    <cdr:to>
      <cdr:x>0.96437</cdr:x>
      <cdr:y>0.88036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90172" y="1207495"/>
          <a:ext cx="1715336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0.06704</cdr:x>
      <cdr:y>0.51705</cdr:y>
    </cdr:from>
    <cdr:to>
      <cdr:x>0.98324</cdr:x>
      <cdr:y>0.51705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14299" y="866775"/>
          <a:ext cx="1562100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0.06704</cdr:x>
      <cdr:y>0.51705</cdr:y>
    </cdr:from>
    <cdr:to>
      <cdr:x>0.98324</cdr:x>
      <cdr:y>0.51705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14299" y="866775"/>
          <a:ext cx="1562100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0.06704</cdr:x>
      <cdr:y>0.51705</cdr:y>
    </cdr:from>
    <cdr:to>
      <cdr:x>0.98324</cdr:x>
      <cdr:y>0.51705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14299" y="866775"/>
          <a:ext cx="1562100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0.06704</cdr:x>
      <cdr:y>0.51705</cdr:y>
    </cdr:from>
    <cdr:to>
      <cdr:x>0.98324</cdr:x>
      <cdr:y>0.51705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14299" y="866775"/>
          <a:ext cx="1562100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0.06704</cdr:x>
      <cdr:y>0.51705</cdr:y>
    </cdr:from>
    <cdr:to>
      <cdr:x>0.98324</cdr:x>
      <cdr:y>0.51705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14299" y="866775"/>
          <a:ext cx="1562100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0.0838</cdr:x>
      <cdr:y>0.80187</cdr:y>
    </cdr:from>
    <cdr:to>
      <cdr:x>1</cdr:x>
      <cdr:y>0.80187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50856" y="1130401"/>
          <a:ext cx="1649344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0.0819</cdr:x>
      <cdr:y>0.34622</cdr:y>
    </cdr:from>
    <cdr:to>
      <cdr:x>0.9981</cdr:x>
      <cdr:y>0.34622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147435" y="524590"/>
          <a:ext cx="1649343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0.72103</cdr:x>
      <cdr:y>0.09136</cdr:y>
    </cdr:from>
    <cdr:to>
      <cdr:x>0.72103</cdr:x>
      <cdr:y>0.97485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1298004" y="138422"/>
          <a:ext cx="0" cy="133866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960BA-FE53-4A10-85BC-F9F7B788802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683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160E3-808C-4B64-BE69-CF0ECDE75E0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1712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7BDB0-4896-4733-82C1-BAA63499F83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3776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960BA-FE53-4A10-85BC-F9F7B788802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4226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AD801-77B5-4B68-98F7-27DAE324708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7277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773DE-CE43-4201-B01D-392026AD054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8597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E3320-3990-45EA-BE2A-E75734DDD35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8605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8469E-B074-4BC4-9659-FD9220D2208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84703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A0439-B94E-45EF-A535-E1300F9759D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69779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0E8CC-637F-490B-99C3-A9A148BF6D4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62106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CEB01-6C82-4E8B-A4F8-D8BECCB0CEF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286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AD801-77B5-4B68-98F7-27DAE324708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31816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F1147-7F92-4184-8294-6EA864B174D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56232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160E3-808C-4B64-BE69-CF0ECDE75E0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39495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7BDB0-4896-4733-82C1-BAA63499F83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5335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960BA-FE53-4A10-85BC-F9F7B788802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76197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AD801-77B5-4B68-98F7-27DAE324708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99330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773DE-CE43-4201-B01D-392026AD054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85809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E3320-3990-45EA-BE2A-E75734DDD35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49937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8469E-B074-4BC4-9659-FD9220D2208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53580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A0439-B94E-45EF-A535-E1300F9759D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88789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0E8CC-637F-490B-99C3-A9A148BF6D4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7025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773DE-CE43-4201-B01D-392026AD054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16300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CEB01-6C82-4E8B-A4F8-D8BECCB0CEF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65485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F1147-7F92-4184-8294-6EA864B174D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37148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160E3-808C-4B64-BE69-CF0ECDE75E0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08759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7BDB0-4896-4733-82C1-BAA63499F83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80058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960BA-FE53-4A10-85BC-F9F7B788802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26578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AD801-77B5-4B68-98F7-27DAE324708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74254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773DE-CE43-4201-B01D-392026AD054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68019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E3320-3990-45EA-BE2A-E75734DDD35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24678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8469E-B074-4BC4-9659-FD9220D2208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83403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A0439-B94E-45EF-A535-E1300F9759D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6344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E3320-3990-45EA-BE2A-E75734DDD35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72257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0E8CC-637F-490B-99C3-A9A148BF6D4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761862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CEB01-6C82-4E8B-A4F8-D8BECCB0CEF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40475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F1147-7F92-4184-8294-6EA864B174D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359122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160E3-808C-4B64-BE69-CF0ECDE75E0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900162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7BDB0-4896-4733-82C1-BAA63499F83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311966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960BA-FE53-4A10-85BC-F9F7B788802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01775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AD801-77B5-4B68-98F7-27DAE324708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053842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773DE-CE43-4201-B01D-392026AD054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44196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E3320-3990-45EA-BE2A-E75734DDD35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10511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8469E-B074-4BC4-9659-FD9220D2208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6836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8469E-B074-4BC4-9659-FD9220D2208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255790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A0439-B94E-45EF-A535-E1300F9759D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474227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0E8CC-637F-490B-99C3-A9A148BF6D4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621449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CEB01-6C82-4E8B-A4F8-D8BECCB0CEF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496778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F1147-7F92-4184-8294-6EA864B174D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71113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160E3-808C-4B64-BE69-CF0ECDE75E0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820874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7BDB0-4896-4733-82C1-BAA63499F83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965573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60BA-FE53-4A10-85BC-F9F7B788802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AD801-77B5-4B68-98F7-27DAE3247082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73DE-CE43-4201-B01D-392026AD054A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E3320-3990-45EA-BE2A-E75734DDD356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A0439-B94E-45EF-A535-E1300F9759D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03393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8469E-B074-4BC4-9659-FD9220D2208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A0439-B94E-45EF-A535-E1300F9759DC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E8CC-637F-490B-99C3-A9A148BF6D4C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EB01-6C82-4E8B-A4F8-D8BECCB0CEF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F1147-7F92-4184-8294-6EA864B174D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160E3-808C-4B64-BE69-CF0ECDE75E0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BDB0-4896-4733-82C1-BAA63499F83D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0E8CC-637F-490B-99C3-A9A148BF6D4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63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CEB01-6C82-4E8B-A4F8-D8BECCB0CEF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5035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F1147-7F92-4184-8294-6EA864B174D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891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E84603B-AB78-4C4F-B3E5-65696F743C0B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3946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0" r:id="rId1"/>
    <p:sldLayoutId id="2147484221" r:id="rId2"/>
    <p:sldLayoutId id="2147484222" r:id="rId3"/>
    <p:sldLayoutId id="2147484223" r:id="rId4"/>
    <p:sldLayoutId id="2147484224" r:id="rId5"/>
    <p:sldLayoutId id="2147484225" r:id="rId6"/>
    <p:sldLayoutId id="2147484226" r:id="rId7"/>
    <p:sldLayoutId id="2147484227" r:id="rId8"/>
    <p:sldLayoutId id="2147484228" r:id="rId9"/>
    <p:sldLayoutId id="2147484229" r:id="rId10"/>
    <p:sldLayoutId id="214748423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E84603B-AB78-4C4F-B3E5-65696F743C0B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9014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E84603B-AB78-4C4F-B3E5-65696F743C0B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136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4" r:id="rId1"/>
    <p:sldLayoutId id="2147484245" r:id="rId2"/>
    <p:sldLayoutId id="2147484246" r:id="rId3"/>
    <p:sldLayoutId id="2147484247" r:id="rId4"/>
    <p:sldLayoutId id="2147484248" r:id="rId5"/>
    <p:sldLayoutId id="2147484249" r:id="rId6"/>
    <p:sldLayoutId id="2147484250" r:id="rId7"/>
    <p:sldLayoutId id="2147484251" r:id="rId8"/>
    <p:sldLayoutId id="2147484252" r:id="rId9"/>
    <p:sldLayoutId id="2147484253" r:id="rId10"/>
    <p:sldLayoutId id="214748425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E84603B-AB78-4C4F-B3E5-65696F743C0B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9930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6" r:id="rId1"/>
    <p:sldLayoutId id="2147484257" r:id="rId2"/>
    <p:sldLayoutId id="2147484258" r:id="rId3"/>
    <p:sldLayoutId id="2147484259" r:id="rId4"/>
    <p:sldLayoutId id="2147484260" r:id="rId5"/>
    <p:sldLayoutId id="2147484261" r:id="rId6"/>
    <p:sldLayoutId id="2147484262" r:id="rId7"/>
    <p:sldLayoutId id="2147484263" r:id="rId8"/>
    <p:sldLayoutId id="2147484264" r:id="rId9"/>
    <p:sldLayoutId id="2147484265" r:id="rId10"/>
    <p:sldLayoutId id="214748426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E84603B-AB78-4C4F-B3E5-65696F743C0B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79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8" r:id="rId1"/>
    <p:sldLayoutId id="2147484269" r:id="rId2"/>
    <p:sldLayoutId id="2147484270" r:id="rId3"/>
    <p:sldLayoutId id="2147484271" r:id="rId4"/>
    <p:sldLayoutId id="2147484272" r:id="rId5"/>
    <p:sldLayoutId id="2147484273" r:id="rId6"/>
    <p:sldLayoutId id="2147484274" r:id="rId7"/>
    <p:sldLayoutId id="2147484275" r:id="rId8"/>
    <p:sldLayoutId id="2147484276" r:id="rId9"/>
    <p:sldLayoutId id="2147484277" r:id="rId10"/>
    <p:sldLayoutId id="214748427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FFFFFF"/>
                </a:solidFill>
              </a:rPr>
              <a:t>www.thmemgallery.com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19426B"/>
                </a:solidFill>
              </a:rPr>
              <a:t>Company Logo</a:t>
            </a:r>
            <a:endParaRPr lang="en-US">
              <a:solidFill>
                <a:srgbClr val="19426B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4AEBF9-DDF5-4F34-B9C4-8A1FD0E60FCC}" type="slidenum">
              <a:rPr lang="en-US" smtClean="0">
                <a:solidFill>
                  <a:srgbClr val="19426B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19426B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0" r:id="rId1"/>
    <p:sldLayoutId id="2147484281" r:id="rId2"/>
    <p:sldLayoutId id="2147484282" r:id="rId3"/>
    <p:sldLayoutId id="2147484283" r:id="rId4"/>
    <p:sldLayoutId id="2147484284" r:id="rId5"/>
    <p:sldLayoutId id="2147484285" r:id="rId6"/>
    <p:sldLayoutId id="2147484286" r:id="rId7"/>
    <p:sldLayoutId id="2147484287" r:id="rId8"/>
    <p:sldLayoutId id="2147484288" r:id="rId9"/>
    <p:sldLayoutId id="2147484289" r:id="rId10"/>
    <p:sldLayoutId id="2147484290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6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8.xml"/><Relationship Id="rId4" Type="http://schemas.openxmlformats.org/officeDocument/2006/relationships/chart" Target="../charts/chart2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7" Type="http://schemas.openxmlformats.org/officeDocument/2006/relationships/chart" Target="../charts/chart7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9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7" Type="http://schemas.openxmlformats.org/officeDocument/2006/relationships/chart" Target="../charts/chart13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9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1.xml"/><Relationship Id="rId12" Type="http://schemas.openxmlformats.org/officeDocument/2006/relationships/diagramLayout" Target="../diagrams/layout2.xml"/><Relationship Id="rId2" Type="http://schemas.openxmlformats.org/officeDocument/2006/relationships/diagramData" Target="../diagrams/data11.xml"/><Relationship Id="rId16" Type="http://schemas.openxmlformats.org/officeDocument/2006/relationships/chart" Target="../charts/chart14.xml"/><Relationship Id="rId1" Type="http://schemas.openxmlformats.org/officeDocument/2006/relationships/slideLayout" Target="../slideLayouts/slideLayout51.xml"/><Relationship Id="rId6" Type="http://schemas.openxmlformats.org/officeDocument/2006/relationships/diagramData" Target="../diagrams/data1.xml"/><Relationship Id="rId11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15" Type="http://schemas.microsoft.com/office/2007/relationships/diagramDrawing" Target="../diagrams/drawing2.xml"/><Relationship Id="rId10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1.xml"/><Relationship Id="rId14" Type="http://schemas.openxmlformats.org/officeDocument/2006/relationships/diagramColors" Target="../diagrams/colors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6.xml"/><Relationship Id="rId3" Type="http://schemas.openxmlformats.org/officeDocument/2006/relationships/oleObject" Target="../embeddings/oleObject2.bin"/><Relationship Id="rId7" Type="http://schemas.openxmlformats.org/officeDocument/2006/relationships/chart" Target="../charts/chart15.xml"/><Relationship Id="rId12" Type="http://schemas.openxmlformats.org/officeDocument/2006/relationships/chart" Target="../charts/chart20.xml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chart" Target="../charts/chart19.xml"/><Relationship Id="rId5" Type="http://schemas.openxmlformats.org/officeDocument/2006/relationships/oleObject" Target="../embeddings/oleObject4.bin"/><Relationship Id="rId10" Type="http://schemas.openxmlformats.org/officeDocument/2006/relationships/chart" Target="../charts/chart18.xml"/><Relationship Id="rId4" Type="http://schemas.openxmlformats.org/officeDocument/2006/relationships/oleObject" Target="../embeddings/oleObject3.bin"/><Relationship Id="rId9" Type="http://schemas.openxmlformats.org/officeDocument/2006/relationships/chart" Target="../charts/char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chart" Target="../charts/chart24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CABD2"/>
            </a:gs>
            <a:gs pos="100000">
              <a:srgbClr val="FF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16" name="Group 52"/>
          <p:cNvGrpSpPr>
            <a:grpSpLocks/>
          </p:cNvGrpSpPr>
          <p:nvPr/>
        </p:nvGrpSpPr>
        <p:grpSpPr bwMode="auto">
          <a:xfrm>
            <a:off x="8686800" y="0"/>
            <a:ext cx="457200" cy="6858000"/>
            <a:chOff x="5472" y="0"/>
            <a:chExt cx="288" cy="4320"/>
          </a:xfrm>
        </p:grpSpPr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5520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270" name="AutoShape 6"/>
            <p:cNvSpPr>
              <a:spLocks noChangeArrowheads="1"/>
            </p:cNvSpPr>
            <p:nvPr/>
          </p:nvSpPr>
          <p:spPr bwMode="auto">
            <a:xfrm>
              <a:off x="5472" y="0"/>
              <a:ext cx="288" cy="864"/>
            </a:xfrm>
            <a:prstGeom prst="flowChartDelay">
              <a:avLst/>
            </a:prstGeom>
            <a:solidFill>
              <a:srgbClr val="FF9900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rtl="1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FFFFFF"/>
                  </a:solidFill>
                </a:rPr>
                <a:t>Пункт плана</a:t>
              </a:r>
            </a:p>
          </p:txBody>
        </p:sp>
        <p:sp>
          <p:nvSpPr>
            <p:cNvPr id="11271" name="AutoShape 7"/>
            <p:cNvSpPr>
              <a:spLocks noChangeArrowheads="1"/>
            </p:cNvSpPr>
            <p:nvPr/>
          </p:nvSpPr>
          <p:spPr bwMode="auto">
            <a:xfrm>
              <a:off x="5472" y="864"/>
              <a:ext cx="288" cy="864"/>
            </a:xfrm>
            <a:prstGeom prst="flowChartDelay">
              <a:avLst/>
            </a:prstGeom>
            <a:solidFill>
              <a:srgbClr val="4523A5"/>
            </a:solidFill>
            <a:ln w="9525">
              <a:solidFill>
                <a:srgbClr val="4523A5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rtl="1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FFFFFF"/>
                  </a:solidFill>
                </a:rPr>
                <a:t>Пункт плана</a:t>
              </a:r>
            </a:p>
          </p:txBody>
        </p:sp>
        <p:sp>
          <p:nvSpPr>
            <p:cNvPr id="11274" name="AutoShape 10"/>
            <p:cNvSpPr>
              <a:spLocks noChangeArrowheads="1"/>
            </p:cNvSpPr>
            <p:nvPr/>
          </p:nvSpPr>
          <p:spPr bwMode="auto">
            <a:xfrm>
              <a:off x="5472" y="1728"/>
              <a:ext cx="288" cy="864"/>
            </a:xfrm>
            <a:prstGeom prst="flowChartDelay">
              <a:avLst/>
            </a:prstGeom>
            <a:solidFill>
              <a:srgbClr val="FFFF09"/>
            </a:solidFill>
            <a:ln w="9525">
              <a:solidFill>
                <a:srgbClr val="FFFF5B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rtl="1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FFFFFF"/>
                  </a:solidFill>
                </a:rPr>
                <a:t>Пункт плана</a:t>
              </a:r>
            </a:p>
          </p:txBody>
        </p:sp>
        <p:sp>
          <p:nvSpPr>
            <p:cNvPr id="11275" name="AutoShape 11"/>
            <p:cNvSpPr>
              <a:spLocks noChangeArrowheads="1"/>
            </p:cNvSpPr>
            <p:nvPr/>
          </p:nvSpPr>
          <p:spPr bwMode="auto">
            <a:xfrm>
              <a:off x="5472" y="2592"/>
              <a:ext cx="288" cy="864"/>
            </a:xfrm>
            <a:prstGeom prst="flowChartDelay">
              <a:avLst/>
            </a:prstGeom>
            <a:solidFill>
              <a:srgbClr val="1EC039"/>
            </a:solidFill>
            <a:ln w="9525">
              <a:solidFill>
                <a:srgbClr val="1EC03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rtl="1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FFFFFF"/>
                  </a:solidFill>
                </a:rPr>
                <a:t>Пункт плана</a:t>
              </a:r>
            </a:p>
          </p:txBody>
        </p:sp>
        <p:sp>
          <p:nvSpPr>
            <p:cNvPr id="11276" name="AutoShape 12"/>
            <p:cNvSpPr>
              <a:spLocks noChangeArrowheads="1"/>
            </p:cNvSpPr>
            <p:nvPr/>
          </p:nvSpPr>
          <p:spPr bwMode="auto">
            <a:xfrm>
              <a:off x="5472" y="3456"/>
              <a:ext cx="288" cy="864"/>
            </a:xfrm>
            <a:prstGeom prst="flowChartDelay">
              <a:avLst/>
            </a:prstGeom>
            <a:solidFill>
              <a:srgbClr val="ED092A"/>
            </a:solidFill>
            <a:ln w="9525">
              <a:solidFill>
                <a:srgbClr val="ED092A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rtl="1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400" smtClean="0">
                  <a:solidFill>
                    <a:srgbClr val="FFFFFF"/>
                  </a:solidFill>
                </a:rPr>
                <a:t>Пункт плана</a:t>
              </a:r>
            </a:p>
          </p:txBody>
        </p:sp>
      </p:grp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pSp>
        <p:nvGrpSpPr>
          <p:cNvPr id="11314" name="Group 50"/>
          <p:cNvGrpSpPr>
            <a:grpSpLocks/>
          </p:cNvGrpSpPr>
          <p:nvPr/>
        </p:nvGrpSpPr>
        <p:grpSpPr bwMode="auto">
          <a:xfrm>
            <a:off x="152400" y="228600"/>
            <a:ext cx="457200" cy="6477000"/>
            <a:chOff x="48" y="144"/>
            <a:chExt cx="288" cy="4080"/>
          </a:xfrm>
        </p:grpSpPr>
        <p:sp>
          <p:nvSpPr>
            <p:cNvPr id="11284" name="AutoShape 20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285" name="AutoShape 21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286" name="AutoShape 22"/>
            <p:cNvSpPr>
              <a:spLocks noChangeArrowheads="1"/>
            </p:cNvSpPr>
            <p:nvPr/>
          </p:nvSpPr>
          <p:spPr bwMode="auto">
            <a:xfrm>
              <a:off x="48" y="2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287" name="AutoShape 23"/>
            <p:cNvSpPr>
              <a:spLocks noChangeArrowheads="1"/>
            </p:cNvSpPr>
            <p:nvPr/>
          </p:nvSpPr>
          <p:spPr bwMode="auto">
            <a:xfrm>
              <a:off x="48" y="4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288" name="AutoShape 24"/>
            <p:cNvSpPr>
              <a:spLocks noChangeArrowheads="1"/>
            </p:cNvSpPr>
            <p:nvPr/>
          </p:nvSpPr>
          <p:spPr bwMode="auto">
            <a:xfrm>
              <a:off x="48" y="5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289" name="AutoShape 25"/>
            <p:cNvSpPr>
              <a:spLocks noChangeArrowheads="1"/>
            </p:cNvSpPr>
            <p:nvPr/>
          </p:nvSpPr>
          <p:spPr bwMode="auto">
            <a:xfrm>
              <a:off x="48" y="7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290" name="AutoShape 26"/>
            <p:cNvSpPr>
              <a:spLocks noChangeArrowheads="1"/>
            </p:cNvSpPr>
            <p:nvPr/>
          </p:nvSpPr>
          <p:spPr bwMode="auto">
            <a:xfrm>
              <a:off x="48" y="8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291" name="AutoShape 27"/>
            <p:cNvSpPr>
              <a:spLocks noChangeArrowheads="1"/>
            </p:cNvSpPr>
            <p:nvPr/>
          </p:nvSpPr>
          <p:spPr bwMode="auto">
            <a:xfrm>
              <a:off x="48" y="10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292" name="AutoShape 28"/>
            <p:cNvSpPr>
              <a:spLocks noChangeArrowheads="1"/>
            </p:cNvSpPr>
            <p:nvPr/>
          </p:nvSpPr>
          <p:spPr bwMode="auto">
            <a:xfrm>
              <a:off x="48" y="11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293" name="AutoShape 29"/>
            <p:cNvSpPr>
              <a:spLocks noChangeArrowheads="1"/>
            </p:cNvSpPr>
            <p:nvPr/>
          </p:nvSpPr>
          <p:spPr bwMode="auto">
            <a:xfrm>
              <a:off x="48" y="12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294" name="AutoShape 30"/>
            <p:cNvSpPr>
              <a:spLocks noChangeArrowheads="1"/>
            </p:cNvSpPr>
            <p:nvPr/>
          </p:nvSpPr>
          <p:spPr bwMode="auto">
            <a:xfrm>
              <a:off x="48" y="14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295" name="AutoShape 31"/>
            <p:cNvSpPr>
              <a:spLocks noChangeArrowheads="1"/>
            </p:cNvSpPr>
            <p:nvPr/>
          </p:nvSpPr>
          <p:spPr bwMode="auto">
            <a:xfrm>
              <a:off x="48" y="15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296" name="AutoShape 32"/>
            <p:cNvSpPr>
              <a:spLocks noChangeArrowheads="1"/>
            </p:cNvSpPr>
            <p:nvPr/>
          </p:nvSpPr>
          <p:spPr bwMode="auto">
            <a:xfrm>
              <a:off x="48" y="17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297" name="AutoShape 33"/>
            <p:cNvSpPr>
              <a:spLocks noChangeArrowheads="1"/>
            </p:cNvSpPr>
            <p:nvPr/>
          </p:nvSpPr>
          <p:spPr bwMode="auto">
            <a:xfrm>
              <a:off x="48" y="18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298" name="AutoShape 34"/>
            <p:cNvSpPr>
              <a:spLocks noChangeArrowheads="1"/>
            </p:cNvSpPr>
            <p:nvPr/>
          </p:nvSpPr>
          <p:spPr bwMode="auto">
            <a:xfrm>
              <a:off x="48" y="20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299" name="AutoShape 35"/>
            <p:cNvSpPr>
              <a:spLocks noChangeArrowheads="1"/>
            </p:cNvSpPr>
            <p:nvPr/>
          </p:nvSpPr>
          <p:spPr bwMode="auto">
            <a:xfrm>
              <a:off x="48" y="21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00" name="AutoShape 36"/>
            <p:cNvSpPr>
              <a:spLocks noChangeArrowheads="1"/>
            </p:cNvSpPr>
            <p:nvPr/>
          </p:nvSpPr>
          <p:spPr bwMode="auto">
            <a:xfrm>
              <a:off x="48" y="23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01" name="AutoShape 37"/>
            <p:cNvSpPr>
              <a:spLocks noChangeArrowheads="1"/>
            </p:cNvSpPr>
            <p:nvPr/>
          </p:nvSpPr>
          <p:spPr bwMode="auto">
            <a:xfrm>
              <a:off x="48" y="24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02" name="AutoShape 38"/>
            <p:cNvSpPr>
              <a:spLocks noChangeArrowheads="1"/>
            </p:cNvSpPr>
            <p:nvPr/>
          </p:nvSpPr>
          <p:spPr bwMode="auto">
            <a:xfrm>
              <a:off x="48" y="25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03" name="AutoShape 39"/>
            <p:cNvSpPr>
              <a:spLocks noChangeArrowheads="1"/>
            </p:cNvSpPr>
            <p:nvPr/>
          </p:nvSpPr>
          <p:spPr bwMode="auto">
            <a:xfrm>
              <a:off x="48" y="27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04" name="AutoShape 40"/>
            <p:cNvSpPr>
              <a:spLocks noChangeArrowheads="1"/>
            </p:cNvSpPr>
            <p:nvPr/>
          </p:nvSpPr>
          <p:spPr bwMode="auto">
            <a:xfrm>
              <a:off x="48" y="28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05" name="AutoShape 41"/>
            <p:cNvSpPr>
              <a:spLocks noChangeArrowheads="1"/>
            </p:cNvSpPr>
            <p:nvPr/>
          </p:nvSpPr>
          <p:spPr bwMode="auto">
            <a:xfrm>
              <a:off x="48" y="30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06" name="AutoShape 42"/>
            <p:cNvSpPr>
              <a:spLocks noChangeArrowheads="1"/>
            </p:cNvSpPr>
            <p:nvPr/>
          </p:nvSpPr>
          <p:spPr bwMode="auto">
            <a:xfrm>
              <a:off x="48" y="31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07" name="AutoShape 43"/>
            <p:cNvSpPr>
              <a:spLocks noChangeArrowheads="1"/>
            </p:cNvSpPr>
            <p:nvPr/>
          </p:nvSpPr>
          <p:spPr bwMode="auto">
            <a:xfrm>
              <a:off x="48" y="33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08" name="AutoShape 44"/>
            <p:cNvSpPr>
              <a:spLocks noChangeArrowheads="1"/>
            </p:cNvSpPr>
            <p:nvPr/>
          </p:nvSpPr>
          <p:spPr bwMode="auto">
            <a:xfrm>
              <a:off x="48" y="34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09" name="AutoShape 45"/>
            <p:cNvSpPr>
              <a:spLocks noChangeArrowheads="1"/>
            </p:cNvSpPr>
            <p:nvPr/>
          </p:nvSpPr>
          <p:spPr bwMode="auto">
            <a:xfrm>
              <a:off x="48" y="36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10" name="AutoShape 46"/>
            <p:cNvSpPr>
              <a:spLocks noChangeArrowheads="1"/>
            </p:cNvSpPr>
            <p:nvPr/>
          </p:nvSpPr>
          <p:spPr bwMode="auto">
            <a:xfrm>
              <a:off x="48" y="37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11" name="AutoShape 47"/>
            <p:cNvSpPr>
              <a:spLocks noChangeArrowheads="1"/>
            </p:cNvSpPr>
            <p:nvPr/>
          </p:nvSpPr>
          <p:spPr bwMode="auto">
            <a:xfrm>
              <a:off x="48" y="38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12" name="AutoShape 48"/>
            <p:cNvSpPr>
              <a:spLocks noChangeArrowheads="1"/>
            </p:cNvSpPr>
            <p:nvPr/>
          </p:nvSpPr>
          <p:spPr bwMode="auto">
            <a:xfrm>
              <a:off x="48" y="40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13" name="AutoShape 49"/>
            <p:cNvSpPr>
              <a:spLocks noChangeArrowheads="1"/>
            </p:cNvSpPr>
            <p:nvPr/>
          </p:nvSpPr>
          <p:spPr bwMode="auto">
            <a:xfrm>
              <a:off x="48" y="41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1318" name="Rectangle 54"/>
          <p:cNvSpPr>
            <a:spLocks noChangeArrowheads="1"/>
          </p:cNvSpPr>
          <p:nvPr/>
        </p:nvSpPr>
        <p:spPr bwMode="auto">
          <a:xfrm>
            <a:off x="876300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1319" name="AutoShape 5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1371600"/>
          </a:xfrm>
          <a:prstGeom prst="flowChartDelay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FFFFFF"/>
                </a:solidFill>
              </a:rPr>
              <a:t>Тема урока</a:t>
            </a:r>
          </a:p>
        </p:txBody>
      </p:sp>
      <p:sp>
        <p:nvSpPr>
          <p:cNvPr id="11320" name="AutoShape 5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686800" y="1371600"/>
            <a:ext cx="457200" cy="1371600"/>
          </a:xfrm>
          <a:prstGeom prst="flowChartDelay">
            <a:avLst/>
          </a:prstGeom>
          <a:solidFill>
            <a:srgbClr val="4523A5"/>
          </a:solidFill>
          <a:ln w="9525">
            <a:solidFill>
              <a:srgbClr val="4523A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FFFFFF"/>
                </a:solidFill>
              </a:rPr>
              <a:t>Цели урока</a:t>
            </a:r>
          </a:p>
        </p:txBody>
      </p:sp>
      <p:sp>
        <p:nvSpPr>
          <p:cNvPr id="11321" name="AutoShape 5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686800" y="2743200"/>
            <a:ext cx="457200" cy="1371600"/>
          </a:xfrm>
          <a:prstGeom prst="flowChartDelay">
            <a:avLst/>
          </a:prstGeom>
          <a:solidFill>
            <a:srgbClr val="FFFF09"/>
          </a:solidFill>
          <a:ln w="9525">
            <a:solidFill>
              <a:srgbClr val="FFFF5B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FFFFFF"/>
                </a:solidFill>
              </a:rPr>
              <a:t>Повторение</a:t>
            </a:r>
          </a:p>
        </p:txBody>
      </p:sp>
      <p:sp>
        <p:nvSpPr>
          <p:cNvPr id="11322" name="AutoShape 5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686800" y="4114800"/>
            <a:ext cx="457200" cy="1371600"/>
          </a:xfrm>
          <a:prstGeom prst="flowChartDelay">
            <a:avLst/>
          </a:prstGeom>
          <a:solidFill>
            <a:srgbClr val="1EC039"/>
          </a:solidFill>
          <a:ln w="9525">
            <a:solidFill>
              <a:srgbClr val="1EC03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FFFFFF"/>
                </a:solidFill>
              </a:rPr>
              <a:t>Новый материал</a:t>
            </a:r>
          </a:p>
        </p:txBody>
      </p:sp>
      <p:sp>
        <p:nvSpPr>
          <p:cNvPr id="11323" name="AutoShape 5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686800" y="5486400"/>
            <a:ext cx="457200" cy="1371600"/>
          </a:xfrm>
          <a:prstGeom prst="flowChartDelay">
            <a:avLst/>
          </a:prstGeom>
          <a:solidFill>
            <a:srgbClr val="ED092A"/>
          </a:solidFill>
          <a:ln w="9525">
            <a:solidFill>
              <a:srgbClr val="ED092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err="1" smtClean="0">
                <a:solidFill>
                  <a:srgbClr val="FFFFFF"/>
                </a:solidFill>
              </a:rPr>
              <a:t>Упражнеини</a:t>
            </a:r>
            <a:endParaRPr lang="ru-RU" sz="1400" dirty="0" smtClean="0">
              <a:solidFill>
                <a:srgbClr val="FFFFFF"/>
              </a:solidFill>
            </a:endParaRPr>
          </a:p>
        </p:txBody>
      </p:sp>
      <p:grpSp>
        <p:nvGrpSpPr>
          <p:cNvPr id="11335" name="Group 71"/>
          <p:cNvGrpSpPr>
            <a:grpSpLocks/>
          </p:cNvGrpSpPr>
          <p:nvPr/>
        </p:nvGrpSpPr>
        <p:grpSpPr bwMode="auto">
          <a:xfrm>
            <a:off x="3923928" y="3467099"/>
            <a:ext cx="4176464" cy="2324101"/>
            <a:chOff x="2373" y="2219"/>
            <a:chExt cx="2763" cy="1669"/>
          </a:xfrm>
        </p:grpSpPr>
        <p:sp>
          <p:nvSpPr>
            <p:cNvPr id="11324" name="AutoShape 60"/>
            <p:cNvSpPr>
              <a:spLocks noChangeArrowheads="1"/>
            </p:cNvSpPr>
            <p:nvPr/>
          </p:nvSpPr>
          <p:spPr bwMode="auto">
            <a:xfrm>
              <a:off x="2373" y="2219"/>
              <a:ext cx="2763" cy="166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66CC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 charset="0"/>
                  <a:cs typeface="Arial" charset="0"/>
                </a:rPr>
                <a:t>Решение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 charset="0"/>
                  <a:cs typeface="Arial" charset="0"/>
                </a:rPr>
                <a:t> </a:t>
              </a:r>
              <a:r>
                <a:rPr lang="ru-RU" sz="24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 charset="0"/>
                  <a:cs typeface="Arial" charset="0"/>
                </a:rPr>
                <a:t>неравенств второй степени с одной переменной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 charset="0"/>
                  <a:cs typeface="Arial" charset="0"/>
                </a:rPr>
                <a:t>9 </a:t>
              </a:r>
              <a:r>
                <a:rPr lang="ru-RU" sz="24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" charset="0"/>
                  <a:cs typeface="Arial" charset="0"/>
                </a:rPr>
                <a:t>класс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1327" name="Line 63"/>
            <p:cNvSpPr>
              <a:spLocks noChangeShapeType="1"/>
            </p:cNvSpPr>
            <p:nvPr/>
          </p:nvSpPr>
          <p:spPr bwMode="auto">
            <a:xfrm flipV="1">
              <a:off x="2784" y="2640"/>
              <a:ext cx="2112" cy="0"/>
            </a:xfrm>
            <a:prstGeom prst="lin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28" name="Line 64"/>
            <p:cNvSpPr>
              <a:spLocks noChangeShapeType="1"/>
            </p:cNvSpPr>
            <p:nvPr/>
          </p:nvSpPr>
          <p:spPr bwMode="auto">
            <a:xfrm flipV="1">
              <a:off x="2784" y="2832"/>
              <a:ext cx="2112" cy="0"/>
            </a:xfrm>
            <a:prstGeom prst="lin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29" name="Line 65"/>
            <p:cNvSpPr>
              <a:spLocks noChangeShapeType="1"/>
            </p:cNvSpPr>
            <p:nvPr/>
          </p:nvSpPr>
          <p:spPr bwMode="auto">
            <a:xfrm flipV="1">
              <a:off x="2784" y="3072"/>
              <a:ext cx="2112" cy="0"/>
            </a:xfrm>
            <a:prstGeom prst="lin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30" name="Line 66"/>
            <p:cNvSpPr>
              <a:spLocks noChangeShapeType="1"/>
            </p:cNvSpPr>
            <p:nvPr/>
          </p:nvSpPr>
          <p:spPr bwMode="auto">
            <a:xfrm flipV="1">
              <a:off x="2784" y="3264"/>
              <a:ext cx="2112" cy="0"/>
            </a:xfrm>
            <a:prstGeom prst="lin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31" name="Line 67"/>
            <p:cNvSpPr>
              <a:spLocks noChangeShapeType="1"/>
            </p:cNvSpPr>
            <p:nvPr/>
          </p:nvSpPr>
          <p:spPr bwMode="auto">
            <a:xfrm flipV="1">
              <a:off x="2784" y="3456"/>
              <a:ext cx="2112" cy="0"/>
            </a:xfrm>
            <a:prstGeom prst="lin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32" name="Line 68"/>
            <p:cNvSpPr>
              <a:spLocks noChangeShapeType="1"/>
            </p:cNvSpPr>
            <p:nvPr/>
          </p:nvSpPr>
          <p:spPr bwMode="auto">
            <a:xfrm flipV="1">
              <a:off x="2784" y="3648"/>
              <a:ext cx="2112" cy="0"/>
            </a:xfrm>
            <a:prstGeom prst="line">
              <a:avLst/>
            </a:prstGeom>
            <a:noFill/>
            <a:ln w="9525">
              <a:solidFill>
                <a:srgbClr val="66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1336" name="Group 72"/>
          <p:cNvGrpSpPr>
            <a:grpSpLocks/>
          </p:cNvGrpSpPr>
          <p:nvPr/>
        </p:nvGrpSpPr>
        <p:grpSpPr bwMode="auto">
          <a:xfrm>
            <a:off x="152400" y="228600"/>
            <a:ext cx="457200" cy="6477000"/>
            <a:chOff x="48" y="144"/>
            <a:chExt cx="288" cy="4080"/>
          </a:xfrm>
        </p:grpSpPr>
        <p:sp>
          <p:nvSpPr>
            <p:cNvPr id="11337" name="AutoShape 73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38" name="AutoShape 74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39" name="AutoShape 75"/>
            <p:cNvSpPr>
              <a:spLocks noChangeArrowheads="1"/>
            </p:cNvSpPr>
            <p:nvPr/>
          </p:nvSpPr>
          <p:spPr bwMode="auto">
            <a:xfrm>
              <a:off x="48" y="2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40" name="AutoShape 76"/>
            <p:cNvSpPr>
              <a:spLocks noChangeArrowheads="1"/>
            </p:cNvSpPr>
            <p:nvPr/>
          </p:nvSpPr>
          <p:spPr bwMode="auto">
            <a:xfrm>
              <a:off x="48" y="4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41" name="AutoShape 77"/>
            <p:cNvSpPr>
              <a:spLocks noChangeArrowheads="1"/>
            </p:cNvSpPr>
            <p:nvPr/>
          </p:nvSpPr>
          <p:spPr bwMode="auto">
            <a:xfrm>
              <a:off x="48" y="5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42" name="AutoShape 78"/>
            <p:cNvSpPr>
              <a:spLocks noChangeArrowheads="1"/>
            </p:cNvSpPr>
            <p:nvPr/>
          </p:nvSpPr>
          <p:spPr bwMode="auto">
            <a:xfrm>
              <a:off x="48" y="7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43" name="AutoShape 79"/>
            <p:cNvSpPr>
              <a:spLocks noChangeArrowheads="1"/>
            </p:cNvSpPr>
            <p:nvPr/>
          </p:nvSpPr>
          <p:spPr bwMode="auto">
            <a:xfrm>
              <a:off x="48" y="8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44" name="AutoShape 80"/>
            <p:cNvSpPr>
              <a:spLocks noChangeArrowheads="1"/>
            </p:cNvSpPr>
            <p:nvPr/>
          </p:nvSpPr>
          <p:spPr bwMode="auto">
            <a:xfrm>
              <a:off x="48" y="10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45" name="AutoShape 81"/>
            <p:cNvSpPr>
              <a:spLocks noChangeArrowheads="1"/>
            </p:cNvSpPr>
            <p:nvPr/>
          </p:nvSpPr>
          <p:spPr bwMode="auto">
            <a:xfrm>
              <a:off x="48" y="11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46" name="AutoShape 82"/>
            <p:cNvSpPr>
              <a:spLocks noChangeArrowheads="1"/>
            </p:cNvSpPr>
            <p:nvPr/>
          </p:nvSpPr>
          <p:spPr bwMode="auto">
            <a:xfrm>
              <a:off x="48" y="12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47" name="AutoShape 83"/>
            <p:cNvSpPr>
              <a:spLocks noChangeArrowheads="1"/>
            </p:cNvSpPr>
            <p:nvPr/>
          </p:nvSpPr>
          <p:spPr bwMode="auto">
            <a:xfrm>
              <a:off x="48" y="14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48" name="AutoShape 84"/>
            <p:cNvSpPr>
              <a:spLocks noChangeArrowheads="1"/>
            </p:cNvSpPr>
            <p:nvPr/>
          </p:nvSpPr>
          <p:spPr bwMode="auto">
            <a:xfrm>
              <a:off x="48" y="15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49" name="AutoShape 85"/>
            <p:cNvSpPr>
              <a:spLocks noChangeArrowheads="1"/>
            </p:cNvSpPr>
            <p:nvPr/>
          </p:nvSpPr>
          <p:spPr bwMode="auto">
            <a:xfrm>
              <a:off x="48" y="17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50" name="AutoShape 86"/>
            <p:cNvSpPr>
              <a:spLocks noChangeArrowheads="1"/>
            </p:cNvSpPr>
            <p:nvPr/>
          </p:nvSpPr>
          <p:spPr bwMode="auto">
            <a:xfrm>
              <a:off x="48" y="18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51" name="AutoShape 87"/>
            <p:cNvSpPr>
              <a:spLocks noChangeArrowheads="1"/>
            </p:cNvSpPr>
            <p:nvPr/>
          </p:nvSpPr>
          <p:spPr bwMode="auto">
            <a:xfrm>
              <a:off x="48" y="20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52" name="AutoShape 88"/>
            <p:cNvSpPr>
              <a:spLocks noChangeArrowheads="1"/>
            </p:cNvSpPr>
            <p:nvPr/>
          </p:nvSpPr>
          <p:spPr bwMode="auto">
            <a:xfrm>
              <a:off x="48" y="21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53" name="AutoShape 89"/>
            <p:cNvSpPr>
              <a:spLocks noChangeArrowheads="1"/>
            </p:cNvSpPr>
            <p:nvPr/>
          </p:nvSpPr>
          <p:spPr bwMode="auto">
            <a:xfrm>
              <a:off x="48" y="23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54" name="AutoShape 90"/>
            <p:cNvSpPr>
              <a:spLocks noChangeArrowheads="1"/>
            </p:cNvSpPr>
            <p:nvPr/>
          </p:nvSpPr>
          <p:spPr bwMode="auto">
            <a:xfrm>
              <a:off x="48" y="24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55" name="AutoShape 91"/>
            <p:cNvSpPr>
              <a:spLocks noChangeArrowheads="1"/>
            </p:cNvSpPr>
            <p:nvPr/>
          </p:nvSpPr>
          <p:spPr bwMode="auto">
            <a:xfrm>
              <a:off x="48" y="25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56" name="AutoShape 92"/>
            <p:cNvSpPr>
              <a:spLocks noChangeArrowheads="1"/>
            </p:cNvSpPr>
            <p:nvPr/>
          </p:nvSpPr>
          <p:spPr bwMode="auto">
            <a:xfrm>
              <a:off x="48" y="27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57" name="AutoShape 93"/>
            <p:cNvSpPr>
              <a:spLocks noChangeArrowheads="1"/>
            </p:cNvSpPr>
            <p:nvPr/>
          </p:nvSpPr>
          <p:spPr bwMode="auto">
            <a:xfrm>
              <a:off x="48" y="28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58" name="AutoShape 94"/>
            <p:cNvSpPr>
              <a:spLocks noChangeArrowheads="1"/>
            </p:cNvSpPr>
            <p:nvPr/>
          </p:nvSpPr>
          <p:spPr bwMode="auto">
            <a:xfrm>
              <a:off x="48" y="30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59" name="AutoShape 95"/>
            <p:cNvSpPr>
              <a:spLocks noChangeArrowheads="1"/>
            </p:cNvSpPr>
            <p:nvPr/>
          </p:nvSpPr>
          <p:spPr bwMode="auto">
            <a:xfrm>
              <a:off x="48" y="31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60" name="AutoShape 96"/>
            <p:cNvSpPr>
              <a:spLocks noChangeArrowheads="1"/>
            </p:cNvSpPr>
            <p:nvPr/>
          </p:nvSpPr>
          <p:spPr bwMode="auto">
            <a:xfrm>
              <a:off x="48" y="33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61" name="AutoShape 97"/>
            <p:cNvSpPr>
              <a:spLocks noChangeArrowheads="1"/>
            </p:cNvSpPr>
            <p:nvPr/>
          </p:nvSpPr>
          <p:spPr bwMode="auto">
            <a:xfrm>
              <a:off x="48" y="34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62" name="AutoShape 98"/>
            <p:cNvSpPr>
              <a:spLocks noChangeArrowheads="1"/>
            </p:cNvSpPr>
            <p:nvPr/>
          </p:nvSpPr>
          <p:spPr bwMode="auto">
            <a:xfrm>
              <a:off x="48" y="36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63" name="AutoShape 99"/>
            <p:cNvSpPr>
              <a:spLocks noChangeArrowheads="1"/>
            </p:cNvSpPr>
            <p:nvPr/>
          </p:nvSpPr>
          <p:spPr bwMode="auto">
            <a:xfrm>
              <a:off x="48" y="37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64" name="AutoShape 100"/>
            <p:cNvSpPr>
              <a:spLocks noChangeArrowheads="1"/>
            </p:cNvSpPr>
            <p:nvPr/>
          </p:nvSpPr>
          <p:spPr bwMode="auto">
            <a:xfrm>
              <a:off x="48" y="38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65" name="AutoShape 101"/>
            <p:cNvSpPr>
              <a:spLocks noChangeArrowheads="1"/>
            </p:cNvSpPr>
            <p:nvPr/>
          </p:nvSpPr>
          <p:spPr bwMode="auto">
            <a:xfrm>
              <a:off x="48" y="40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1366" name="AutoShape 102"/>
            <p:cNvSpPr>
              <a:spLocks noChangeArrowheads="1"/>
            </p:cNvSpPr>
            <p:nvPr/>
          </p:nvSpPr>
          <p:spPr bwMode="auto">
            <a:xfrm>
              <a:off x="48" y="41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34283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6600FF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pSp>
        <p:nvGrpSpPr>
          <p:cNvPr id="14370" name="Group 34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4341" name="AutoShape 5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2" name="AutoShape 6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3" name="AutoShape 7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4" name="AutoShape 8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5" name="AutoShape 9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6" name="AutoShape 10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7" name="AutoShape 11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8" name="AutoShape 12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9" name="AutoShape 13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0" name="AutoShape 14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1" name="AutoShape 15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2" name="AutoShape 16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3" name="AutoShape 17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4" name="AutoShape 18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5" name="AutoShape 19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6" name="AutoShape 20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7" name="AutoShape 21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8" name="AutoShape 22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9" name="AutoShape 23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0" name="AutoShape 24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1" name="AutoShape 25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2" name="AutoShape 26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3" name="AutoShape 27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4" name="AutoShape 28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5" name="AutoShape 29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6" name="AutoShape 30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7" name="AutoShape 31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8" name="AutoShape 32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9" name="AutoShape 33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4371" name="Rectangle 35"/>
          <p:cNvSpPr>
            <a:spLocks noChangeArrowheads="1"/>
          </p:cNvSpPr>
          <p:nvPr/>
        </p:nvSpPr>
        <p:spPr bwMode="auto">
          <a:xfrm>
            <a:off x="876300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pSp>
        <p:nvGrpSpPr>
          <p:cNvPr id="14381" name="Group 45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4382" name="AutoShape 46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3" name="AutoShape 47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4" name="AutoShape 48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5" name="AutoShape 49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6" name="AutoShape 50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7" name="AutoShape 51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8" name="AutoShape 52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9" name="AutoShape 53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0" name="AutoShape 54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1" name="AutoShape 55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2" name="AutoShape 56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3" name="AutoShape 57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4" name="AutoShape 58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5" name="AutoShape 59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6" name="AutoShape 60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7" name="AutoShape 61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8" name="AutoShape 62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9" name="AutoShape 63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0" name="AutoShape 64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1" name="AutoShape 65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2" name="AutoShape 66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3" name="AutoShape 67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4" name="AutoShape 68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5" name="AutoShape 69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6" name="AutoShape 70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7" name="AutoShape 71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8" name="AutoShape 72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9" name="AutoShape 73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10" name="AutoShape 74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4412" name="AutoShape 76"/>
          <p:cNvSpPr>
            <a:spLocks noChangeArrowheads="1"/>
          </p:cNvSpPr>
          <p:nvPr/>
        </p:nvSpPr>
        <p:spPr bwMode="auto">
          <a:xfrm>
            <a:off x="1115616" y="287842"/>
            <a:ext cx="7190184" cy="8763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66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>
                <a:ln w="11430"/>
                <a:gradFill>
                  <a:gsLst>
                    <a:gs pos="0">
                      <a:srgbClr val="333399">
                        <a:tint val="70000"/>
                        <a:satMod val="245000"/>
                      </a:srgbClr>
                    </a:gs>
                    <a:gs pos="75000">
                      <a:srgbClr val="33339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9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Работаем в парах. </a:t>
            </a:r>
            <a:r>
              <a:rPr lang="ru-RU" sz="2400" b="1" i="1" dirty="0" smtClean="0">
                <a:ln w="11430"/>
                <a:gradFill>
                  <a:gsLst>
                    <a:gs pos="0">
                      <a:srgbClr val="333399">
                        <a:tint val="70000"/>
                        <a:satMod val="245000"/>
                      </a:srgbClr>
                    </a:gs>
                    <a:gs pos="75000">
                      <a:srgbClr val="33339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9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Проверяем решения</a:t>
            </a:r>
            <a:endParaRPr lang="ru-RU" sz="2400" b="1" i="1" dirty="0">
              <a:ln w="11430"/>
              <a:gradFill>
                <a:gsLst>
                  <a:gs pos="0">
                    <a:srgbClr val="333399">
                      <a:tint val="70000"/>
                      <a:satMod val="245000"/>
                    </a:srgbClr>
                  </a:gs>
                  <a:gs pos="75000">
                    <a:srgbClr val="333399">
                      <a:tint val="90000"/>
                      <a:shade val="60000"/>
                      <a:satMod val="240000"/>
                    </a:srgbClr>
                  </a:gs>
                  <a:gs pos="100000">
                    <a:srgbClr val="333399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413" name="AutoShape 77"/>
          <p:cNvSpPr>
            <a:spLocks noChangeArrowheads="1"/>
          </p:cNvSpPr>
          <p:nvPr/>
        </p:nvSpPr>
        <p:spPr bwMode="auto">
          <a:xfrm>
            <a:off x="979911" y="1139369"/>
            <a:ext cx="7315200" cy="561855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6600FF"/>
            </a:solidFill>
            <a:round/>
            <a:headEnd/>
            <a:tailEnd/>
          </a:ln>
          <a:effectLst/>
        </p:spPr>
        <p:txBody>
          <a:bodyPr wrap="square" anchor="t" anchorCtr="0">
            <a:spAutoFit/>
          </a:bodyPr>
          <a:lstStyle/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30705904"/>
              </p:ext>
            </p:extLst>
          </p:nvPr>
        </p:nvGraphicFramePr>
        <p:xfrm>
          <a:off x="1259632" y="1562097"/>
          <a:ext cx="6984776" cy="5287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/>
                <a:gridCol w="3816424"/>
              </a:tblGrid>
              <a:tr h="44138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вариант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II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вариант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9865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   3)      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16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en-US" sz="1600" b="1" baseline="0" dirty="0" smtClean="0">
                          <a:solidFill>
                            <a:srgbClr val="0070C0"/>
                          </a:solidFill>
                        </a:rPr>
                        <a:t>+ 10x + 25 ≥ 0</a:t>
                      </a: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1600" b="1" dirty="0" smtClean="0">
                          <a:solidFill>
                            <a:srgbClr val="0070C0"/>
                          </a:solidFill>
                        </a:rPr>
                        <a:t>      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</a:rPr>
                        <a:t>          </a:t>
                      </a:r>
                      <a:r>
                        <a:rPr lang="en-US" sz="1600" b="1" strike="noStrike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1600" b="1" strike="noStrike" baseline="0" dirty="0" smtClean="0">
                          <a:solidFill>
                            <a:srgbClr val="0070C0"/>
                          </a:solidFill>
                        </a:rPr>
                        <a:t>=</a:t>
                      </a:r>
                      <a:r>
                        <a:rPr lang="ru-RU" sz="1600" b="1" strike="noStrike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600" b="1" strike="noStrike" baseline="0" dirty="0" smtClean="0">
                          <a:solidFill>
                            <a:srgbClr val="0070C0"/>
                          </a:solidFill>
                        </a:rPr>
                        <a:t>-</a:t>
                      </a:r>
                      <a:r>
                        <a:rPr lang="ru-RU" sz="1600" b="1" strike="noStrike" baseline="0" dirty="0" smtClean="0">
                          <a:solidFill>
                            <a:srgbClr val="0070C0"/>
                          </a:solidFill>
                        </a:rPr>
                        <a:t> 5</a:t>
                      </a:r>
                    </a:p>
                    <a:p>
                      <a:pPr marL="0" indent="0" algn="just">
                        <a:buNone/>
                      </a:pPr>
                      <a:endParaRPr lang="ru-RU" sz="1600" b="1" strike="noStrike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endParaRPr lang="ru-RU" sz="1600" b="1" strike="noStrike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endParaRPr lang="ru-RU" sz="1600" b="1" strike="noStrike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endParaRPr lang="ru-RU" sz="1600" b="1" strike="noStrike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endParaRPr lang="ru-RU" sz="1600" b="1" strike="noStrike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endParaRPr lang="ru-RU" sz="1600" b="1" strike="noStrike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1600" b="1" strike="noStrike" dirty="0" smtClean="0">
                          <a:solidFill>
                            <a:srgbClr val="0070C0"/>
                          </a:solidFill>
                        </a:rPr>
                        <a:t>             Ответ: -5</a:t>
                      </a:r>
                      <a:endParaRPr lang="ru-RU" sz="1600" b="1" strike="noStrike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3)   </a:t>
                      </a:r>
                      <a:r>
                        <a:rPr lang="ru-RU" sz="16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16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ru-RU" sz="1600" b="1" baseline="0" dirty="0" smtClean="0">
                          <a:solidFill>
                            <a:srgbClr val="0070C0"/>
                          </a:solidFill>
                        </a:rPr>
                        <a:t>-</a:t>
                      </a:r>
                      <a:r>
                        <a:rPr lang="en-US" sz="16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rgbClr val="0070C0"/>
                          </a:solidFill>
                        </a:rPr>
                        <a:t>3</a:t>
                      </a:r>
                      <a:r>
                        <a:rPr lang="en-US" sz="1600" b="1" baseline="0" dirty="0" smtClean="0">
                          <a:solidFill>
                            <a:srgbClr val="0070C0"/>
                          </a:solidFill>
                        </a:rPr>
                        <a:t>x </a:t>
                      </a:r>
                      <a:r>
                        <a:rPr lang="ru-RU" sz="1600" b="1" baseline="0" dirty="0" smtClean="0">
                          <a:solidFill>
                            <a:srgbClr val="0070C0"/>
                          </a:solidFill>
                        </a:rPr>
                        <a:t>+</a:t>
                      </a:r>
                      <a:r>
                        <a:rPr lang="en-US" sz="16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r>
                        <a:rPr lang="en-US" sz="1600" b="1" baseline="0" dirty="0" smtClean="0">
                          <a:solidFill>
                            <a:srgbClr val="0070C0"/>
                          </a:solidFill>
                        </a:rPr>
                        <a:t> &gt; 0</a:t>
                      </a:r>
                      <a:endParaRPr lang="ru-RU" sz="1600" b="1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trike="noStrike" baseline="0" dirty="0" smtClean="0">
                          <a:solidFill>
                            <a:srgbClr val="0070C0"/>
                          </a:solidFill>
                        </a:rPr>
                        <a:t>        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trike="noStrike" dirty="0" smtClean="0">
                          <a:solidFill>
                            <a:srgbClr val="0070C0"/>
                          </a:solidFill>
                        </a:rPr>
                        <a:t>    Ответ: (-∞;</a:t>
                      </a:r>
                      <a:r>
                        <a:rPr lang="en-US" sz="1800" b="1" strike="noStrike" dirty="0" smtClean="0">
                          <a:solidFill>
                            <a:srgbClr val="0070C0"/>
                          </a:solidFill>
                        </a:rPr>
                        <a:t>+∞</a:t>
                      </a:r>
                      <a:r>
                        <a:rPr lang="ru-RU" sz="1800" b="1" strike="noStrike" dirty="0" smtClean="0">
                          <a:solidFill>
                            <a:srgbClr val="0070C0"/>
                          </a:solidFill>
                        </a:rPr>
                        <a:t>)</a:t>
                      </a:r>
                      <a:endParaRPr lang="ru-RU" sz="18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9865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  4)</a:t>
                      </a:r>
                      <a:r>
                        <a:rPr lang="ru-RU" sz="1600" b="1" baseline="0" dirty="0" smtClean="0">
                          <a:solidFill>
                            <a:srgbClr val="0070C0"/>
                          </a:solidFill>
                        </a:rPr>
                        <a:t>        </a:t>
                      </a:r>
                      <a:r>
                        <a:rPr lang="ru-RU" sz="16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16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ru-RU" sz="1600" b="1" baseline="0" dirty="0" smtClean="0">
                          <a:solidFill>
                            <a:srgbClr val="0070C0"/>
                          </a:solidFill>
                        </a:rPr>
                        <a:t>-</a:t>
                      </a:r>
                      <a:r>
                        <a:rPr lang="en-US" sz="1600" b="1" baseline="0" dirty="0" smtClean="0">
                          <a:solidFill>
                            <a:srgbClr val="0070C0"/>
                          </a:solidFill>
                        </a:rPr>
                        <a:t> x </a:t>
                      </a:r>
                      <a:r>
                        <a:rPr lang="ru-RU" sz="1600" b="1" baseline="0" dirty="0" smtClean="0">
                          <a:solidFill>
                            <a:srgbClr val="0070C0"/>
                          </a:solidFill>
                        </a:rPr>
                        <a:t>+</a:t>
                      </a:r>
                      <a:r>
                        <a:rPr lang="en-US" sz="16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r>
                        <a:rPr lang="en-US" sz="1600" b="1" baseline="0" dirty="0" smtClean="0">
                          <a:solidFill>
                            <a:srgbClr val="0070C0"/>
                          </a:solidFill>
                        </a:rPr>
                        <a:t> ≤ 0</a:t>
                      </a: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trike="noStrike" dirty="0" smtClean="0">
                          <a:solidFill>
                            <a:srgbClr val="0070C0"/>
                          </a:solidFill>
                        </a:rPr>
                        <a:t>              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trike="noStrike" dirty="0" smtClean="0">
                          <a:solidFill>
                            <a:srgbClr val="0070C0"/>
                          </a:solidFill>
                        </a:rPr>
                        <a:t>          Ответ: нет решений</a:t>
                      </a:r>
                      <a:endParaRPr lang="ru-RU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4)   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16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en-US" sz="1600" b="1" baseline="0" dirty="0" smtClean="0">
                          <a:solidFill>
                            <a:srgbClr val="0070C0"/>
                          </a:solidFill>
                        </a:rPr>
                        <a:t>- 2x + 1 &lt; 0</a:t>
                      </a: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rgbClr val="0070C0"/>
                          </a:solidFill>
                        </a:rPr>
                        <a:t>        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strike="noStrike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strike="noStrike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strike="noStrike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strike="noStrike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strike="noStrike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strike="noStrike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trike="noStrike" dirty="0" smtClean="0">
                          <a:solidFill>
                            <a:srgbClr val="0070C0"/>
                          </a:solidFill>
                        </a:rPr>
                        <a:t>   Ответ: </a:t>
                      </a:r>
                      <a:r>
                        <a:rPr lang="ru-RU" sz="1400" b="1" strike="noStrike" dirty="0" smtClean="0">
                          <a:solidFill>
                            <a:srgbClr val="0070C0"/>
                          </a:solidFill>
                        </a:rPr>
                        <a:t>нет решений</a:t>
                      </a:r>
                      <a:endParaRPr lang="ru-RU" sz="1600" b="1" strike="noStrike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7" name="Диаграмма 6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42381841"/>
              </p:ext>
            </p:extLst>
          </p:nvPr>
        </p:nvGraphicFramePr>
        <p:xfrm>
          <a:off x="1907704" y="2514607"/>
          <a:ext cx="1872208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8" name="Дуга 67"/>
          <p:cNvSpPr/>
          <p:nvPr/>
        </p:nvSpPr>
        <p:spPr>
          <a:xfrm rot="5400000">
            <a:off x="2218309" y="2523856"/>
            <a:ext cx="1395009" cy="720080"/>
          </a:xfrm>
          <a:prstGeom prst="arc">
            <a:avLst>
              <a:gd name="adj1" fmla="val 15831592"/>
              <a:gd name="adj2" fmla="val 5763614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9" name="Диаграмма 6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75139413"/>
              </p:ext>
            </p:extLst>
          </p:nvPr>
        </p:nvGraphicFramePr>
        <p:xfrm>
          <a:off x="1907704" y="4797670"/>
          <a:ext cx="1872208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0" name="Дуга 69"/>
          <p:cNvSpPr/>
          <p:nvPr/>
        </p:nvSpPr>
        <p:spPr>
          <a:xfrm rot="5400000">
            <a:off x="2174438" y="4716052"/>
            <a:ext cx="1465384" cy="720080"/>
          </a:xfrm>
          <a:prstGeom prst="arc">
            <a:avLst>
              <a:gd name="adj1" fmla="val 15831592"/>
              <a:gd name="adj2" fmla="val 5763614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1" name="Диаграмма 7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91915538"/>
              </p:ext>
            </p:extLst>
          </p:nvPr>
        </p:nvGraphicFramePr>
        <p:xfrm>
          <a:off x="4637511" y="2524294"/>
          <a:ext cx="1872208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2" name="Диаграмма 7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90656887"/>
              </p:ext>
            </p:extLst>
          </p:nvPr>
        </p:nvGraphicFramePr>
        <p:xfrm>
          <a:off x="4710708" y="4821115"/>
          <a:ext cx="1872208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4" name="Дуга 73"/>
          <p:cNvSpPr/>
          <p:nvPr/>
        </p:nvSpPr>
        <p:spPr>
          <a:xfrm rot="5400000">
            <a:off x="4788596" y="2395936"/>
            <a:ext cx="1727048" cy="720080"/>
          </a:xfrm>
          <a:prstGeom prst="arc">
            <a:avLst>
              <a:gd name="adj1" fmla="val 15831592"/>
              <a:gd name="adj2" fmla="val 5763614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6510682" y="5782389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/>
              <a:t>х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692878" y="5867364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/>
              <a:t>х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423875" y="3724989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/>
              <a:t>х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672844" y="3534470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/>
              <a:t>х</a:t>
            </a:r>
          </a:p>
        </p:txBody>
      </p:sp>
      <p:sp>
        <p:nvSpPr>
          <p:cNvPr id="79" name="Дуга 78"/>
          <p:cNvSpPr/>
          <p:nvPr/>
        </p:nvSpPr>
        <p:spPr>
          <a:xfrm rot="5400000">
            <a:off x="4923439" y="4771737"/>
            <a:ext cx="1447800" cy="720080"/>
          </a:xfrm>
          <a:prstGeom prst="arc">
            <a:avLst>
              <a:gd name="adj1" fmla="val 15831592"/>
              <a:gd name="adj2" fmla="val 5763614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704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6600FF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pSp>
        <p:nvGrpSpPr>
          <p:cNvPr id="14370" name="Group 34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4341" name="AutoShape 5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2" name="AutoShape 6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3" name="AutoShape 7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4" name="AutoShape 8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5" name="AutoShape 9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6" name="AutoShape 10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7" name="AutoShape 11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8" name="AutoShape 12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9" name="AutoShape 13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0" name="AutoShape 14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1" name="AutoShape 15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2" name="AutoShape 16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3" name="AutoShape 17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4" name="AutoShape 18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5" name="AutoShape 19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6" name="AutoShape 20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7" name="AutoShape 21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8" name="AutoShape 22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9" name="AutoShape 23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0" name="AutoShape 24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1" name="AutoShape 25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2" name="AutoShape 26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3" name="AutoShape 27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4" name="AutoShape 28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5" name="AutoShape 29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6" name="AutoShape 30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7" name="AutoShape 31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8" name="AutoShape 32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9" name="AutoShape 33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4371" name="Rectangle 35"/>
          <p:cNvSpPr>
            <a:spLocks noChangeArrowheads="1"/>
          </p:cNvSpPr>
          <p:nvPr/>
        </p:nvSpPr>
        <p:spPr bwMode="auto">
          <a:xfrm>
            <a:off x="876300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pSp>
        <p:nvGrpSpPr>
          <p:cNvPr id="14381" name="Group 45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4382" name="AutoShape 46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3" name="AutoShape 47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4" name="AutoShape 48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5" name="AutoShape 49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6" name="AutoShape 50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7" name="AutoShape 51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8" name="AutoShape 52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9" name="AutoShape 53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0" name="AutoShape 54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1" name="AutoShape 55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2" name="AutoShape 56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3" name="AutoShape 57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4" name="AutoShape 58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5" name="AutoShape 59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6" name="AutoShape 60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7" name="AutoShape 61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8" name="AutoShape 62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9" name="AutoShape 63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0" name="AutoShape 64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1" name="AutoShape 65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2" name="AutoShape 66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3" name="AutoShape 67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4" name="AutoShape 68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5" name="AutoShape 69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6" name="AutoShape 70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7" name="AutoShape 71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8" name="AutoShape 72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9" name="AutoShape 73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10" name="AutoShape 74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4412" name="AutoShape 76"/>
          <p:cNvSpPr>
            <a:spLocks noChangeArrowheads="1"/>
          </p:cNvSpPr>
          <p:nvPr/>
        </p:nvSpPr>
        <p:spPr bwMode="auto">
          <a:xfrm>
            <a:off x="685800" y="287842"/>
            <a:ext cx="7918648" cy="8763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66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ln w="11430"/>
                <a:gradFill>
                  <a:gsLst>
                    <a:gs pos="0">
                      <a:srgbClr val="333399">
                        <a:tint val="70000"/>
                        <a:satMod val="245000"/>
                      </a:srgbClr>
                    </a:gs>
                    <a:gs pos="75000">
                      <a:srgbClr val="33339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9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Самостоятельная работа.(на оценку) </a:t>
            </a:r>
            <a:endParaRPr lang="ru-RU" sz="2400" b="1" i="1" dirty="0">
              <a:ln w="11430"/>
              <a:gradFill>
                <a:gsLst>
                  <a:gs pos="0">
                    <a:srgbClr val="333399">
                      <a:tint val="70000"/>
                      <a:satMod val="245000"/>
                    </a:srgbClr>
                  </a:gs>
                  <a:gs pos="75000">
                    <a:srgbClr val="333399">
                      <a:tint val="90000"/>
                      <a:shade val="60000"/>
                      <a:satMod val="240000"/>
                    </a:srgbClr>
                  </a:gs>
                  <a:gs pos="100000">
                    <a:srgbClr val="333399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413" name="AutoShape 77"/>
          <p:cNvSpPr>
            <a:spLocks noChangeArrowheads="1"/>
          </p:cNvSpPr>
          <p:nvPr/>
        </p:nvSpPr>
        <p:spPr bwMode="auto">
          <a:xfrm>
            <a:off x="990600" y="1076928"/>
            <a:ext cx="7315200" cy="561855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6600FF"/>
            </a:solidFill>
            <a:round/>
            <a:headEnd/>
            <a:tailEnd/>
          </a:ln>
          <a:effectLst/>
        </p:spPr>
        <p:txBody>
          <a:bodyPr wrap="square" anchor="t" anchorCtr="0">
            <a:spAutoFit/>
          </a:bodyPr>
          <a:lstStyle/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4690856"/>
              </p:ext>
            </p:extLst>
          </p:nvPr>
        </p:nvGraphicFramePr>
        <p:xfrm>
          <a:off x="1259632" y="1562099"/>
          <a:ext cx="6984776" cy="4444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388"/>
                <a:gridCol w="3492388"/>
              </a:tblGrid>
              <a:tr h="52029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вариант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II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вариант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81124">
                <a:tc>
                  <a:txBody>
                    <a:bodyPr/>
                    <a:lstStyle/>
                    <a:p>
                      <a:pPr algn="just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24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-5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x – 3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6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&lt; 0</a:t>
                      </a:r>
                      <a:endParaRPr lang="ru-RU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1)</a:t>
                      </a:r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24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+ 7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x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-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30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≥ 0</a:t>
                      </a:r>
                      <a:endParaRPr lang="ru-RU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8112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2)</a:t>
                      </a:r>
                      <a:r>
                        <a:rPr lang="ru-RU" sz="2400" b="1" dirty="0" smtClean="0">
                          <a:solidFill>
                            <a:srgbClr val="0070C0"/>
                          </a:solidFill>
                        </a:rPr>
                        <a:t> 4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24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-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12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x +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9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≥ 0</a:t>
                      </a:r>
                      <a:endParaRPr lang="ru-RU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2)</a:t>
                      </a:r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-3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24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+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x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+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&gt; 0</a:t>
                      </a:r>
                      <a:endParaRPr lang="ru-RU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8112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3) 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24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-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1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x +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49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≥ 0</a:t>
                      </a:r>
                      <a:endParaRPr lang="ru-RU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3)</a:t>
                      </a:r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24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+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3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0x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+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25 &lt; 0</a:t>
                      </a:r>
                      <a:endParaRPr lang="ru-RU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8112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4)</a:t>
                      </a:r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400" b="1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24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-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x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+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≤ 0</a:t>
                      </a:r>
                      <a:endParaRPr lang="ru-RU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4)</a:t>
                      </a:r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-7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24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+ 3x – 1 ≤  0</a:t>
                      </a:r>
                      <a:endParaRPr lang="ru-RU" sz="2400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5541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6600FF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pSp>
        <p:nvGrpSpPr>
          <p:cNvPr id="14370" name="Group 34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4341" name="AutoShape 5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2" name="AutoShape 6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3" name="AutoShape 7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4" name="AutoShape 8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5" name="AutoShape 9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6" name="AutoShape 10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7" name="AutoShape 11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8" name="AutoShape 12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9" name="AutoShape 13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0" name="AutoShape 14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1" name="AutoShape 15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2" name="AutoShape 16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3" name="AutoShape 17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4" name="AutoShape 18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5" name="AutoShape 19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6" name="AutoShape 20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7" name="AutoShape 21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8" name="AutoShape 22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9" name="AutoShape 23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0" name="AutoShape 24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1" name="AutoShape 25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2" name="AutoShape 26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3" name="AutoShape 27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4" name="AutoShape 28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5" name="AutoShape 29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6" name="AutoShape 30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7" name="AutoShape 31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8" name="AutoShape 32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9" name="AutoShape 33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4371" name="Rectangle 35"/>
          <p:cNvSpPr>
            <a:spLocks noChangeArrowheads="1"/>
          </p:cNvSpPr>
          <p:nvPr/>
        </p:nvSpPr>
        <p:spPr bwMode="auto">
          <a:xfrm>
            <a:off x="876300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pSp>
        <p:nvGrpSpPr>
          <p:cNvPr id="14381" name="Group 45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4382" name="AutoShape 46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3" name="AutoShape 47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4" name="AutoShape 48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5" name="AutoShape 49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6" name="AutoShape 50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7" name="AutoShape 51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8" name="AutoShape 52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9" name="AutoShape 53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0" name="AutoShape 54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1" name="AutoShape 55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2" name="AutoShape 56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3" name="AutoShape 57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4" name="AutoShape 58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5" name="AutoShape 59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6" name="AutoShape 60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7" name="AutoShape 61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8" name="AutoShape 62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9" name="AutoShape 63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0" name="AutoShape 64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1" name="AutoShape 65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2" name="AutoShape 66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3" name="AutoShape 67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4" name="AutoShape 68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5" name="AutoShape 69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6" name="AutoShape 70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7" name="AutoShape 71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8" name="AutoShape 72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9" name="AutoShape 73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10" name="AutoShape 74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4412" name="AutoShape 76"/>
          <p:cNvSpPr>
            <a:spLocks noChangeArrowheads="1"/>
          </p:cNvSpPr>
          <p:nvPr/>
        </p:nvSpPr>
        <p:spPr bwMode="auto">
          <a:xfrm>
            <a:off x="2195736" y="609600"/>
            <a:ext cx="4896544" cy="8763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66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ln w="11430"/>
                <a:gradFill>
                  <a:gsLst>
                    <a:gs pos="0">
                      <a:srgbClr val="333399">
                        <a:tint val="70000"/>
                        <a:satMod val="245000"/>
                      </a:srgbClr>
                    </a:gs>
                    <a:gs pos="75000">
                      <a:srgbClr val="33339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9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Домашнее задание:</a:t>
            </a:r>
            <a:endParaRPr lang="ru-RU" sz="2400" b="1" i="1" dirty="0">
              <a:ln w="11430"/>
              <a:gradFill>
                <a:gsLst>
                  <a:gs pos="0">
                    <a:srgbClr val="333399">
                      <a:tint val="70000"/>
                      <a:satMod val="245000"/>
                    </a:srgbClr>
                  </a:gs>
                  <a:gs pos="75000">
                    <a:srgbClr val="333399">
                      <a:tint val="90000"/>
                      <a:shade val="60000"/>
                      <a:satMod val="240000"/>
                    </a:srgbClr>
                  </a:gs>
                  <a:gs pos="100000">
                    <a:srgbClr val="333399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413" name="AutoShape 77"/>
          <p:cNvSpPr>
            <a:spLocks noChangeArrowheads="1"/>
          </p:cNvSpPr>
          <p:nvPr/>
        </p:nvSpPr>
        <p:spPr bwMode="auto">
          <a:xfrm>
            <a:off x="990600" y="1981200"/>
            <a:ext cx="7315200" cy="4104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6600FF"/>
            </a:solidFill>
            <a:round/>
            <a:headEnd/>
            <a:tailEnd/>
          </a:ln>
          <a:effectLst/>
        </p:spPr>
        <p:txBody>
          <a:bodyPr wrap="square" anchor="t" anchorCtr="0">
            <a:spAutoFit/>
          </a:bodyPr>
          <a:lstStyle/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7580968"/>
              </p:ext>
            </p:extLst>
          </p:nvPr>
        </p:nvGraphicFramePr>
        <p:xfrm>
          <a:off x="1259632" y="2853983"/>
          <a:ext cx="6408712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/>
              </a:tblGrid>
              <a:tr h="520294">
                <a:tc>
                  <a:txBody>
                    <a:bodyPr/>
                    <a:lstStyle/>
                    <a:p>
                      <a:pPr marL="457200" indent="-457200" algn="just">
                        <a:buAutoNum type="arabicPeriod"/>
                      </a:pP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Учебник </a:t>
                      </a:r>
                      <a:r>
                        <a:rPr lang="ru-RU" sz="2400" b="1" kern="1200" dirty="0" err="1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А.Г.Мордкович</a:t>
                      </a: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стр.9-10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     Разобрать примеры 3-4</a:t>
                      </a:r>
                      <a:endParaRPr lang="ru-RU" sz="24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8112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2. 1 уровень- №1.5 (</a:t>
                      </a:r>
                      <a:r>
                        <a:rPr lang="ru-RU" sz="2400" b="1" kern="1200" dirty="0" err="1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в.г</a:t>
                      </a: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), №1.6(</a:t>
                      </a:r>
                      <a:r>
                        <a:rPr lang="ru-RU" sz="2400" b="1" kern="1200" dirty="0" err="1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в.г</a:t>
                      </a: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)        №1.8(</a:t>
                      </a:r>
                      <a:r>
                        <a:rPr lang="ru-RU" sz="2400" b="1" kern="1200" dirty="0" err="1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в,г</a:t>
                      </a: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    2 уровень -1.10(</a:t>
                      </a:r>
                      <a:r>
                        <a:rPr lang="ru-RU" sz="2400" b="1" kern="1200" dirty="0" err="1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в,г</a:t>
                      </a: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)  №1.20 №1.23</a:t>
                      </a:r>
                    </a:p>
                    <a:p>
                      <a:pPr algn="just"/>
                      <a:endParaRPr lang="ru-RU" sz="24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1424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6600FF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pSp>
        <p:nvGrpSpPr>
          <p:cNvPr id="14370" name="Group 34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4341" name="AutoShape 5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2" name="AutoShape 6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3" name="AutoShape 7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4" name="AutoShape 8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5" name="AutoShape 9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6" name="AutoShape 10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7" name="AutoShape 11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8" name="AutoShape 12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9" name="AutoShape 13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0" name="AutoShape 14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1" name="AutoShape 15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2" name="AutoShape 16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3" name="AutoShape 17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4" name="AutoShape 18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5" name="AutoShape 19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6" name="AutoShape 20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7" name="AutoShape 21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8" name="AutoShape 22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9" name="AutoShape 23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0" name="AutoShape 24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1" name="AutoShape 25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2" name="AutoShape 26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3" name="AutoShape 27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4" name="AutoShape 28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5" name="AutoShape 29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6" name="AutoShape 30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7" name="AutoShape 31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8" name="AutoShape 32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9" name="AutoShape 33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4371" name="Rectangle 35"/>
          <p:cNvSpPr>
            <a:spLocks noChangeArrowheads="1"/>
          </p:cNvSpPr>
          <p:nvPr/>
        </p:nvSpPr>
        <p:spPr bwMode="auto">
          <a:xfrm>
            <a:off x="876300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pSp>
        <p:nvGrpSpPr>
          <p:cNvPr id="14381" name="Group 45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4382" name="AutoShape 46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3" name="AutoShape 47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4" name="AutoShape 48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5" name="AutoShape 49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6" name="AutoShape 50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7" name="AutoShape 51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8" name="AutoShape 52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9" name="AutoShape 53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0" name="AutoShape 54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1" name="AutoShape 55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2" name="AutoShape 56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3" name="AutoShape 57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4" name="AutoShape 58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5" name="AutoShape 59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6" name="AutoShape 60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7" name="AutoShape 61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8" name="AutoShape 62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9" name="AutoShape 63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0" name="AutoShape 64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1" name="AutoShape 65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2" name="AutoShape 66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3" name="AutoShape 67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4" name="AutoShape 68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5" name="AutoShape 69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6" name="AutoShape 70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7" name="AutoShape 71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8" name="AutoShape 72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9" name="AutoShape 73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10" name="AutoShape 74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4412" name="AutoShape 76"/>
          <p:cNvSpPr>
            <a:spLocks noChangeArrowheads="1"/>
          </p:cNvSpPr>
          <p:nvPr/>
        </p:nvSpPr>
        <p:spPr bwMode="auto">
          <a:xfrm>
            <a:off x="1619672" y="419100"/>
            <a:ext cx="5616624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66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ln w="11430"/>
                <a:gradFill>
                  <a:gsLst>
                    <a:gs pos="0">
                      <a:srgbClr val="333399">
                        <a:tint val="70000"/>
                        <a:satMod val="245000"/>
                      </a:srgbClr>
                    </a:gs>
                    <a:gs pos="75000">
                      <a:srgbClr val="33339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9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Рефлексия</a:t>
            </a:r>
            <a:endParaRPr lang="ru-RU" sz="2400" b="1" i="1" dirty="0">
              <a:ln w="11430"/>
              <a:gradFill>
                <a:gsLst>
                  <a:gs pos="0">
                    <a:srgbClr val="333399">
                      <a:tint val="70000"/>
                      <a:satMod val="245000"/>
                    </a:srgbClr>
                  </a:gs>
                  <a:gs pos="75000">
                    <a:srgbClr val="333399">
                      <a:tint val="90000"/>
                      <a:shade val="60000"/>
                      <a:satMod val="240000"/>
                    </a:srgbClr>
                  </a:gs>
                  <a:gs pos="100000">
                    <a:srgbClr val="333399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9" name="AutoShape 77"/>
          <p:cNvSpPr>
            <a:spLocks noChangeArrowheads="1"/>
          </p:cNvSpPr>
          <p:nvPr/>
        </p:nvSpPr>
        <p:spPr bwMode="auto">
          <a:xfrm>
            <a:off x="969014" y="1994931"/>
            <a:ext cx="7315200" cy="4104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6600FF"/>
            </a:solidFill>
            <a:round/>
            <a:headEnd/>
            <a:tailEnd/>
          </a:ln>
          <a:effectLst/>
        </p:spPr>
        <p:txBody>
          <a:bodyPr wrap="square" anchor="t" anchorCtr="0">
            <a:spAutoFit/>
          </a:bodyPr>
          <a:lstStyle/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72416928"/>
              </p:ext>
            </p:extLst>
          </p:nvPr>
        </p:nvGraphicFramePr>
        <p:xfrm>
          <a:off x="1187624" y="2057399"/>
          <a:ext cx="6501000" cy="3777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3116624"/>
              </a:tblGrid>
              <a:tr h="507505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На уроке я работал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активно / пассивно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6389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Своей работой на уроке я</a:t>
                      </a:r>
                      <a:endParaRPr lang="ru-RU" sz="1800" b="1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доволен / не доволен</a:t>
                      </a:r>
                      <a:endParaRPr lang="ru-RU" sz="1800" b="1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6389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Урок для меня показался</a:t>
                      </a:r>
                      <a:endParaRPr lang="ru-RU" sz="1800" b="1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коротким / длинным</a:t>
                      </a:r>
                      <a:endParaRPr lang="ru-RU" sz="1800" b="1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6389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За урок я</a:t>
                      </a:r>
                      <a:endParaRPr lang="ru-RU" sz="1800" b="1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устал / устал</a:t>
                      </a:r>
                      <a:endParaRPr lang="ru-RU" sz="1800" b="1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6389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Мое настроение</a:t>
                      </a:r>
                      <a:endParaRPr lang="ru-RU" sz="1800" b="1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стало лучше / стало хуже</a:t>
                      </a:r>
                      <a:endParaRPr lang="ru-RU" sz="1800" b="1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90972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Материал урока мне был</a:t>
                      </a:r>
                      <a:endParaRPr lang="ru-RU" sz="1800" b="1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понятен / не понятен</a:t>
                      </a:r>
                      <a:b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полезен / бесполезен</a:t>
                      </a:r>
                      <a:b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интересен / скучен</a:t>
                      </a:r>
                      <a:endParaRPr lang="ru-RU" sz="1800" b="1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9368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Домашнее задание мне     кажется</a:t>
                      </a:r>
                      <a:endParaRPr lang="ru-RU" sz="1800" b="1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легким / трудным</a:t>
                      </a:r>
                      <a:b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интересно / не интересно</a:t>
                      </a:r>
                      <a:endParaRPr lang="ru-RU" sz="1800" b="1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2933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FF9933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57" name="Rectangle 49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pSp>
        <p:nvGrpSpPr>
          <p:cNvPr id="17426" name="Group 18"/>
          <p:cNvGrpSpPr>
            <a:grpSpLocks/>
          </p:cNvGrpSpPr>
          <p:nvPr/>
        </p:nvGrpSpPr>
        <p:grpSpPr bwMode="auto">
          <a:xfrm>
            <a:off x="152400" y="228600"/>
            <a:ext cx="457200" cy="6477000"/>
            <a:chOff x="48" y="144"/>
            <a:chExt cx="288" cy="4080"/>
          </a:xfrm>
        </p:grpSpPr>
        <p:sp>
          <p:nvSpPr>
            <p:cNvPr id="17427" name="AutoShape 19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28" name="AutoShape 20"/>
            <p:cNvSpPr>
              <a:spLocks noChangeArrowheads="1"/>
            </p:cNvSpPr>
            <p:nvPr/>
          </p:nvSpPr>
          <p:spPr bwMode="auto">
            <a:xfrm>
              <a:off x="48" y="1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29" name="AutoShape 21"/>
            <p:cNvSpPr>
              <a:spLocks noChangeArrowheads="1"/>
            </p:cNvSpPr>
            <p:nvPr/>
          </p:nvSpPr>
          <p:spPr bwMode="auto">
            <a:xfrm>
              <a:off x="48" y="2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30" name="AutoShape 22"/>
            <p:cNvSpPr>
              <a:spLocks noChangeArrowheads="1"/>
            </p:cNvSpPr>
            <p:nvPr/>
          </p:nvSpPr>
          <p:spPr bwMode="auto">
            <a:xfrm>
              <a:off x="48" y="4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31" name="AutoShape 23"/>
            <p:cNvSpPr>
              <a:spLocks noChangeArrowheads="1"/>
            </p:cNvSpPr>
            <p:nvPr/>
          </p:nvSpPr>
          <p:spPr bwMode="auto">
            <a:xfrm>
              <a:off x="48" y="5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32" name="AutoShape 24"/>
            <p:cNvSpPr>
              <a:spLocks noChangeArrowheads="1"/>
            </p:cNvSpPr>
            <p:nvPr/>
          </p:nvSpPr>
          <p:spPr bwMode="auto">
            <a:xfrm>
              <a:off x="48" y="7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33" name="AutoShape 25"/>
            <p:cNvSpPr>
              <a:spLocks noChangeArrowheads="1"/>
            </p:cNvSpPr>
            <p:nvPr/>
          </p:nvSpPr>
          <p:spPr bwMode="auto">
            <a:xfrm>
              <a:off x="48" y="8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34" name="AutoShape 26"/>
            <p:cNvSpPr>
              <a:spLocks noChangeArrowheads="1"/>
            </p:cNvSpPr>
            <p:nvPr/>
          </p:nvSpPr>
          <p:spPr bwMode="auto">
            <a:xfrm>
              <a:off x="48" y="10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35" name="AutoShape 27"/>
            <p:cNvSpPr>
              <a:spLocks noChangeArrowheads="1"/>
            </p:cNvSpPr>
            <p:nvPr/>
          </p:nvSpPr>
          <p:spPr bwMode="auto">
            <a:xfrm>
              <a:off x="48" y="11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36" name="AutoShape 28"/>
            <p:cNvSpPr>
              <a:spLocks noChangeArrowheads="1"/>
            </p:cNvSpPr>
            <p:nvPr/>
          </p:nvSpPr>
          <p:spPr bwMode="auto">
            <a:xfrm>
              <a:off x="48" y="12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37" name="AutoShape 29"/>
            <p:cNvSpPr>
              <a:spLocks noChangeArrowheads="1"/>
            </p:cNvSpPr>
            <p:nvPr/>
          </p:nvSpPr>
          <p:spPr bwMode="auto">
            <a:xfrm>
              <a:off x="48" y="14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38" name="AutoShape 30"/>
            <p:cNvSpPr>
              <a:spLocks noChangeArrowheads="1"/>
            </p:cNvSpPr>
            <p:nvPr/>
          </p:nvSpPr>
          <p:spPr bwMode="auto">
            <a:xfrm>
              <a:off x="48" y="15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39" name="AutoShape 31"/>
            <p:cNvSpPr>
              <a:spLocks noChangeArrowheads="1"/>
            </p:cNvSpPr>
            <p:nvPr/>
          </p:nvSpPr>
          <p:spPr bwMode="auto">
            <a:xfrm>
              <a:off x="48" y="17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40" name="AutoShape 32"/>
            <p:cNvSpPr>
              <a:spLocks noChangeArrowheads="1"/>
            </p:cNvSpPr>
            <p:nvPr/>
          </p:nvSpPr>
          <p:spPr bwMode="auto">
            <a:xfrm>
              <a:off x="48" y="18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41" name="AutoShape 33"/>
            <p:cNvSpPr>
              <a:spLocks noChangeArrowheads="1"/>
            </p:cNvSpPr>
            <p:nvPr/>
          </p:nvSpPr>
          <p:spPr bwMode="auto">
            <a:xfrm>
              <a:off x="48" y="20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42" name="AutoShape 34"/>
            <p:cNvSpPr>
              <a:spLocks noChangeArrowheads="1"/>
            </p:cNvSpPr>
            <p:nvPr/>
          </p:nvSpPr>
          <p:spPr bwMode="auto">
            <a:xfrm>
              <a:off x="48" y="21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43" name="AutoShape 35"/>
            <p:cNvSpPr>
              <a:spLocks noChangeArrowheads="1"/>
            </p:cNvSpPr>
            <p:nvPr/>
          </p:nvSpPr>
          <p:spPr bwMode="auto">
            <a:xfrm>
              <a:off x="48" y="23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44" name="AutoShape 36"/>
            <p:cNvSpPr>
              <a:spLocks noChangeArrowheads="1"/>
            </p:cNvSpPr>
            <p:nvPr/>
          </p:nvSpPr>
          <p:spPr bwMode="auto">
            <a:xfrm>
              <a:off x="48" y="24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45" name="AutoShape 37"/>
            <p:cNvSpPr>
              <a:spLocks noChangeArrowheads="1"/>
            </p:cNvSpPr>
            <p:nvPr/>
          </p:nvSpPr>
          <p:spPr bwMode="auto">
            <a:xfrm>
              <a:off x="48" y="25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46" name="AutoShape 38"/>
            <p:cNvSpPr>
              <a:spLocks noChangeArrowheads="1"/>
            </p:cNvSpPr>
            <p:nvPr/>
          </p:nvSpPr>
          <p:spPr bwMode="auto">
            <a:xfrm>
              <a:off x="48" y="27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47" name="AutoShape 39"/>
            <p:cNvSpPr>
              <a:spLocks noChangeArrowheads="1"/>
            </p:cNvSpPr>
            <p:nvPr/>
          </p:nvSpPr>
          <p:spPr bwMode="auto">
            <a:xfrm>
              <a:off x="48" y="28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48" name="AutoShape 40"/>
            <p:cNvSpPr>
              <a:spLocks noChangeArrowheads="1"/>
            </p:cNvSpPr>
            <p:nvPr/>
          </p:nvSpPr>
          <p:spPr bwMode="auto">
            <a:xfrm>
              <a:off x="48" y="30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49" name="AutoShape 41"/>
            <p:cNvSpPr>
              <a:spLocks noChangeArrowheads="1"/>
            </p:cNvSpPr>
            <p:nvPr/>
          </p:nvSpPr>
          <p:spPr bwMode="auto">
            <a:xfrm>
              <a:off x="48" y="31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50" name="AutoShape 42"/>
            <p:cNvSpPr>
              <a:spLocks noChangeArrowheads="1"/>
            </p:cNvSpPr>
            <p:nvPr/>
          </p:nvSpPr>
          <p:spPr bwMode="auto">
            <a:xfrm>
              <a:off x="48" y="33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51" name="AutoShape 43"/>
            <p:cNvSpPr>
              <a:spLocks noChangeArrowheads="1"/>
            </p:cNvSpPr>
            <p:nvPr/>
          </p:nvSpPr>
          <p:spPr bwMode="auto">
            <a:xfrm>
              <a:off x="48" y="34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52" name="AutoShape 44"/>
            <p:cNvSpPr>
              <a:spLocks noChangeArrowheads="1"/>
            </p:cNvSpPr>
            <p:nvPr/>
          </p:nvSpPr>
          <p:spPr bwMode="auto">
            <a:xfrm>
              <a:off x="48" y="36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53" name="AutoShape 45"/>
            <p:cNvSpPr>
              <a:spLocks noChangeArrowheads="1"/>
            </p:cNvSpPr>
            <p:nvPr/>
          </p:nvSpPr>
          <p:spPr bwMode="auto">
            <a:xfrm>
              <a:off x="48" y="37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54" name="AutoShape 46"/>
            <p:cNvSpPr>
              <a:spLocks noChangeArrowheads="1"/>
            </p:cNvSpPr>
            <p:nvPr/>
          </p:nvSpPr>
          <p:spPr bwMode="auto">
            <a:xfrm>
              <a:off x="48" y="38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55" name="AutoShape 47"/>
            <p:cNvSpPr>
              <a:spLocks noChangeArrowheads="1"/>
            </p:cNvSpPr>
            <p:nvPr/>
          </p:nvSpPr>
          <p:spPr bwMode="auto">
            <a:xfrm>
              <a:off x="48" y="40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7456" name="AutoShape 48"/>
            <p:cNvSpPr>
              <a:spLocks noChangeArrowheads="1"/>
            </p:cNvSpPr>
            <p:nvPr/>
          </p:nvSpPr>
          <p:spPr bwMode="auto">
            <a:xfrm>
              <a:off x="48" y="41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7458" name="AutoShape 50"/>
          <p:cNvSpPr>
            <a:spLocks noChangeArrowheads="1"/>
          </p:cNvSpPr>
          <p:nvPr/>
        </p:nvSpPr>
        <p:spPr bwMode="auto">
          <a:xfrm>
            <a:off x="1066800" y="316523"/>
            <a:ext cx="4648200" cy="914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FF99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Тема нашего урока?</a:t>
            </a:r>
          </a:p>
        </p:txBody>
      </p:sp>
      <p:sp>
        <p:nvSpPr>
          <p:cNvPr id="17459" name="AutoShape 51"/>
          <p:cNvSpPr>
            <a:spLocks noChangeArrowheads="1"/>
          </p:cNvSpPr>
          <p:nvPr/>
        </p:nvSpPr>
        <p:spPr bwMode="auto">
          <a:xfrm>
            <a:off x="755576" y="1547594"/>
            <a:ext cx="7848872" cy="500134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FF99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t" anchorCtr="0"/>
          <a:lstStyle/>
          <a:p>
            <a:r>
              <a:rPr lang="ru-RU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Изобразим схематически график функции</a:t>
            </a:r>
            <a:r>
              <a:rPr lang="ru-RU" sz="1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:</a:t>
            </a:r>
          </a:p>
          <a:p>
            <a:endParaRPr lang="ru-RU" sz="1600" dirty="0" smtClean="0"/>
          </a:p>
          <a:p>
            <a:r>
              <a:rPr lang="en-US" sz="20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Y = </a:t>
            </a:r>
            <a:r>
              <a:rPr lang="en-US" sz="20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3 </a:t>
            </a:r>
            <a:r>
              <a:rPr lang="en-US" sz="20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x </a:t>
            </a:r>
            <a:r>
              <a:rPr lang="en-US" sz="2000" baseline="300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2 </a:t>
            </a:r>
            <a:r>
              <a:rPr lang="en-US" sz="20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- 11 </a:t>
            </a:r>
            <a:r>
              <a:rPr lang="en-US" sz="20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x </a:t>
            </a:r>
            <a:r>
              <a:rPr lang="en-US" sz="20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– 4</a:t>
            </a:r>
          </a:p>
          <a:p>
            <a:endParaRPr lang="en-US" sz="20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Arial" charset="0"/>
            </a:endParaRPr>
          </a:p>
          <a:p>
            <a:r>
              <a:rPr lang="ru-RU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ОТВЕТ:</a:t>
            </a:r>
          </a:p>
          <a:p>
            <a:endParaRPr lang="ru-RU" sz="2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Arial" charset="0"/>
            </a:endParaRPr>
          </a:p>
          <a:p>
            <a:endParaRPr lang="en-US" sz="2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Arial" charset="0"/>
            </a:endParaRPr>
          </a:p>
          <a:p>
            <a:endParaRPr lang="en-US" sz="2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Arial" charset="0"/>
            </a:endParaRPr>
          </a:p>
          <a:p>
            <a:endParaRPr lang="en-US" sz="2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Arial" charset="0"/>
            </a:endParaRPr>
          </a:p>
          <a:p>
            <a:endParaRPr lang="en-US" sz="2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Arial" charset="0"/>
            </a:endParaRPr>
          </a:p>
          <a:p>
            <a:endParaRPr lang="en-US" sz="2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Arial" charset="0"/>
            </a:endParaRPr>
          </a:p>
          <a:p>
            <a:endParaRPr lang="en-US" sz="2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Arial" charset="0"/>
            </a:endParaRPr>
          </a:p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Тема урока: </a:t>
            </a:r>
          </a:p>
          <a:p>
            <a:r>
              <a:rPr lang="ru-RU" sz="20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Решение неравенств второй степени с одной переменной</a:t>
            </a:r>
            <a:endParaRPr lang="en-US" sz="2000" b="1" u="sng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Arial" charset="0"/>
            </a:endParaRPr>
          </a:p>
          <a:p>
            <a:endParaRPr lang="ru-RU" sz="2000" b="1" u="sng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Arial" charset="0"/>
            </a:endParaRPr>
          </a:p>
        </p:txBody>
      </p:sp>
      <p:sp>
        <p:nvSpPr>
          <p:cNvPr id="59" name="Rectangle 54"/>
          <p:cNvSpPr>
            <a:spLocks noChangeArrowheads="1"/>
          </p:cNvSpPr>
          <p:nvPr/>
        </p:nvSpPr>
        <p:spPr bwMode="auto">
          <a:xfrm>
            <a:off x="876300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0" name="AutoShape 5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1371600"/>
          </a:xfrm>
          <a:prstGeom prst="flowChartDelay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FFFFFF"/>
                </a:solidFill>
              </a:rPr>
              <a:t>Тема урока</a:t>
            </a:r>
          </a:p>
        </p:txBody>
      </p:sp>
      <p:graphicFrame>
        <p:nvGraphicFramePr>
          <p:cNvPr id="62" name="Диаграмма 6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77322778"/>
              </p:ext>
            </p:extLst>
          </p:nvPr>
        </p:nvGraphicFramePr>
        <p:xfrm>
          <a:off x="4022812" y="2142392"/>
          <a:ext cx="3384376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3" name="Дуга 62"/>
          <p:cNvSpPr/>
          <p:nvPr/>
        </p:nvSpPr>
        <p:spPr>
          <a:xfrm rot="10800000">
            <a:off x="5036958" y="1412631"/>
            <a:ext cx="1861916" cy="3048000"/>
          </a:xfrm>
          <a:prstGeom prst="arc">
            <a:avLst>
              <a:gd name="adj1" fmla="val 10767607"/>
              <a:gd name="adj2" fmla="val 0"/>
            </a:avLst>
          </a:prstGeom>
          <a:noFill/>
          <a:ln w="38100" cap="flat" cmpd="sng" algn="ctr">
            <a:solidFill>
              <a:srgbClr val="C0504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98445152"/>
              </p:ext>
            </p:extLst>
          </p:nvPr>
        </p:nvGraphicFramePr>
        <p:xfrm>
          <a:off x="1187624" y="3505200"/>
          <a:ext cx="2304256" cy="876300"/>
        </p:xfrm>
        <a:graphic>
          <a:graphicData uri="http://schemas.openxmlformats.org/presentationml/2006/ole">
            <p:oleObj spid="_x0000_s1039" name="Формула" r:id="rId5" imgW="1231366" imgH="431613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4723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6600FF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pSp>
        <p:nvGrpSpPr>
          <p:cNvPr id="14370" name="Group 34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4341" name="AutoShape 5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2" name="AutoShape 6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3" name="AutoShape 7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4" name="AutoShape 8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5" name="AutoShape 9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6" name="AutoShape 10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7" name="AutoShape 11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8" name="AutoShape 12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9" name="AutoShape 13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0" name="AutoShape 14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1" name="AutoShape 15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2" name="AutoShape 16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3" name="AutoShape 17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4" name="AutoShape 18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5" name="AutoShape 19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6" name="AutoShape 20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7" name="AutoShape 21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8" name="AutoShape 22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9" name="AutoShape 23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0" name="AutoShape 24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1" name="AutoShape 25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2" name="AutoShape 26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3" name="AutoShape 27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4" name="AutoShape 28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5" name="AutoShape 29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6" name="AutoShape 30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7" name="AutoShape 31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8" name="AutoShape 32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9" name="AutoShape 33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4371" name="Rectangle 35"/>
          <p:cNvSpPr>
            <a:spLocks noChangeArrowheads="1"/>
          </p:cNvSpPr>
          <p:nvPr/>
        </p:nvSpPr>
        <p:spPr bwMode="auto">
          <a:xfrm>
            <a:off x="876300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pSp>
        <p:nvGrpSpPr>
          <p:cNvPr id="14381" name="Group 45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4382" name="AutoShape 46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3" name="AutoShape 47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4" name="AutoShape 48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5" name="AutoShape 49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6" name="AutoShape 50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7" name="AutoShape 51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8" name="AutoShape 52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9" name="AutoShape 53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0" name="AutoShape 54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1" name="AutoShape 55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2" name="AutoShape 56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3" name="AutoShape 57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4" name="AutoShape 58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5" name="AutoShape 59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6" name="AutoShape 60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7" name="AutoShape 61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8" name="AutoShape 62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9" name="AutoShape 63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0" name="AutoShape 64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1" name="AutoShape 65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2" name="AutoShape 66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3" name="AutoShape 67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4" name="AutoShape 68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5" name="AutoShape 69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6" name="AutoShape 70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7" name="AutoShape 71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8" name="AutoShape 72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9" name="AutoShape 73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10" name="AutoShape 74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4412" name="AutoShape 76"/>
          <p:cNvSpPr>
            <a:spLocks noChangeArrowheads="1"/>
          </p:cNvSpPr>
          <p:nvPr/>
        </p:nvSpPr>
        <p:spPr bwMode="auto">
          <a:xfrm>
            <a:off x="990600" y="457200"/>
            <a:ext cx="3941440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66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Цели урока</a:t>
            </a:r>
            <a:endParaRPr lang="ru-RU" sz="2400" dirty="0" smtClean="0">
              <a:solidFill>
                <a:srgbClr val="000000"/>
              </a:solidFill>
            </a:endParaRPr>
          </a:p>
        </p:txBody>
      </p:sp>
      <p:sp>
        <p:nvSpPr>
          <p:cNvPr id="14413" name="AutoShape 77"/>
          <p:cNvSpPr>
            <a:spLocks noChangeArrowheads="1"/>
          </p:cNvSpPr>
          <p:nvPr/>
        </p:nvSpPr>
        <p:spPr bwMode="auto">
          <a:xfrm>
            <a:off x="990600" y="2302788"/>
            <a:ext cx="7315200" cy="316682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66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ru-RU" b="1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Повторить </a:t>
            </a:r>
            <a:r>
              <a:rPr lang="ru-RU" b="1" dirty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алгоритм  решения неравенств второй степени с одной переменной на основе свойств квадратичной функции</a:t>
            </a:r>
            <a:r>
              <a:rPr lang="ru-RU" b="1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</a:t>
            </a:r>
          </a:p>
          <a:p>
            <a:pPr marL="285750" lvl="0" indent="-285750">
              <a:buFont typeface="Wingdings" pitchFamily="2" charset="2"/>
              <a:buChar char="ü"/>
            </a:pPr>
            <a:endParaRPr lang="ru-RU" b="1" dirty="0">
              <a:ln w="1905"/>
              <a:solidFill>
                <a:schemeClr val="accent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lvl="0" indent="-285750">
              <a:buFont typeface="Wingdings" pitchFamily="2" charset="2"/>
              <a:buChar char="ü"/>
            </a:pPr>
            <a:endParaRPr lang="ru-RU" b="1" dirty="0">
              <a:ln w="1905"/>
              <a:solidFill>
                <a:schemeClr val="accent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b="1" dirty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Отработать алгоритм решения неравенств  второй степени с одной переменной на основе свойств квадратичной функции на примерах.  </a:t>
            </a:r>
            <a:endParaRPr lang="ru-RU" b="1" dirty="0" smtClean="0">
              <a:ln w="1905"/>
              <a:solidFill>
                <a:schemeClr val="accent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lvl="0" indent="-285750">
              <a:buFont typeface="Wingdings" pitchFamily="2" charset="2"/>
              <a:buChar char="ü"/>
            </a:pPr>
            <a:endParaRPr lang="ru-RU" b="1" dirty="0">
              <a:ln w="1905"/>
              <a:solidFill>
                <a:schemeClr val="accent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/>
            <a:endParaRPr lang="ru-RU" b="1" dirty="0">
              <a:ln w="1905"/>
              <a:solidFill>
                <a:schemeClr val="accent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109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FFFF09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04" name="Rectangle 44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pSp>
        <p:nvGrpSpPr>
          <p:cNvPr id="15374" name="Group 14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5375" name="AutoShape 15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76" name="AutoShape 16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77" name="AutoShape 17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78" name="AutoShape 18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79" name="AutoShape 19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80" name="AutoShape 20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81" name="AutoShape 21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82" name="AutoShape 22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83" name="AutoShape 23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84" name="AutoShape 24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85" name="AutoShape 25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86" name="AutoShape 26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87" name="AutoShape 27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88" name="AutoShape 28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89" name="AutoShape 29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90" name="AutoShape 30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91" name="AutoShape 31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92" name="AutoShape 32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93" name="AutoShape 33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94" name="AutoShape 34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95" name="AutoShape 35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96" name="AutoShape 36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97" name="AutoShape 37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98" name="AutoShape 38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99" name="AutoShape 39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400" name="AutoShape 40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401" name="AutoShape 41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402" name="AutoShape 42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403" name="AutoShape 43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5406" name="AutoShape 46"/>
          <p:cNvSpPr>
            <a:spLocks noChangeArrowheads="1"/>
          </p:cNvSpPr>
          <p:nvPr/>
        </p:nvSpPr>
        <p:spPr bwMode="auto">
          <a:xfrm>
            <a:off x="1331640" y="354211"/>
            <a:ext cx="6342314" cy="51077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FFFF0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Определите </a:t>
            </a:r>
            <a:r>
              <a:rPr lang="ru-RU" sz="24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расположение </a:t>
            </a:r>
            <a:r>
              <a:rPr lang="ru-RU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графиков</a:t>
            </a:r>
            <a:endParaRPr lang="ru-RU" sz="24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408" name="AutoShape 48"/>
          <p:cNvSpPr>
            <a:spLocks noChangeArrowheads="1"/>
          </p:cNvSpPr>
          <p:nvPr/>
        </p:nvSpPr>
        <p:spPr bwMode="auto">
          <a:xfrm>
            <a:off x="464994" y="959024"/>
            <a:ext cx="8579296" cy="544177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FFFF0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36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41" name="Group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18771992"/>
              </p:ext>
            </p:extLst>
          </p:nvPr>
        </p:nvGraphicFramePr>
        <p:xfrm>
          <a:off x="685799" y="1428751"/>
          <a:ext cx="5089088" cy="4110854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272272"/>
                <a:gridCol w="1272272"/>
                <a:gridCol w="1272272"/>
                <a:gridCol w="1272272"/>
              </a:tblGrid>
              <a:tr h="1187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400" kern="120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Условия</a:t>
                      </a:r>
                      <a:endParaRPr lang="ru-RU" sz="1400" b="1" i="1" kern="1200" dirty="0" smtClean="0">
                        <a:ln w="1905"/>
                        <a:solidFill>
                          <a:srgbClr val="0070C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kern="120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D&gt;0</a:t>
                      </a:r>
                      <a:r>
                        <a:rPr lang="ru-RU" sz="1400" kern="120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400" kern="120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Две точки</a:t>
                      </a: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lang="ru-RU" sz="1400" kern="120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пересечения с осью 0х</a:t>
                      </a:r>
                      <a:endParaRPr lang="ru-RU" sz="1400" b="1" i="1" kern="1200" dirty="0" smtClean="0">
                        <a:ln w="1905"/>
                        <a:solidFill>
                          <a:srgbClr val="0070C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kern="120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D&lt;0</a:t>
                      </a:r>
                      <a:endParaRPr lang="ru-RU" sz="1400" kern="1200" dirty="0" smtClean="0">
                        <a:ln w="1905"/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400" kern="120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Нет точек пересечения с осью 0х</a:t>
                      </a:r>
                      <a:endParaRPr lang="ru-RU" sz="1400" b="1" i="1" kern="1200" dirty="0" smtClean="0">
                        <a:ln w="1905"/>
                        <a:solidFill>
                          <a:srgbClr val="0070C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kern="120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D=0</a:t>
                      </a:r>
                      <a:endParaRPr lang="ru-RU" sz="1400" kern="1200" dirty="0" smtClean="0">
                        <a:ln w="1905"/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400" kern="120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Одна точка пересечения с осью 0х</a:t>
                      </a:r>
                      <a:endParaRPr lang="ru-RU" sz="1400" b="1" i="1" kern="1200" dirty="0" smtClean="0">
                        <a:ln w="1905"/>
                        <a:solidFill>
                          <a:srgbClr val="0070C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T="45723" marB="45723" anchor="ctr" horzOverflow="overflow"/>
                </a:tc>
              </a:tr>
              <a:tr h="13168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kern="120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a&gt;0 </a:t>
                      </a:r>
                      <a:r>
                        <a:rPr lang="ru-RU" sz="1400" kern="120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ветви параболы направлены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400" kern="120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вверх</a:t>
                      </a:r>
                      <a:endParaRPr lang="ru-RU" sz="1400" b="1" i="1" kern="1200" dirty="0" smtClean="0">
                        <a:ln w="1905"/>
                        <a:solidFill>
                          <a:srgbClr val="0070C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/>
                </a:tc>
              </a:tr>
              <a:tr h="16065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kern="120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a&lt;0</a:t>
                      </a:r>
                      <a:r>
                        <a:rPr lang="ru-RU" sz="1400" kern="120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ветви параболы направлены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400" kern="120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вниз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anchor="ctr" horzOverflow="overflow"/>
                </a:tc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28222365"/>
              </p:ext>
            </p:extLst>
          </p:nvPr>
        </p:nvGraphicFramePr>
        <p:xfrm>
          <a:off x="5940152" y="1066800"/>
          <a:ext cx="3024336" cy="51054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12168"/>
                <a:gridCol w="1512168"/>
              </a:tblGrid>
              <a:tr h="17018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7018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7018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1" name="Диаграмма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61518731"/>
              </p:ext>
            </p:extLst>
          </p:nvPr>
        </p:nvGraphicFramePr>
        <p:xfrm>
          <a:off x="6048281" y="1277815"/>
          <a:ext cx="1344934" cy="121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Дуга 2"/>
          <p:cNvSpPr/>
          <p:nvPr/>
        </p:nvSpPr>
        <p:spPr>
          <a:xfrm rot="5400000">
            <a:off x="7558721" y="4311665"/>
            <a:ext cx="1162236" cy="653834"/>
          </a:xfrm>
          <a:prstGeom prst="arc">
            <a:avLst>
              <a:gd name="adj1" fmla="val 16200000"/>
              <a:gd name="adj2" fmla="val 5831582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4" name="Диаграмма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99645213"/>
              </p:ext>
            </p:extLst>
          </p:nvPr>
        </p:nvGraphicFramePr>
        <p:xfrm>
          <a:off x="6098658" y="2963008"/>
          <a:ext cx="1344934" cy="121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5" name="Диаграмма 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13174125"/>
              </p:ext>
            </p:extLst>
          </p:nvPr>
        </p:nvGraphicFramePr>
        <p:xfrm>
          <a:off x="7524328" y="1333500"/>
          <a:ext cx="1344934" cy="121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6" name="Диаграмма 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35599066"/>
              </p:ext>
            </p:extLst>
          </p:nvPr>
        </p:nvGraphicFramePr>
        <p:xfrm>
          <a:off x="6048281" y="4619717"/>
          <a:ext cx="1344934" cy="121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7" name="Диаграмма 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27289013"/>
              </p:ext>
            </p:extLst>
          </p:nvPr>
        </p:nvGraphicFramePr>
        <p:xfrm>
          <a:off x="7524328" y="3009900"/>
          <a:ext cx="1344934" cy="121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8" name="Диаграмма 5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86286982"/>
              </p:ext>
            </p:extLst>
          </p:nvPr>
        </p:nvGraphicFramePr>
        <p:xfrm>
          <a:off x="7467372" y="4654061"/>
          <a:ext cx="1344934" cy="121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9" name="Дуга 58"/>
          <p:cNvSpPr/>
          <p:nvPr/>
        </p:nvSpPr>
        <p:spPr>
          <a:xfrm rot="5400000">
            <a:off x="7558159" y="2711837"/>
            <a:ext cx="1162236" cy="653834"/>
          </a:xfrm>
          <a:prstGeom prst="arc">
            <a:avLst>
              <a:gd name="adj1" fmla="val 16200000"/>
              <a:gd name="adj2" fmla="val 5831582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Дуга 59"/>
          <p:cNvSpPr/>
          <p:nvPr/>
        </p:nvSpPr>
        <p:spPr>
          <a:xfrm rot="16200000">
            <a:off x="6145492" y="3607001"/>
            <a:ext cx="1162236" cy="653834"/>
          </a:xfrm>
          <a:prstGeom prst="arc">
            <a:avLst>
              <a:gd name="adj1" fmla="val 16200000"/>
              <a:gd name="adj2" fmla="val 5831582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Дуга 60"/>
          <p:cNvSpPr/>
          <p:nvPr/>
        </p:nvSpPr>
        <p:spPr>
          <a:xfrm rot="16200000">
            <a:off x="6145492" y="5512001"/>
            <a:ext cx="1162236" cy="653834"/>
          </a:xfrm>
          <a:prstGeom prst="arc">
            <a:avLst>
              <a:gd name="adj1" fmla="val 16200000"/>
              <a:gd name="adj2" fmla="val 5831582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3" name="Дуга 62"/>
          <p:cNvSpPr/>
          <p:nvPr/>
        </p:nvSpPr>
        <p:spPr>
          <a:xfrm rot="5400000">
            <a:off x="6139630" y="1366614"/>
            <a:ext cx="1162236" cy="653834"/>
          </a:xfrm>
          <a:prstGeom prst="arc">
            <a:avLst>
              <a:gd name="adj1" fmla="val 15831592"/>
              <a:gd name="adj2" fmla="val 5831582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Дуга 63"/>
          <p:cNvSpPr/>
          <p:nvPr/>
        </p:nvSpPr>
        <p:spPr>
          <a:xfrm rot="16200000">
            <a:off x="7550374" y="2340083"/>
            <a:ext cx="1162236" cy="653834"/>
          </a:xfrm>
          <a:prstGeom prst="arc">
            <a:avLst>
              <a:gd name="adj1" fmla="val 15649998"/>
              <a:gd name="adj2" fmla="val 5831582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323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FFFF09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05" name="Rectangle 45"/>
          <p:cNvSpPr>
            <a:spLocks noChangeArrowheads="1"/>
          </p:cNvSpPr>
          <p:nvPr/>
        </p:nvSpPr>
        <p:spPr bwMode="auto">
          <a:xfrm>
            <a:off x="868680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pSp>
        <p:nvGrpSpPr>
          <p:cNvPr id="15374" name="Group 14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5375" name="AutoShape 15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76" name="AutoShape 16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77" name="AutoShape 17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78" name="AutoShape 18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79" name="AutoShape 19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80" name="AutoShape 20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81" name="AutoShape 21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82" name="AutoShape 22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83" name="AutoShape 23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84" name="AutoShape 24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85" name="AutoShape 25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86" name="AutoShape 26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87" name="AutoShape 27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88" name="AutoShape 28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89" name="AutoShape 29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90" name="AutoShape 30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91" name="AutoShape 31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92" name="AutoShape 32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93" name="AutoShape 33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94" name="AutoShape 34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95" name="AutoShape 35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96" name="AutoShape 36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97" name="AutoShape 37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98" name="AutoShape 38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399" name="AutoShape 39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400" name="AutoShape 40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401" name="AutoShape 41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402" name="AutoShape 42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5403" name="AutoShape 43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5406" name="AutoShape 46"/>
          <p:cNvSpPr>
            <a:spLocks noChangeArrowheads="1"/>
          </p:cNvSpPr>
          <p:nvPr/>
        </p:nvSpPr>
        <p:spPr bwMode="auto">
          <a:xfrm>
            <a:off x="827584" y="359807"/>
            <a:ext cx="7859216" cy="78319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FFFF0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Назовите промежутки </a:t>
            </a:r>
            <a:r>
              <a:rPr lang="ru-RU" sz="20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знакопостоянства</a:t>
            </a:r>
            <a:r>
              <a:rPr lang="ru-RU" sz="20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функции, если её график расположен указанным образом</a:t>
            </a:r>
          </a:p>
        </p:txBody>
      </p:sp>
      <p:sp>
        <p:nvSpPr>
          <p:cNvPr id="15408" name="AutoShape 48"/>
          <p:cNvSpPr>
            <a:spLocks noChangeArrowheads="1"/>
          </p:cNvSpPr>
          <p:nvPr/>
        </p:nvSpPr>
        <p:spPr bwMode="auto">
          <a:xfrm>
            <a:off x="685800" y="1313801"/>
            <a:ext cx="7859216" cy="5334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FFFF0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600" i="1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3600" i="1" dirty="0" smtClean="0">
              <a:solidFill>
                <a:srgbClr val="000000"/>
              </a:solidFill>
            </a:endParaRPr>
          </a:p>
        </p:txBody>
      </p:sp>
      <p:graphicFrame>
        <p:nvGraphicFramePr>
          <p:cNvPr id="43" name="Диаграмма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62199354"/>
              </p:ext>
            </p:extLst>
          </p:nvPr>
        </p:nvGraphicFramePr>
        <p:xfrm>
          <a:off x="1259632" y="1790700"/>
          <a:ext cx="1800200" cy="1409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Прямая со стрелкой 2"/>
          <p:cNvCxnSpPr/>
          <p:nvPr/>
        </p:nvCxnSpPr>
        <p:spPr>
          <a:xfrm flipV="1">
            <a:off x="1763688" y="1916832"/>
            <a:ext cx="0" cy="12454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7" name="Дуга 46"/>
          <p:cNvSpPr/>
          <p:nvPr/>
        </p:nvSpPr>
        <p:spPr>
          <a:xfrm rot="5400000">
            <a:off x="1457359" y="1887860"/>
            <a:ext cx="1190718" cy="720080"/>
          </a:xfrm>
          <a:prstGeom prst="arc">
            <a:avLst>
              <a:gd name="adj1" fmla="val 15831592"/>
              <a:gd name="adj2" fmla="val 5763614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965240" y="2934126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2</a:t>
            </a:r>
            <a:endParaRPr lang="ru-RU" sz="10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1547664" y="2416455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5</a:t>
            </a:r>
            <a:endParaRPr lang="ru-RU" sz="1000" b="1" dirty="0"/>
          </a:p>
        </p:txBody>
      </p:sp>
      <p:graphicFrame>
        <p:nvGraphicFramePr>
          <p:cNvPr id="53" name="Диаграмма 5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12630268"/>
              </p:ext>
            </p:extLst>
          </p:nvPr>
        </p:nvGraphicFramePr>
        <p:xfrm>
          <a:off x="6120172" y="4199810"/>
          <a:ext cx="1800200" cy="1515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4" name="Диаграмма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72037195"/>
              </p:ext>
            </p:extLst>
          </p:nvPr>
        </p:nvGraphicFramePr>
        <p:xfrm>
          <a:off x="3635896" y="1834716"/>
          <a:ext cx="1800200" cy="1409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5" name="Диаграмма 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38442244"/>
              </p:ext>
            </p:extLst>
          </p:nvPr>
        </p:nvGraphicFramePr>
        <p:xfrm>
          <a:off x="6012160" y="1840632"/>
          <a:ext cx="1800200" cy="1409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6" name="Диаграмма 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38052032"/>
              </p:ext>
            </p:extLst>
          </p:nvPr>
        </p:nvGraphicFramePr>
        <p:xfrm>
          <a:off x="3715308" y="4114800"/>
          <a:ext cx="1800200" cy="158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7" name="Диаграмма 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5933102"/>
              </p:ext>
            </p:extLst>
          </p:nvPr>
        </p:nvGraphicFramePr>
        <p:xfrm>
          <a:off x="1353172" y="4038600"/>
          <a:ext cx="1800200" cy="1658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cxnSp>
        <p:nvCxnSpPr>
          <p:cNvPr id="58" name="Прямая со стрелкой 57"/>
          <p:cNvCxnSpPr/>
          <p:nvPr/>
        </p:nvCxnSpPr>
        <p:spPr>
          <a:xfrm flipV="1">
            <a:off x="4932040" y="1954932"/>
            <a:ext cx="0" cy="12454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9" name="Дуга 58"/>
          <p:cNvSpPr/>
          <p:nvPr/>
        </p:nvSpPr>
        <p:spPr>
          <a:xfrm rot="5400000">
            <a:off x="3958159" y="2001747"/>
            <a:ext cx="1190718" cy="720080"/>
          </a:xfrm>
          <a:prstGeom prst="arc">
            <a:avLst>
              <a:gd name="adj1" fmla="val 15831592"/>
              <a:gd name="adj2" fmla="val 5763614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4913558" y="2251244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9</a:t>
            </a:r>
            <a:endParaRPr lang="ru-RU" sz="10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4553518" y="3001089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-3</a:t>
            </a:r>
            <a:endParaRPr lang="ru-RU" sz="1000" b="1" dirty="0"/>
          </a:p>
        </p:txBody>
      </p:sp>
      <p:sp>
        <p:nvSpPr>
          <p:cNvPr id="62" name="Дуга 61"/>
          <p:cNvSpPr/>
          <p:nvPr/>
        </p:nvSpPr>
        <p:spPr>
          <a:xfrm rot="5400000">
            <a:off x="3842026" y="4264301"/>
            <a:ext cx="1190718" cy="720080"/>
          </a:xfrm>
          <a:prstGeom prst="arc">
            <a:avLst>
              <a:gd name="adj1" fmla="val 15831592"/>
              <a:gd name="adj2" fmla="val 5763614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Дуга 62"/>
          <p:cNvSpPr/>
          <p:nvPr/>
        </p:nvSpPr>
        <p:spPr>
          <a:xfrm rot="5400000">
            <a:off x="1636907" y="4355055"/>
            <a:ext cx="1220026" cy="966464"/>
          </a:xfrm>
          <a:prstGeom prst="arc">
            <a:avLst>
              <a:gd name="adj1" fmla="val 15831592"/>
              <a:gd name="adj2" fmla="val 5763614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Дуга 63"/>
          <p:cNvSpPr/>
          <p:nvPr/>
        </p:nvSpPr>
        <p:spPr>
          <a:xfrm rot="16200000">
            <a:off x="6379692" y="5034899"/>
            <a:ext cx="1281160" cy="887934"/>
          </a:xfrm>
          <a:prstGeom prst="arc">
            <a:avLst>
              <a:gd name="adj1" fmla="val 15831592"/>
              <a:gd name="adj2" fmla="val 5763614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TextBox 64"/>
          <p:cNvSpPr txBox="1"/>
          <p:nvPr/>
        </p:nvSpPr>
        <p:spPr>
          <a:xfrm>
            <a:off x="7020272" y="2971800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-12</a:t>
            </a:r>
            <a:endParaRPr lang="ru-RU" sz="10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6540051" y="2548357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-3</a:t>
            </a:r>
            <a:endParaRPr lang="ru-RU" sz="10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7260132" y="2530755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4</a:t>
            </a:r>
            <a:endParaRPr lang="ru-RU" sz="1000" b="1" dirty="0"/>
          </a:p>
        </p:txBody>
      </p:sp>
      <p:cxnSp>
        <p:nvCxnSpPr>
          <p:cNvPr id="68" name="Прямая со стрелкой 67"/>
          <p:cNvCxnSpPr/>
          <p:nvPr/>
        </p:nvCxnSpPr>
        <p:spPr>
          <a:xfrm flipV="1">
            <a:off x="1845078" y="4393332"/>
            <a:ext cx="0" cy="12454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 flipV="1">
            <a:off x="7080111" y="1908021"/>
            <a:ext cx="0" cy="12454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flipV="1">
            <a:off x="4210610" y="4248357"/>
            <a:ext cx="0" cy="14092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1" name="Дуга 70"/>
          <p:cNvSpPr/>
          <p:nvPr/>
        </p:nvSpPr>
        <p:spPr>
          <a:xfrm rot="5400000">
            <a:off x="6368971" y="1986056"/>
            <a:ext cx="1422280" cy="720080"/>
          </a:xfrm>
          <a:prstGeom prst="arc">
            <a:avLst>
              <a:gd name="adj1" fmla="val 15831592"/>
              <a:gd name="adj2" fmla="val 5763614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1805336" y="5407233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1</a:t>
            </a:r>
            <a:endParaRPr lang="ru-RU" sz="1000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1785220" y="5059595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5</a:t>
            </a:r>
            <a:endParaRPr lang="ru-RU" sz="1000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6840251" y="4501230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-2</a:t>
            </a:r>
            <a:endParaRPr lang="ru-RU" sz="1000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2289829" y="5363289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2,5</a:t>
            </a:r>
            <a:endParaRPr lang="ru-RU" sz="1000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4257365" y="5187443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0,5</a:t>
            </a:r>
            <a:endParaRPr lang="ru-RU" sz="10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4137268" y="4867989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1</a:t>
            </a:r>
            <a:endParaRPr lang="ru-RU" sz="10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7452320" y="4991100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-5</a:t>
            </a:r>
            <a:endParaRPr lang="ru-RU" sz="1000" b="1" dirty="0"/>
          </a:p>
        </p:txBody>
      </p:sp>
    </p:spTree>
    <p:extLst>
      <p:ext uri="{BB962C8B-B14F-4D97-AF65-F5344CB8AC3E}">
        <p14:creationId xmlns:p14="http://schemas.microsoft.com/office/powerpoint/2010/main" xmlns="" val="108698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F43906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71" name="Rectangle 39"/>
          <p:cNvSpPr>
            <a:spLocks noChangeArrowheads="1"/>
          </p:cNvSpPr>
          <p:nvPr/>
        </p:nvSpPr>
        <p:spPr bwMode="auto">
          <a:xfrm>
            <a:off x="868680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8467" name="Rectangle 35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pSp>
        <p:nvGrpSpPr>
          <p:cNvPr id="18437" name="Group 5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8438" name="AutoShape 6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39" name="AutoShape 7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40" name="AutoShape 8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41" name="AutoShape 9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42" name="AutoShape 10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43" name="AutoShape 11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44" name="AutoShape 12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45" name="AutoShape 13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46" name="AutoShape 14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47" name="AutoShape 15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48" name="AutoShape 16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49" name="AutoShape 17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50" name="AutoShape 18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51" name="AutoShape 19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52" name="AutoShape 20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53" name="AutoShape 21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54" name="AutoShape 22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55" name="AutoShape 23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56" name="AutoShape 24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57" name="AutoShape 25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58" name="AutoShape 26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59" name="AutoShape 27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60" name="AutoShape 28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61" name="AutoShape 29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62" name="AutoShape 30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63" name="AutoShape 31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64" name="AutoShape 32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65" name="AutoShape 33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66" name="AutoShape 34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8472" name="AutoShape 40"/>
          <p:cNvSpPr>
            <a:spLocks noChangeArrowheads="1"/>
          </p:cNvSpPr>
          <p:nvPr/>
        </p:nvSpPr>
        <p:spPr bwMode="auto">
          <a:xfrm>
            <a:off x="1043608" y="342900"/>
            <a:ext cx="3384376" cy="12573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F4390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lvl="0" algn="ctr"/>
            <a:r>
              <a:rPr lang="ru-RU" sz="1700" b="1" i="1" dirty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Алгоритм решения </a:t>
            </a:r>
            <a:r>
              <a:rPr lang="ru-RU" sz="17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квадратного неравенства </a:t>
            </a:r>
          </a:p>
          <a:p>
            <a:pPr lvl="0" algn="ctr"/>
            <a:r>
              <a:rPr lang="ru-RU" sz="17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17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ax</a:t>
            </a:r>
            <a:r>
              <a:rPr lang="ru-RU" sz="17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1700" b="1" i="1" baseline="30000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en-US" sz="17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</a:t>
            </a:r>
            <a:r>
              <a:rPr lang="ru-RU" sz="17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1700" b="1" i="1" dirty="0" err="1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bx</a:t>
            </a:r>
            <a:r>
              <a:rPr lang="ru-RU" sz="17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17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</a:t>
            </a:r>
            <a:r>
              <a:rPr lang="ru-RU" sz="17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17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c&gt;0 </a:t>
            </a:r>
            <a:endParaRPr lang="ru-RU" sz="1700" b="1" i="1" dirty="0" smtClean="0">
              <a:ln w="1905"/>
              <a:solidFill>
                <a:schemeClr val="tx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 algn="ctr"/>
            <a:r>
              <a:rPr lang="en-US" sz="17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(ax</a:t>
            </a:r>
            <a:r>
              <a:rPr lang="ru-RU" sz="17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1700" b="1" i="1" baseline="30000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</a:t>
            </a:r>
            <a:r>
              <a:rPr lang="en-US" sz="17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</a:t>
            </a:r>
            <a:r>
              <a:rPr lang="ru-RU" sz="17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1700" b="1" i="1" dirty="0" err="1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bx</a:t>
            </a:r>
            <a:r>
              <a:rPr lang="ru-RU" sz="17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17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</a:t>
            </a:r>
            <a:r>
              <a:rPr lang="ru-RU" sz="17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17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c&lt;0</a:t>
            </a:r>
            <a:r>
              <a:rPr lang="en-US" sz="1700" b="1" i="1" dirty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ru-RU" sz="1700" b="1" i="1" dirty="0">
              <a:ln w="1905"/>
              <a:solidFill>
                <a:schemeClr val="tx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40" name="Схема 39"/>
              <p:cNvGraphicFramePr/>
              <p:nvPr>
                <p:extLst>
                  <p:ext uri="{D42A27DB-BD31-4B8C-83A1-F6EECF244321}">
                    <p14:modId xmlns:p14="http://schemas.microsoft.com/office/powerpoint/2010/main" val="671857336"/>
                  </p:ext>
                </p:extLst>
              </p:nvPr>
            </p:nvGraphicFramePr>
            <p:xfrm>
              <a:off x="4856163" y="1608992"/>
              <a:ext cx="4020666" cy="498230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40" name="Схема 39"/>
              <p:cNvGraphicFramePr/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671857336"/>
                  </p:ext>
                </p:extLst>
              </p:nvPr>
            </p:nvGraphicFramePr>
            <p:xfrm>
              <a:off x="4856163" y="1608992"/>
              <a:ext cx="4020666" cy="498230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6" r:lo="rId7" r:qs="rId8" r:cs="rId9"/>
              </a:graphicData>
            </a:graphic>
          </p:graphicFrame>
        </mc:Fallback>
      </mc:AlternateContent>
      <p:graphicFrame>
        <p:nvGraphicFramePr>
          <p:cNvPr id="42" name="Схема 41"/>
          <p:cNvGraphicFramePr/>
          <p:nvPr>
            <p:extLst>
              <p:ext uri="{D42A27DB-BD31-4B8C-83A1-F6EECF244321}">
                <p14:modId xmlns:p14="http://schemas.microsoft.com/office/powerpoint/2010/main" xmlns="" val="1373997068"/>
              </p:ext>
            </p:extLst>
          </p:nvPr>
        </p:nvGraphicFramePr>
        <p:xfrm>
          <a:off x="678523" y="1664432"/>
          <a:ext cx="4020666" cy="4926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43" name="Диаграмма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79650917"/>
              </p:ext>
            </p:extLst>
          </p:nvPr>
        </p:nvGraphicFramePr>
        <p:xfrm>
          <a:off x="5796136" y="3409950"/>
          <a:ext cx="1944216" cy="1409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sp>
        <p:nvSpPr>
          <p:cNvPr id="44" name="Дуга 43"/>
          <p:cNvSpPr/>
          <p:nvPr/>
        </p:nvSpPr>
        <p:spPr>
          <a:xfrm rot="5400000">
            <a:off x="6154729" y="3556579"/>
            <a:ext cx="1137138" cy="881980"/>
          </a:xfrm>
          <a:prstGeom prst="arc">
            <a:avLst>
              <a:gd name="adj1" fmla="val 15831592"/>
              <a:gd name="adj2" fmla="val 5763614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AutoShape 40"/>
          <p:cNvSpPr>
            <a:spLocks noChangeArrowheads="1"/>
          </p:cNvSpPr>
          <p:nvPr/>
        </p:nvSpPr>
        <p:spPr bwMode="auto">
          <a:xfrm>
            <a:off x="5076056" y="381000"/>
            <a:ext cx="3204592" cy="121040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F4390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ctr">
              <a:spcBef>
                <a:spcPct val="0"/>
              </a:spcBef>
            </a:pPr>
            <a:r>
              <a:rPr lang="ru-RU" b="1" i="1" dirty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Пример решения неравенства </a:t>
            </a:r>
          </a:p>
          <a:p>
            <a:pPr algn="ctr">
              <a:spcBef>
                <a:spcPct val="0"/>
              </a:spcBef>
            </a:pPr>
            <a:r>
              <a:rPr lang="ru-RU" b="1" i="1" dirty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 помощью алгоритма</a:t>
            </a:r>
          </a:p>
        </p:txBody>
      </p:sp>
    </p:spTree>
    <p:extLst>
      <p:ext uri="{BB962C8B-B14F-4D97-AF65-F5344CB8AC3E}">
        <p14:creationId xmlns:p14="http://schemas.microsoft.com/office/powerpoint/2010/main" xmlns="" val="37209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F43906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71" name="Rectangle 39"/>
          <p:cNvSpPr>
            <a:spLocks noChangeArrowheads="1"/>
          </p:cNvSpPr>
          <p:nvPr/>
        </p:nvSpPr>
        <p:spPr bwMode="auto">
          <a:xfrm>
            <a:off x="868680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8467" name="Rectangle 35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pSp>
        <p:nvGrpSpPr>
          <p:cNvPr id="18437" name="Group 5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8438" name="AutoShape 6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39" name="AutoShape 7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40" name="AutoShape 8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41" name="AutoShape 9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42" name="AutoShape 10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43" name="AutoShape 11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44" name="AutoShape 12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45" name="AutoShape 13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46" name="AutoShape 14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47" name="AutoShape 15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48" name="AutoShape 16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49" name="AutoShape 17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50" name="AutoShape 18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51" name="AutoShape 19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52" name="AutoShape 20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53" name="AutoShape 21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54" name="AutoShape 22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55" name="AutoShape 23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56" name="AutoShape 24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57" name="AutoShape 25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58" name="AutoShape 26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59" name="AutoShape 27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60" name="AutoShape 28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61" name="AutoShape 29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62" name="AutoShape 30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63" name="AutoShape 31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64" name="AutoShape 32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65" name="AutoShape 33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66" name="AutoShape 34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8472" name="AutoShape 40"/>
          <p:cNvSpPr>
            <a:spLocks noChangeArrowheads="1"/>
          </p:cNvSpPr>
          <p:nvPr/>
        </p:nvSpPr>
        <p:spPr bwMode="auto">
          <a:xfrm>
            <a:off x="971600" y="366346"/>
            <a:ext cx="6949008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F4390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ctr">
              <a:spcBef>
                <a:spcPct val="50000"/>
              </a:spcBef>
            </a:pPr>
            <a:r>
              <a:rPr lang="ru-RU" sz="20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Выберите из таблицы 1 графическую интерпретацию для каждого из неравенств 1-4</a:t>
            </a:r>
            <a:r>
              <a:rPr lang="en-US" sz="20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  <a:endParaRPr lang="ru-RU" sz="20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473" name="AutoShape 41"/>
          <p:cNvSpPr>
            <a:spLocks noChangeArrowheads="1"/>
          </p:cNvSpPr>
          <p:nvPr/>
        </p:nvSpPr>
        <p:spPr bwMode="auto">
          <a:xfrm>
            <a:off x="457200" y="1204546"/>
            <a:ext cx="8229600" cy="565345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F4390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t" anchorCtr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1</a:t>
            </a:r>
            <a:r>
              <a:rPr lang="ru-RU" dirty="0" smtClean="0">
                <a:solidFill>
                  <a:srgbClr val="000000"/>
                </a:solidFill>
              </a:rPr>
              <a:t>.				3.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</a:rPr>
              <a:t>2.				4.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</a:rPr>
              <a:t>					 </a:t>
            </a: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27023028"/>
              </p:ext>
            </p:extLst>
          </p:nvPr>
        </p:nvGraphicFramePr>
        <p:xfrm>
          <a:off x="1115616" y="1348154"/>
          <a:ext cx="2786063" cy="542925"/>
        </p:xfrm>
        <a:graphic>
          <a:graphicData uri="http://schemas.openxmlformats.org/presentationml/2006/ole">
            <p:oleObj spid="_x0000_s2105" name="Формула" r:id="rId3" imgW="1041120" imgH="203040" progId="Equation.3">
              <p:embed/>
            </p:oleObj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36170560"/>
              </p:ext>
            </p:extLst>
          </p:nvPr>
        </p:nvGraphicFramePr>
        <p:xfrm>
          <a:off x="1115616" y="1925200"/>
          <a:ext cx="2481262" cy="544513"/>
        </p:xfrm>
        <a:graphic>
          <a:graphicData uri="http://schemas.openxmlformats.org/presentationml/2006/ole">
            <p:oleObj spid="_x0000_s2106" name="Формула" r:id="rId4" imgW="927000" imgH="203040" progId="Equation.3">
              <p:embed/>
            </p:oleObj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4307489"/>
              </p:ext>
            </p:extLst>
          </p:nvPr>
        </p:nvGraphicFramePr>
        <p:xfrm>
          <a:off x="4788024" y="1374531"/>
          <a:ext cx="2698750" cy="496887"/>
        </p:xfrm>
        <a:graphic>
          <a:graphicData uri="http://schemas.openxmlformats.org/presentationml/2006/ole">
            <p:oleObj spid="_x0000_s2107" name="Формула" r:id="rId5" imgW="1104840" imgH="20304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68299309"/>
              </p:ext>
            </p:extLst>
          </p:nvPr>
        </p:nvGraphicFramePr>
        <p:xfrm>
          <a:off x="4860032" y="1971675"/>
          <a:ext cx="2478087" cy="542925"/>
        </p:xfrm>
        <a:graphic>
          <a:graphicData uri="http://schemas.openxmlformats.org/presentationml/2006/ole">
            <p:oleObj spid="_x0000_s2108" name="Формула" r:id="rId6" imgW="927000" imgH="203040" progId="Equation.3">
              <p:embed/>
            </p:oleObj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09036662"/>
              </p:ext>
            </p:extLst>
          </p:nvPr>
        </p:nvGraphicFramePr>
        <p:xfrm>
          <a:off x="457200" y="2514600"/>
          <a:ext cx="8147247" cy="4298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5749"/>
                <a:gridCol w="2715749"/>
                <a:gridCol w="2715749"/>
              </a:tblGrid>
              <a:tr h="2149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49388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" name="Диаграмма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24151378"/>
              </p:ext>
            </p:extLst>
          </p:nvPr>
        </p:nvGraphicFramePr>
        <p:xfrm>
          <a:off x="678006" y="2749062"/>
          <a:ext cx="2081545" cy="184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4" name="Дуга 43"/>
          <p:cNvSpPr/>
          <p:nvPr/>
        </p:nvSpPr>
        <p:spPr>
          <a:xfrm rot="5400000">
            <a:off x="828156" y="2941887"/>
            <a:ext cx="1727048" cy="720080"/>
          </a:xfrm>
          <a:prstGeom prst="arc">
            <a:avLst>
              <a:gd name="adj1" fmla="val 15831592"/>
              <a:gd name="adj2" fmla="val 5763614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1547664" y="4220288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/>
              <a:t>3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405672" y="4220289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/>
              <a:t>х</a:t>
            </a:r>
          </a:p>
        </p:txBody>
      </p:sp>
      <p:graphicFrame>
        <p:nvGraphicFramePr>
          <p:cNvPr id="53" name="Диаграмма 5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15615192"/>
              </p:ext>
            </p:extLst>
          </p:nvPr>
        </p:nvGraphicFramePr>
        <p:xfrm>
          <a:off x="3531227" y="2733675"/>
          <a:ext cx="2081545" cy="184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54" name="Диаграмма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08942173"/>
              </p:ext>
            </p:extLst>
          </p:nvPr>
        </p:nvGraphicFramePr>
        <p:xfrm>
          <a:off x="794923" y="4778619"/>
          <a:ext cx="2081545" cy="184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55" name="Диаграмма 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56628977"/>
              </p:ext>
            </p:extLst>
          </p:nvPr>
        </p:nvGraphicFramePr>
        <p:xfrm>
          <a:off x="3563888" y="4778619"/>
          <a:ext cx="2081545" cy="184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6" name="Диаграмма 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30576673"/>
              </p:ext>
            </p:extLst>
          </p:nvPr>
        </p:nvGraphicFramePr>
        <p:xfrm>
          <a:off x="6156176" y="2743200"/>
          <a:ext cx="2081545" cy="184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57" name="Диаграмма 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99282234"/>
              </p:ext>
            </p:extLst>
          </p:nvPr>
        </p:nvGraphicFramePr>
        <p:xfrm>
          <a:off x="6228184" y="4791075"/>
          <a:ext cx="2081545" cy="184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58" name="Дуга 57"/>
          <p:cNvSpPr/>
          <p:nvPr/>
        </p:nvSpPr>
        <p:spPr>
          <a:xfrm rot="5400000">
            <a:off x="3765339" y="4787405"/>
            <a:ext cx="1727048" cy="720080"/>
          </a:xfrm>
          <a:prstGeom prst="arc">
            <a:avLst>
              <a:gd name="adj1" fmla="val 15831592"/>
              <a:gd name="adj2" fmla="val 5763614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Дуга 58"/>
          <p:cNvSpPr/>
          <p:nvPr/>
        </p:nvSpPr>
        <p:spPr>
          <a:xfrm rot="16200000">
            <a:off x="1044180" y="5650929"/>
            <a:ext cx="1727048" cy="720080"/>
          </a:xfrm>
          <a:prstGeom prst="arc">
            <a:avLst>
              <a:gd name="adj1" fmla="val 15831592"/>
              <a:gd name="adj2" fmla="val 5763614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Дуга 59"/>
          <p:cNvSpPr/>
          <p:nvPr/>
        </p:nvSpPr>
        <p:spPr>
          <a:xfrm rot="5400000">
            <a:off x="6300764" y="2937900"/>
            <a:ext cx="1727048" cy="720080"/>
          </a:xfrm>
          <a:prstGeom prst="arc">
            <a:avLst>
              <a:gd name="adj1" fmla="val 15831592"/>
              <a:gd name="adj2" fmla="val 5763614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Дуга 60"/>
          <p:cNvSpPr/>
          <p:nvPr/>
        </p:nvSpPr>
        <p:spPr>
          <a:xfrm rot="16200000">
            <a:off x="3746757" y="3678560"/>
            <a:ext cx="1727048" cy="720080"/>
          </a:xfrm>
          <a:prstGeom prst="arc">
            <a:avLst>
              <a:gd name="adj1" fmla="val 15831592"/>
              <a:gd name="adj2" fmla="val 5763614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Дуга 61"/>
          <p:cNvSpPr/>
          <p:nvPr/>
        </p:nvSpPr>
        <p:spPr>
          <a:xfrm rot="16200000">
            <a:off x="6469190" y="5583560"/>
            <a:ext cx="1727048" cy="720080"/>
          </a:xfrm>
          <a:prstGeom prst="arc">
            <a:avLst>
              <a:gd name="adj1" fmla="val 15831592"/>
              <a:gd name="adj2" fmla="val 5763614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3907197" y="3852100"/>
            <a:ext cx="4021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-6</a:t>
            </a:r>
            <a:endParaRPr lang="ru-RU" sz="10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4999365" y="3868579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1</a:t>
            </a:r>
            <a:endParaRPr lang="ru-RU" sz="10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6660232" y="3919230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2</a:t>
            </a:r>
            <a:endParaRPr lang="ru-RU" sz="10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7404722" y="3922124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/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374396" y="3847308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/>
              <a:t>х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691509" y="5706113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/>
              <a:t>х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8028384" y="3886200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/>
              <a:t>х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449589" y="5714978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/>
              <a:t>х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8086220" y="5838088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/>
              <a:t>х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213276" y="5714978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/>
              <a:t>3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259631" y="5676900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2</a:t>
            </a:r>
            <a:endParaRPr lang="ru-RU" sz="1000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4826305" y="5755956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3</a:t>
            </a:r>
            <a:endParaRPr lang="ru-RU" sz="1000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4124807" y="5744289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2</a:t>
            </a:r>
            <a:endParaRPr lang="ru-RU" sz="1000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6684641" y="5736325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3</a:t>
            </a:r>
            <a:endParaRPr lang="ru-RU" sz="10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7648718" y="5715017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xmlns="" val="339772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6600FF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pSp>
        <p:nvGrpSpPr>
          <p:cNvPr id="14370" name="Group 34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4341" name="AutoShape 5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2" name="AutoShape 6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3" name="AutoShape 7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4" name="AutoShape 8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5" name="AutoShape 9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6" name="AutoShape 10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7" name="AutoShape 11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8" name="AutoShape 12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9" name="AutoShape 13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0" name="AutoShape 14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1" name="AutoShape 15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2" name="AutoShape 16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3" name="AutoShape 17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4" name="AutoShape 18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5" name="AutoShape 19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6" name="AutoShape 20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7" name="AutoShape 21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8" name="AutoShape 22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9" name="AutoShape 23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0" name="AutoShape 24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1" name="AutoShape 25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2" name="AutoShape 26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3" name="AutoShape 27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4" name="AutoShape 28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5" name="AutoShape 29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6" name="AutoShape 30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7" name="AutoShape 31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8" name="AutoShape 32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9" name="AutoShape 33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4371" name="Rectangle 35"/>
          <p:cNvSpPr>
            <a:spLocks noChangeArrowheads="1"/>
          </p:cNvSpPr>
          <p:nvPr/>
        </p:nvSpPr>
        <p:spPr bwMode="auto">
          <a:xfrm>
            <a:off x="876300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pSp>
        <p:nvGrpSpPr>
          <p:cNvPr id="14381" name="Group 45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4382" name="AutoShape 46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3" name="AutoShape 47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4" name="AutoShape 48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5" name="AutoShape 49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6" name="AutoShape 50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7" name="AutoShape 51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8" name="AutoShape 52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9" name="AutoShape 53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0" name="AutoShape 54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1" name="AutoShape 55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2" name="AutoShape 56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3" name="AutoShape 57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4" name="AutoShape 58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5" name="AutoShape 59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6" name="AutoShape 60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7" name="AutoShape 61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8" name="AutoShape 62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9" name="AutoShape 63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0" name="AutoShape 64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1" name="AutoShape 65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2" name="AutoShape 66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3" name="AutoShape 67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4" name="AutoShape 68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5" name="AutoShape 69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6" name="AutoShape 70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7" name="AutoShape 71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8" name="AutoShape 72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9" name="AutoShape 73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10" name="AutoShape 74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4412" name="AutoShape 76"/>
          <p:cNvSpPr>
            <a:spLocks noChangeArrowheads="1"/>
          </p:cNvSpPr>
          <p:nvPr/>
        </p:nvSpPr>
        <p:spPr bwMode="auto">
          <a:xfrm>
            <a:off x="1115616" y="287842"/>
            <a:ext cx="7190184" cy="8763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66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>
                <a:ln w="11430"/>
                <a:gradFill>
                  <a:gsLst>
                    <a:gs pos="0">
                      <a:srgbClr val="333399">
                        <a:tint val="70000"/>
                        <a:satMod val="245000"/>
                      </a:srgbClr>
                    </a:gs>
                    <a:gs pos="75000">
                      <a:srgbClr val="33339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9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Работаем в парах. </a:t>
            </a:r>
            <a:r>
              <a:rPr lang="ru-RU" sz="2400" b="1" i="1" dirty="0" smtClean="0">
                <a:ln w="11430"/>
                <a:gradFill>
                  <a:gsLst>
                    <a:gs pos="0">
                      <a:srgbClr val="333399">
                        <a:tint val="70000"/>
                        <a:satMod val="245000"/>
                      </a:srgbClr>
                    </a:gs>
                    <a:gs pos="75000">
                      <a:srgbClr val="33339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9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Решить неравенства </a:t>
            </a:r>
            <a:endParaRPr lang="ru-RU" sz="2400" b="1" i="1" dirty="0">
              <a:ln w="11430"/>
              <a:gradFill>
                <a:gsLst>
                  <a:gs pos="0">
                    <a:srgbClr val="333399">
                      <a:tint val="70000"/>
                      <a:satMod val="245000"/>
                    </a:srgbClr>
                  </a:gs>
                  <a:gs pos="75000">
                    <a:srgbClr val="333399">
                      <a:tint val="90000"/>
                      <a:shade val="60000"/>
                      <a:satMod val="240000"/>
                    </a:srgbClr>
                  </a:gs>
                  <a:gs pos="100000">
                    <a:srgbClr val="333399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413" name="AutoShape 77"/>
          <p:cNvSpPr>
            <a:spLocks noChangeArrowheads="1"/>
          </p:cNvSpPr>
          <p:nvPr/>
        </p:nvSpPr>
        <p:spPr bwMode="auto">
          <a:xfrm>
            <a:off x="990600" y="1076928"/>
            <a:ext cx="7315200" cy="561855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6600FF"/>
            </a:solidFill>
            <a:round/>
            <a:headEnd/>
            <a:tailEnd/>
          </a:ln>
          <a:effectLst/>
        </p:spPr>
        <p:txBody>
          <a:bodyPr wrap="square" anchor="t" anchorCtr="0">
            <a:spAutoFit/>
          </a:bodyPr>
          <a:lstStyle/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43307022"/>
              </p:ext>
            </p:extLst>
          </p:nvPr>
        </p:nvGraphicFramePr>
        <p:xfrm>
          <a:off x="1259632" y="1562099"/>
          <a:ext cx="6984776" cy="4444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388"/>
                <a:gridCol w="3492388"/>
              </a:tblGrid>
              <a:tr h="52029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вариант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II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вариант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81124">
                <a:tc>
                  <a:txBody>
                    <a:bodyPr/>
                    <a:lstStyle/>
                    <a:p>
                      <a:pPr algn="just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24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+ x – 30 &lt; 0</a:t>
                      </a:r>
                      <a:endParaRPr lang="ru-RU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1)</a:t>
                      </a:r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24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-10 x + 16 ≥ 0</a:t>
                      </a:r>
                      <a:endParaRPr lang="ru-RU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8112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2)</a:t>
                      </a:r>
                      <a:r>
                        <a:rPr lang="ru-RU" sz="24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-x</a:t>
                      </a:r>
                      <a:r>
                        <a:rPr lang="en-US" sz="24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+ 0,8x + 2,4 &gt; 0</a:t>
                      </a:r>
                      <a:endParaRPr lang="ru-RU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2)</a:t>
                      </a:r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24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+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7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x –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6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&lt; 0</a:t>
                      </a:r>
                      <a:endParaRPr lang="ru-RU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8112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3) 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24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+ 10x + 25 ≥ 0</a:t>
                      </a:r>
                      <a:endParaRPr lang="ru-RU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3)</a:t>
                      </a:r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24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-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3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x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+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&gt; 0</a:t>
                      </a:r>
                      <a:endParaRPr lang="ru-RU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8112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4)</a:t>
                      </a:r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24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-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x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+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2400" b="1" baseline="0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 ≤ 0</a:t>
                      </a:r>
                      <a:endParaRPr lang="ru-RU" sz="2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4)</a:t>
                      </a:r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2400" b="1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24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en-US" sz="2400" b="1" baseline="0" dirty="0" smtClean="0">
                          <a:solidFill>
                            <a:srgbClr val="0070C0"/>
                          </a:solidFill>
                        </a:rPr>
                        <a:t>- 2x + 1 &lt; 0</a:t>
                      </a:r>
                      <a:endParaRPr lang="ru-RU" sz="2400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310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6600FF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pSp>
        <p:nvGrpSpPr>
          <p:cNvPr id="14370" name="Group 34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4341" name="AutoShape 5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2" name="AutoShape 6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3" name="AutoShape 7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4" name="AutoShape 8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5" name="AutoShape 9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6" name="AutoShape 10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7" name="AutoShape 11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8" name="AutoShape 12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49" name="AutoShape 13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0" name="AutoShape 14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1" name="AutoShape 15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2" name="AutoShape 16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3" name="AutoShape 17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4" name="AutoShape 18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5" name="AutoShape 19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6" name="AutoShape 20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7" name="AutoShape 21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8" name="AutoShape 22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59" name="AutoShape 23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0" name="AutoShape 24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1" name="AutoShape 25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2" name="AutoShape 26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3" name="AutoShape 27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4" name="AutoShape 28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5" name="AutoShape 29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6" name="AutoShape 30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7" name="AutoShape 31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8" name="AutoShape 32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69" name="AutoShape 33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4371" name="Rectangle 35"/>
          <p:cNvSpPr>
            <a:spLocks noChangeArrowheads="1"/>
          </p:cNvSpPr>
          <p:nvPr/>
        </p:nvSpPr>
        <p:spPr bwMode="auto">
          <a:xfrm>
            <a:off x="8763000" y="0"/>
            <a:ext cx="381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pSp>
        <p:nvGrpSpPr>
          <p:cNvPr id="14381" name="Group 45"/>
          <p:cNvGrpSpPr>
            <a:grpSpLocks/>
          </p:cNvGrpSpPr>
          <p:nvPr/>
        </p:nvGrpSpPr>
        <p:grpSpPr bwMode="auto">
          <a:xfrm>
            <a:off x="228600" y="152400"/>
            <a:ext cx="457200" cy="6477000"/>
            <a:chOff x="144" y="96"/>
            <a:chExt cx="288" cy="4080"/>
          </a:xfrm>
        </p:grpSpPr>
        <p:sp>
          <p:nvSpPr>
            <p:cNvPr id="14382" name="AutoShape 46"/>
            <p:cNvSpPr>
              <a:spLocks noChangeArrowheads="1"/>
            </p:cNvSpPr>
            <p:nvPr/>
          </p:nvSpPr>
          <p:spPr bwMode="auto">
            <a:xfrm>
              <a:off x="144" y="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3" name="AutoShape 47"/>
            <p:cNvSpPr>
              <a:spLocks noChangeArrowheads="1"/>
            </p:cNvSpPr>
            <p:nvPr/>
          </p:nvSpPr>
          <p:spPr bwMode="auto">
            <a:xfrm>
              <a:off x="144" y="2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4" name="AutoShape 48"/>
            <p:cNvSpPr>
              <a:spLocks noChangeArrowheads="1"/>
            </p:cNvSpPr>
            <p:nvPr/>
          </p:nvSpPr>
          <p:spPr bwMode="auto">
            <a:xfrm>
              <a:off x="144" y="3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5" name="AutoShape 49"/>
            <p:cNvSpPr>
              <a:spLocks noChangeArrowheads="1"/>
            </p:cNvSpPr>
            <p:nvPr/>
          </p:nvSpPr>
          <p:spPr bwMode="auto">
            <a:xfrm>
              <a:off x="144" y="5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6" name="AutoShape 50"/>
            <p:cNvSpPr>
              <a:spLocks noChangeArrowheads="1"/>
            </p:cNvSpPr>
            <p:nvPr/>
          </p:nvSpPr>
          <p:spPr bwMode="auto">
            <a:xfrm>
              <a:off x="144" y="67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7" name="AutoShape 51"/>
            <p:cNvSpPr>
              <a:spLocks noChangeArrowheads="1"/>
            </p:cNvSpPr>
            <p:nvPr/>
          </p:nvSpPr>
          <p:spPr bwMode="auto">
            <a:xfrm>
              <a:off x="144" y="81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8" name="AutoShape 52"/>
            <p:cNvSpPr>
              <a:spLocks noChangeArrowheads="1"/>
            </p:cNvSpPr>
            <p:nvPr/>
          </p:nvSpPr>
          <p:spPr bwMode="auto">
            <a:xfrm>
              <a:off x="144" y="96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89" name="AutoShape 53"/>
            <p:cNvSpPr>
              <a:spLocks noChangeArrowheads="1"/>
            </p:cNvSpPr>
            <p:nvPr/>
          </p:nvSpPr>
          <p:spPr bwMode="auto">
            <a:xfrm>
              <a:off x="144" y="110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0" name="AutoShape 54"/>
            <p:cNvSpPr>
              <a:spLocks noChangeArrowheads="1"/>
            </p:cNvSpPr>
            <p:nvPr/>
          </p:nvSpPr>
          <p:spPr bwMode="auto">
            <a:xfrm>
              <a:off x="144" y="124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1" name="AutoShape 55"/>
            <p:cNvSpPr>
              <a:spLocks noChangeArrowheads="1"/>
            </p:cNvSpPr>
            <p:nvPr/>
          </p:nvSpPr>
          <p:spPr bwMode="auto">
            <a:xfrm>
              <a:off x="144" y="139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2" name="AutoShape 56"/>
            <p:cNvSpPr>
              <a:spLocks noChangeArrowheads="1"/>
            </p:cNvSpPr>
            <p:nvPr/>
          </p:nvSpPr>
          <p:spPr bwMode="auto">
            <a:xfrm>
              <a:off x="144" y="153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3" name="AutoShape 57"/>
            <p:cNvSpPr>
              <a:spLocks noChangeArrowheads="1"/>
            </p:cNvSpPr>
            <p:nvPr/>
          </p:nvSpPr>
          <p:spPr bwMode="auto">
            <a:xfrm>
              <a:off x="144" y="168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4" name="AutoShape 58"/>
            <p:cNvSpPr>
              <a:spLocks noChangeArrowheads="1"/>
            </p:cNvSpPr>
            <p:nvPr/>
          </p:nvSpPr>
          <p:spPr bwMode="auto">
            <a:xfrm>
              <a:off x="144" y="182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5" name="AutoShape 59"/>
            <p:cNvSpPr>
              <a:spLocks noChangeArrowheads="1"/>
            </p:cNvSpPr>
            <p:nvPr/>
          </p:nvSpPr>
          <p:spPr bwMode="auto">
            <a:xfrm>
              <a:off x="144" y="196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6" name="AutoShape 60"/>
            <p:cNvSpPr>
              <a:spLocks noChangeArrowheads="1"/>
            </p:cNvSpPr>
            <p:nvPr/>
          </p:nvSpPr>
          <p:spPr bwMode="auto">
            <a:xfrm>
              <a:off x="144" y="211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7" name="AutoShape 61"/>
            <p:cNvSpPr>
              <a:spLocks noChangeArrowheads="1"/>
            </p:cNvSpPr>
            <p:nvPr/>
          </p:nvSpPr>
          <p:spPr bwMode="auto">
            <a:xfrm>
              <a:off x="144" y="225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8" name="AutoShape 62"/>
            <p:cNvSpPr>
              <a:spLocks noChangeArrowheads="1"/>
            </p:cNvSpPr>
            <p:nvPr/>
          </p:nvSpPr>
          <p:spPr bwMode="auto">
            <a:xfrm>
              <a:off x="144" y="240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399" name="AutoShape 63"/>
            <p:cNvSpPr>
              <a:spLocks noChangeArrowheads="1"/>
            </p:cNvSpPr>
            <p:nvPr/>
          </p:nvSpPr>
          <p:spPr bwMode="auto">
            <a:xfrm>
              <a:off x="144" y="254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0" name="AutoShape 64"/>
            <p:cNvSpPr>
              <a:spLocks noChangeArrowheads="1"/>
            </p:cNvSpPr>
            <p:nvPr/>
          </p:nvSpPr>
          <p:spPr bwMode="auto">
            <a:xfrm>
              <a:off x="144" y="268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1" name="AutoShape 65"/>
            <p:cNvSpPr>
              <a:spLocks noChangeArrowheads="1"/>
            </p:cNvSpPr>
            <p:nvPr/>
          </p:nvSpPr>
          <p:spPr bwMode="auto">
            <a:xfrm>
              <a:off x="144" y="283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2" name="AutoShape 66"/>
            <p:cNvSpPr>
              <a:spLocks noChangeArrowheads="1"/>
            </p:cNvSpPr>
            <p:nvPr/>
          </p:nvSpPr>
          <p:spPr bwMode="auto">
            <a:xfrm>
              <a:off x="144" y="297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3" name="AutoShape 67"/>
            <p:cNvSpPr>
              <a:spLocks noChangeArrowheads="1"/>
            </p:cNvSpPr>
            <p:nvPr/>
          </p:nvSpPr>
          <p:spPr bwMode="auto">
            <a:xfrm>
              <a:off x="144" y="312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4" name="AutoShape 68"/>
            <p:cNvSpPr>
              <a:spLocks noChangeArrowheads="1"/>
            </p:cNvSpPr>
            <p:nvPr/>
          </p:nvSpPr>
          <p:spPr bwMode="auto">
            <a:xfrm>
              <a:off x="144" y="326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5" name="AutoShape 69"/>
            <p:cNvSpPr>
              <a:spLocks noChangeArrowheads="1"/>
            </p:cNvSpPr>
            <p:nvPr/>
          </p:nvSpPr>
          <p:spPr bwMode="auto">
            <a:xfrm>
              <a:off x="144" y="340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6" name="AutoShape 70"/>
            <p:cNvSpPr>
              <a:spLocks noChangeArrowheads="1"/>
            </p:cNvSpPr>
            <p:nvPr/>
          </p:nvSpPr>
          <p:spPr bwMode="auto">
            <a:xfrm>
              <a:off x="144" y="3552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7" name="AutoShape 71"/>
            <p:cNvSpPr>
              <a:spLocks noChangeArrowheads="1"/>
            </p:cNvSpPr>
            <p:nvPr/>
          </p:nvSpPr>
          <p:spPr bwMode="auto">
            <a:xfrm>
              <a:off x="144" y="3696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8" name="AutoShape 72"/>
            <p:cNvSpPr>
              <a:spLocks noChangeArrowheads="1"/>
            </p:cNvSpPr>
            <p:nvPr/>
          </p:nvSpPr>
          <p:spPr bwMode="auto">
            <a:xfrm>
              <a:off x="144" y="3840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09" name="AutoShape 73"/>
            <p:cNvSpPr>
              <a:spLocks noChangeArrowheads="1"/>
            </p:cNvSpPr>
            <p:nvPr/>
          </p:nvSpPr>
          <p:spPr bwMode="auto">
            <a:xfrm>
              <a:off x="144" y="3984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4410" name="AutoShape 74"/>
            <p:cNvSpPr>
              <a:spLocks noChangeArrowheads="1"/>
            </p:cNvSpPr>
            <p:nvPr/>
          </p:nvSpPr>
          <p:spPr bwMode="auto">
            <a:xfrm>
              <a:off x="144" y="4128"/>
              <a:ext cx="288" cy="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4412" name="AutoShape 76"/>
          <p:cNvSpPr>
            <a:spLocks noChangeArrowheads="1"/>
          </p:cNvSpPr>
          <p:nvPr/>
        </p:nvSpPr>
        <p:spPr bwMode="auto">
          <a:xfrm>
            <a:off x="1115616" y="287842"/>
            <a:ext cx="7190184" cy="8763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66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>
                <a:ln w="11430"/>
                <a:gradFill>
                  <a:gsLst>
                    <a:gs pos="0">
                      <a:srgbClr val="333399">
                        <a:tint val="70000"/>
                        <a:satMod val="245000"/>
                      </a:srgbClr>
                    </a:gs>
                    <a:gs pos="75000">
                      <a:srgbClr val="33339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9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Работаем в парах. </a:t>
            </a:r>
            <a:r>
              <a:rPr lang="ru-RU" sz="2400" b="1" i="1" dirty="0" smtClean="0">
                <a:ln w="11430"/>
                <a:gradFill>
                  <a:gsLst>
                    <a:gs pos="0">
                      <a:srgbClr val="333399">
                        <a:tint val="70000"/>
                        <a:satMod val="245000"/>
                      </a:srgbClr>
                    </a:gs>
                    <a:gs pos="75000">
                      <a:srgbClr val="33339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33339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Проверяем решения</a:t>
            </a:r>
            <a:endParaRPr lang="ru-RU" sz="2400" b="1" i="1" dirty="0">
              <a:ln w="11430"/>
              <a:gradFill>
                <a:gsLst>
                  <a:gs pos="0">
                    <a:srgbClr val="333399">
                      <a:tint val="70000"/>
                      <a:satMod val="245000"/>
                    </a:srgbClr>
                  </a:gs>
                  <a:gs pos="75000">
                    <a:srgbClr val="333399">
                      <a:tint val="90000"/>
                      <a:shade val="60000"/>
                      <a:satMod val="240000"/>
                    </a:srgbClr>
                  </a:gs>
                  <a:gs pos="100000">
                    <a:srgbClr val="333399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413" name="AutoShape 77"/>
          <p:cNvSpPr>
            <a:spLocks noChangeArrowheads="1"/>
          </p:cNvSpPr>
          <p:nvPr/>
        </p:nvSpPr>
        <p:spPr bwMode="auto">
          <a:xfrm>
            <a:off x="990600" y="1076928"/>
            <a:ext cx="7315200" cy="561855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cmpd="dbl">
            <a:solidFill>
              <a:srgbClr val="6600FF"/>
            </a:solidFill>
            <a:round/>
            <a:headEnd/>
            <a:tailEnd/>
          </a:ln>
          <a:effectLst/>
        </p:spPr>
        <p:txBody>
          <a:bodyPr wrap="square" anchor="t" anchorCtr="0">
            <a:spAutoFit/>
          </a:bodyPr>
          <a:lstStyle/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34859433"/>
              </p:ext>
            </p:extLst>
          </p:nvPr>
        </p:nvGraphicFramePr>
        <p:xfrm>
          <a:off x="1259632" y="1562097"/>
          <a:ext cx="6984776" cy="5531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/>
                <a:gridCol w="3816424"/>
              </a:tblGrid>
              <a:tr h="44138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вариант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II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вариант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98659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1)          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16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en-US" sz="1600" b="1" baseline="0" dirty="0" smtClean="0">
                          <a:solidFill>
                            <a:srgbClr val="0070C0"/>
                          </a:solidFill>
                        </a:rPr>
                        <a:t>+ x – 30 &lt; 0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   </a:t>
                      </a: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1600" b="1" dirty="0" smtClean="0">
                          <a:solidFill>
                            <a:srgbClr val="0070C0"/>
                          </a:solidFill>
                        </a:rPr>
                        <a:t>      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</a:rPr>
                        <a:t>          </a:t>
                      </a:r>
                      <a:r>
                        <a:rPr lang="en-US" sz="1600" b="1" strike="noStrike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1600" b="1" strike="noStrike" baseline="-25000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r>
                        <a:rPr lang="en-US" sz="1600" b="1" strike="noStrike" baseline="0" dirty="0" smtClean="0">
                          <a:solidFill>
                            <a:srgbClr val="0070C0"/>
                          </a:solidFill>
                        </a:rPr>
                        <a:t>=-6</a:t>
                      </a:r>
                      <a:r>
                        <a:rPr lang="ru-RU" sz="1600" b="1" strike="noStrike" baseline="0" dirty="0" smtClean="0">
                          <a:solidFill>
                            <a:srgbClr val="0070C0"/>
                          </a:solidFill>
                        </a:rPr>
                        <a:t>; </a:t>
                      </a:r>
                      <a:r>
                        <a:rPr lang="en-US" sz="1600" b="1" strike="noStrike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ru-RU" sz="1600" b="1" strike="noStrike" baseline="-25000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r>
                        <a:rPr lang="en-US" sz="1600" b="1" strike="noStrike" baseline="0" dirty="0" smtClean="0">
                          <a:solidFill>
                            <a:srgbClr val="0070C0"/>
                          </a:solidFill>
                        </a:rPr>
                        <a:t>=</a:t>
                      </a:r>
                      <a:r>
                        <a:rPr lang="ru-RU" sz="1600" b="1" strike="noStrike" baseline="0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</a:p>
                    <a:p>
                      <a:pPr marL="0" indent="0" algn="just">
                        <a:buNone/>
                      </a:pPr>
                      <a:endParaRPr lang="ru-RU" sz="1600" b="1" strike="noStrike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endParaRPr lang="ru-RU" sz="1600" b="1" strike="noStrike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endParaRPr lang="ru-RU" sz="1600" b="1" strike="noStrike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endParaRPr lang="ru-RU" sz="1600" b="1" strike="noStrike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endParaRPr lang="ru-RU" sz="1600" b="1" strike="noStrike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endParaRPr lang="ru-RU" sz="1600" b="1" strike="noStrike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1600" b="1" strike="noStrike" dirty="0" smtClean="0">
                          <a:solidFill>
                            <a:srgbClr val="0070C0"/>
                          </a:solidFill>
                        </a:rPr>
                        <a:t>             Ответ: (-6;5)</a:t>
                      </a:r>
                      <a:endParaRPr lang="ru-RU" sz="1600" b="1" strike="noStrike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1) 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16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en-US" sz="1600" b="1" baseline="0" dirty="0" smtClean="0">
                          <a:solidFill>
                            <a:srgbClr val="0070C0"/>
                          </a:solidFill>
                        </a:rPr>
                        <a:t>-10 x + 16 ≥ 0</a:t>
                      </a:r>
                      <a:r>
                        <a:rPr lang="ru-RU" sz="1600" b="1" baseline="0" dirty="0" smtClean="0">
                          <a:solidFill>
                            <a:srgbClr val="0070C0"/>
                          </a:solidFill>
                        </a:rPr>
                        <a:t>   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trike="noStrike" baseline="0" dirty="0" smtClean="0">
                          <a:solidFill>
                            <a:srgbClr val="0070C0"/>
                          </a:solidFill>
                        </a:rPr>
                        <a:t>         </a:t>
                      </a:r>
                      <a:r>
                        <a:rPr lang="en-US" sz="1600" b="1" strike="noStrike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1600" b="1" strike="noStrike" baseline="-25000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r>
                        <a:rPr lang="en-US" sz="1600" b="1" strike="noStrike" baseline="0" dirty="0" smtClean="0">
                          <a:solidFill>
                            <a:srgbClr val="0070C0"/>
                          </a:solidFill>
                        </a:rPr>
                        <a:t>=</a:t>
                      </a:r>
                      <a:r>
                        <a:rPr lang="ru-RU" sz="1600" b="1" strike="noStrike" baseline="0" dirty="0" smtClean="0">
                          <a:solidFill>
                            <a:srgbClr val="0070C0"/>
                          </a:solidFill>
                        </a:rPr>
                        <a:t>2; </a:t>
                      </a:r>
                      <a:r>
                        <a:rPr lang="en-US" sz="1600" b="1" strike="noStrike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ru-RU" sz="1600" b="1" strike="noStrike" baseline="-25000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r>
                        <a:rPr lang="en-US" sz="1600" b="1" strike="noStrike" baseline="0" dirty="0" smtClean="0">
                          <a:solidFill>
                            <a:srgbClr val="0070C0"/>
                          </a:solidFill>
                        </a:rPr>
                        <a:t>=</a:t>
                      </a:r>
                      <a:r>
                        <a:rPr lang="ru-RU" sz="1600" b="1" strike="noStrike" baseline="0" dirty="0" smtClean="0">
                          <a:solidFill>
                            <a:srgbClr val="0070C0"/>
                          </a:solidFill>
                        </a:rPr>
                        <a:t>8</a:t>
                      </a:r>
                      <a:endParaRPr lang="ru-RU" sz="1600" b="1" strike="noStrike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trike="noStrike" dirty="0" smtClean="0">
                          <a:solidFill>
                            <a:srgbClr val="0070C0"/>
                          </a:solidFill>
                        </a:rPr>
                        <a:t>     Ответ: (-∞;2</a:t>
                      </a:r>
                      <a:r>
                        <a:rPr lang="en-US" sz="1800" b="1" strike="noStrike" dirty="0" smtClean="0">
                          <a:solidFill>
                            <a:srgbClr val="0070C0"/>
                          </a:solidFill>
                        </a:rPr>
                        <a:t>]ᴜ [8</a:t>
                      </a:r>
                      <a:r>
                        <a:rPr lang="ru-RU" sz="1800" b="1" strike="noStrike" dirty="0" smtClean="0">
                          <a:solidFill>
                            <a:srgbClr val="0070C0"/>
                          </a:solidFill>
                        </a:rPr>
                        <a:t>;</a:t>
                      </a:r>
                      <a:r>
                        <a:rPr lang="en-US" sz="1800" b="1" strike="noStrike" dirty="0" smtClean="0">
                          <a:solidFill>
                            <a:srgbClr val="0070C0"/>
                          </a:solidFill>
                        </a:rPr>
                        <a:t>+∞</a:t>
                      </a:r>
                      <a:r>
                        <a:rPr lang="ru-RU" sz="1800" b="1" strike="noStrike" dirty="0" smtClean="0">
                          <a:solidFill>
                            <a:srgbClr val="0070C0"/>
                          </a:solidFill>
                        </a:rPr>
                        <a:t>)</a:t>
                      </a:r>
                      <a:endParaRPr lang="ru-RU" sz="18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9865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2)</a:t>
                      </a:r>
                      <a:r>
                        <a:rPr lang="ru-RU" sz="1600" b="1" baseline="0" dirty="0" smtClean="0">
                          <a:solidFill>
                            <a:srgbClr val="0070C0"/>
                          </a:solidFill>
                        </a:rPr>
                        <a:t>       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-x</a:t>
                      </a:r>
                      <a:r>
                        <a:rPr lang="en-US" sz="16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en-US" sz="1600" b="1" baseline="0" dirty="0" smtClean="0">
                          <a:solidFill>
                            <a:srgbClr val="0070C0"/>
                          </a:solidFill>
                        </a:rPr>
                        <a:t>+ 0,8x + 2,4 &gt; 0</a:t>
                      </a:r>
                      <a:r>
                        <a:rPr lang="ru-RU" sz="16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trike="noStrike" dirty="0" smtClean="0">
                          <a:solidFill>
                            <a:srgbClr val="0070C0"/>
                          </a:solidFill>
                        </a:rPr>
                        <a:t>               </a:t>
                      </a:r>
                      <a:r>
                        <a:rPr lang="en-US" sz="1600" b="1" strike="noStrike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1600" b="1" strike="noStrike" baseline="-25000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r>
                        <a:rPr lang="en-US" sz="1600" b="1" strike="noStrike" baseline="0" dirty="0" smtClean="0">
                          <a:solidFill>
                            <a:srgbClr val="0070C0"/>
                          </a:solidFill>
                        </a:rPr>
                        <a:t>=</a:t>
                      </a:r>
                      <a:r>
                        <a:rPr lang="ru-RU" sz="1600" b="1" strike="noStrike" baseline="0" dirty="0" smtClean="0">
                          <a:solidFill>
                            <a:srgbClr val="0070C0"/>
                          </a:solidFill>
                        </a:rPr>
                        <a:t>-1,2; </a:t>
                      </a:r>
                      <a:r>
                        <a:rPr lang="en-US" sz="1600" b="1" strike="noStrike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ru-RU" sz="1600" b="1" strike="noStrike" baseline="-25000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r>
                        <a:rPr lang="en-US" sz="1600" b="1" strike="noStrike" baseline="0" dirty="0" smtClean="0">
                          <a:solidFill>
                            <a:srgbClr val="0070C0"/>
                          </a:solidFill>
                        </a:rPr>
                        <a:t>=</a:t>
                      </a:r>
                      <a:r>
                        <a:rPr lang="ru-RU" sz="1600" b="1" strike="noStrike" baseline="0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ru-RU" sz="1600" b="1" strike="noStrike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trike="noStrike" dirty="0" smtClean="0">
                          <a:solidFill>
                            <a:srgbClr val="0070C0"/>
                          </a:solidFill>
                        </a:rPr>
                        <a:t>             Ответ: (-1,2;2)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2)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</a:rPr>
                        <a:t>   </a:t>
                      </a:r>
                      <a:r>
                        <a:rPr lang="ru-RU" sz="16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1600" b="1" baseline="30000" dirty="0" smtClean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en-US" sz="1600" b="1" baseline="0" dirty="0" smtClean="0">
                          <a:solidFill>
                            <a:srgbClr val="0070C0"/>
                          </a:solidFill>
                        </a:rPr>
                        <a:t>+ </a:t>
                      </a:r>
                      <a:r>
                        <a:rPr lang="ru-RU" sz="1600" b="1" baseline="0" dirty="0" smtClean="0">
                          <a:solidFill>
                            <a:srgbClr val="0070C0"/>
                          </a:solidFill>
                        </a:rPr>
                        <a:t>7</a:t>
                      </a:r>
                      <a:r>
                        <a:rPr lang="en-US" sz="1600" b="1" baseline="0" dirty="0" smtClean="0">
                          <a:solidFill>
                            <a:srgbClr val="0070C0"/>
                          </a:solidFill>
                        </a:rPr>
                        <a:t>x – </a:t>
                      </a:r>
                      <a:r>
                        <a:rPr lang="ru-RU" sz="1600" b="1" baseline="0" dirty="0" smtClean="0">
                          <a:solidFill>
                            <a:srgbClr val="0070C0"/>
                          </a:solidFill>
                        </a:rPr>
                        <a:t>6</a:t>
                      </a:r>
                      <a:r>
                        <a:rPr lang="en-US" sz="1600" b="1" baseline="0" dirty="0" smtClean="0">
                          <a:solidFill>
                            <a:srgbClr val="0070C0"/>
                          </a:solidFill>
                        </a:rPr>
                        <a:t> &lt; 0</a:t>
                      </a:r>
                      <a:r>
                        <a:rPr lang="ru-RU" sz="16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rgbClr val="0070C0"/>
                          </a:solidFill>
                        </a:rPr>
                        <a:t>         </a:t>
                      </a:r>
                      <a:r>
                        <a:rPr lang="en-US" sz="1600" b="1" strike="noStrike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en-US" sz="1600" b="1" strike="noStrike" baseline="-25000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r>
                        <a:rPr lang="en-US" sz="1600" b="1" strike="noStrike" baseline="0" dirty="0" smtClean="0">
                          <a:solidFill>
                            <a:srgbClr val="0070C0"/>
                          </a:solidFill>
                        </a:rPr>
                        <a:t>=</a:t>
                      </a:r>
                      <a:r>
                        <a:rPr lang="ru-RU" sz="1600" b="1" strike="noStrike" baseline="0" dirty="0" smtClean="0">
                          <a:solidFill>
                            <a:srgbClr val="0070C0"/>
                          </a:solidFill>
                        </a:rPr>
                        <a:t>1,5; </a:t>
                      </a:r>
                      <a:r>
                        <a:rPr lang="en-US" sz="1600" b="1" strike="noStrike" dirty="0" smtClean="0">
                          <a:solidFill>
                            <a:srgbClr val="0070C0"/>
                          </a:solidFill>
                        </a:rPr>
                        <a:t>x</a:t>
                      </a:r>
                      <a:r>
                        <a:rPr lang="ru-RU" sz="1600" b="1" strike="noStrike" baseline="-25000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r>
                        <a:rPr lang="en-US" sz="1600" b="1" strike="noStrike" baseline="0" dirty="0" smtClean="0">
                          <a:solidFill>
                            <a:srgbClr val="0070C0"/>
                          </a:solidFill>
                        </a:rPr>
                        <a:t>=</a:t>
                      </a:r>
                      <a:r>
                        <a:rPr lang="ru-RU" sz="1600" b="1" strike="noStrike" baseline="0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strike="noStrike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strike="noStrike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strike="noStrike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strike="noStrike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strike="noStrike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strike="noStrike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trike="noStrike" dirty="0" smtClean="0">
                          <a:solidFill>
                            <a:srgbClr val="0070C0"/>
                          </a:solidFill>
                        </a:rPr>
                        <a:t>   Ответ: </a:t>
                      </a:r>
                      <a:r>
                        <a:rPr lang="ru-RU" sz="1400" b="1" strike="noStrike" dirty="0" smtClean="0">
                          <a:solidFill>
                            <a:srgbClr val="0070C0"/>
                          </a:solidFill>
                        </a:rPr>
                        <a:t>(-∞;1,5</a:t>
                      </a:r>
                      <a:r>
                        <a:rPr lang="ru-RU" sz="1600" b="1" strike="noStrike" dirty="0" smtClean="0">
                          <a:solidFill>
                            <a:srgbClr val="0070C0"/>
                          </a:solidFill>
                        </a:rPr>
                        <a:t>)</a:t>
                      </a:r>
                      <a:r>
                        <a:rPr lang="en-US" sz="1600" b="1" strike="noStrike" dirty="0" smtClean="0">
                          <a:solidFill>
                            <a:srgbClr val="0070C0"/>
                          </a:solidFill>
                        </a:rPr>
                        <a:t>ᴜ </a:t>
                      </a:r>
                      <a:r>
                        <a:rPr lang="ru-RU" sz="1600" b="1" strike="noStrike" dirty="0" smtClean="0">
                          <a:solidFill>
                            <a:srgbClr val="0070C0"/>
                          </a:solidFill>
                        </a:rPr>
                        <a:t>(2;</a:t>
                      </a:r>
                      <a:r>
                        <a:rPr lang="en-US" sz="1600" b="1" strike="noStrike" dirty="0" smtClean="0">
                          <a:solidFill>
                            <a:srgbClr val="0070C0"/>
                          </a:solidFill>
                        </a:rPr>
                        <a:t>+∞</a:t>
                      </a:r>
                      <a:r>
                        <a:rPr lang="ru-RU" sz="1600" b="1" strike="noStrike" dirty="0" smtClean="0">
                          <a:solidFill>
                            <a:srgbClr val="0070C0"/>
                          </a:solidFill>
                        </a:rPr>
                        <a:t>)</a:t>
                      </a:r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strike="noStrike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7" name="Диаграмма 6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65078159"/>
              </p:ext>
            </p:extLst>
          </p:nvPr>
        </p:nvGraphicFramePr>
        <p:xfrm>
          <a:off x="1907704" y="2514607"/>
          <a:ext cx="1872208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8" name="Дуга 67"/>
          <p:cNvSpPr/>
          <p:nvPr/>
        </p:nvSpPr>
        <p:spPr>
          <a:xfrm rot="5400000">
            <a:off x="2052292" y="2628292"/>
            <a:ext cx="1727048" cy="720080"/>
          </a:xfrm>
          <a:prstGeom prst="arc">
            <a:avLst>
              <a:gd name="adj1" fmla="val 15831592"/>
              <a:gd name="adj2" fmla="val 5763614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9" name="Диаграмма 6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76720409"/>
              </p:ext>
            </p:extLst>
          </p:nvPr>
        </p:nvGraphicFramePr>
        <p:xfrm>
          <a:off x="1907704" y="4869160"/>
          <a:ext cx="1872208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0" name="Дуга 69"/>
          <p:cNvSpPr/>
          <p:nvPr/>
        </p:nvSpPr>
        <p:spPr>
          <a:xfrm rot="16200000">
            <a:off x="2069133" y="5634436"/>
            <a:ext cx="1727048" cy="720080"/>
          </a:xfrm>
          <a:prstGeom prst="arc">
            <a:avLst>
              <a:gd name="adj1" fmla="val 15831592"/>
              <a:gd name="adj2" fmla="val 5763614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1" name="Диаграмма 7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08073449"/>
              </p:ext>
            </p:extLst>
          </p:nvPr>
        </p:nvGraphicFramePr>
        <p:xfrm>
          <a:off x="4633174" y="2564904"/>
          <a:ext cx="1872208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2" name="Диаграмма 7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32360324"/>
              </p:ext>
            </p:extLst>
          </p:nvPr>
        </p:nvGraphicFramePr>
        <p:xfrm>
          <a:off x="4710708" y="4821115"/>
          <a:ext cx="1872208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46433011"/>
              </p:ext>
            </p:extLst>
          </p:nvPr>
        </p:nvGraphicFramePr>
        <p:xfrm>
          <a:off x="4495800" y="3333750"/>
          <a:ext cx="152400" cy="190500"/>
        </p:xfrm>
        <a:graphic>
          <a:graphicData uri="http://schemas.openxmlformats.org/presentationml/2006/ole">
            <p:oleObj spid="_x0000_s4105" name="Формула" r:id="rId7" imgW="152280" imgH="190440" progId="Equation.3">
              <p:embed/>
            </p:oleObj>
          </a:graphicData>
        </a:graphic>
      </p:graphicFrame>
      <p:sp>
        <p:nvSpPr>
          <p:cNvPr id="74" name="Дуга 73"/>
          <p:cNvSpPr/>
          <p:nvPr/>
        </p:nvSpPr>
        <p:spPr>
          <a:xfrm rot="5400000">
            <a:off x="4788596" y="2560884"/>
            <a:ext cx="1727048" cy="720080"/>
          </a:xfrm>
          <a:prstGeom prst="arc">
            <a:avLst>
              <a:gd name="adj1" fmla="val 15831592"/>
              <a:gd name="adj2" fmla="val 5763614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6510682" y="5782389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/>
              <a:t>х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635896" y="5867364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/>
              <a:t>х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372200" y="3540350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/>
              <a:t>х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563888" y="3519817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/>
              <a:t>х</a:t>
            </a:r>
          </a:p>
        </p:txBody>
      </p:sp>
      <p:sp>
        <p:nvSpPr>
          <p:cNvPr id="79" name="Дуга 78"/>
          <p:cNvSpPr/>
          <p:nvPr/>
        </p:nvSpPr>
        <p:spPr>
          <a:xfrm rot="16200000">
            <a:off x="4816125" y="5583560"/>
            <a:ext cx="1727048" cy="720080"/>
          </a:xfrm>
          <a:prstGeom prst="arc">
            <a:avLst>
              <a:gd name="adj1" fmla="val 15831592"/>
              <a:gd name="adj2" fmla="val 5763614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833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00001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Microsoft PowerPoint1</Template>
  <TotalTime>1031</TotalTime>
  <Words>805</Words>
  <Application>Microsoft Office PowerPoint</Application>
  <PresentationFormat>Экран (4:3)</PresentationFormat>
  <Paragraphs>337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6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1_Оформление по умолчанию</vt:lpstr>
      <vt:lpstr>2_Оформление по умолчанию</vt:lpstr>
      <vt:lpstr>3_Оформление по умолчанию</vt:lpstr>
      <vt:lpstr>4_Оформление по умолчанию</vt:lpstr>
      <vt:lpstr>5_Оформление по умолчанию</vt:lpstr>
      <vt:lpstr>000012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мвидео</cp:lastModifiedBy>
  <cp:revision>51</cp:revision>
  <dcterms:created xsi:type="dcterms:W3CDTF">2012-09-22T13:19:37Z</dcterms:created>
  <dcterms:modified xsi:type="dcterms:W3CDTF">2012-09-26T18:07:43Z</dcterms:modified>
</cp:coreProperties>
</file>