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6" r:id="rId3"/>
    <p:sldId id="257" r:id="rId4"/>
    <p:sldId id="258" r:id="rId5"/>
    <p:sldId id="259" r:id="rId6"/>
    <p:sldId id="260" r:id="rId7"/>
    <p:sldId id="286" r:id="rId8"/>
    <p:sldId id="287" r:id="rId9"/>
    <p:sldId id="288" r:id="rId10"/>
    <p:sldId id="289" r:id="rId11"/>
    <p:sldId id="319" r:id="rId12"/>
    <p:sldId id="325" r:id="rId13"/>
    <p:sldId id="320" r:id="rId14"/>
    <p:sldId id="321" r:id="rId15"/>
    <p:sldId id="322" r:id="rId16"/>
    <p:sldId id="326" r:id="rId17"/>
    <p:sldId id="323" r:id="rId18"/>
    <p:sldId id="324" r:id="rId19"/>
    <p:sldId id="328" r:id="rId20"/>
    <p:sldId id="300" r:id="rId21"/>
    <p:sldId id="308" r:id="rId22"/>
    <p:sldId id="327" r:id="rId23"/>
    <p:sldId id="309" r:id="rId24"/>
    <p:sldId id="316" r:id="rId25"/>
    <p:sldId id="317" r:id="rId26"/>
    <p:sldId id="307" r:id="rId27"/>
    <p:sldId id="310" r:id="rId28"/>
    <p:sldId id="329" r:id="rId29"/>
    <p:sldId id="330" r:id="rId30"/>
    <p:sldId id="314" r:id="rId31"/>
    <p:sldId id="331" r:id="rId32"/>
    <p:sldId id="332" r:id="rId33"/>
    <p:sldId id="333" r:id="rId34"/>
    <p:sldId id="312" r:id="rId35"/>
    <p:sldId id="305" r:id="rId36"/>
    <p:sldId id="304" r:id="rId37"/>
    <p:sldId id="334" r:id="rId38"/>
    <p:sldId id="283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9900FF"/>
    <a:srgbClr val="3333CC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6694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 rot="20662453">
            <a:off x="1188926" y="1696386"/>
            <a:ext cx="291054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КОНКУРС 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ЗНАТОКОВ 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РУССКОГО 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ЯЗЫКА</a:t>
            </a:r>
          </a:p>
          <a:p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4876" y="5072074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Оля\Рабочий стол\открытая кни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59507" cy="636747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71670" y="2071678"/>
            <a:ext cx="54292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rgbClr val="7030A0"/>
                </a:solidFill>
              </a:rPr>
              <a:t>ФРАЗЕОЛОГИЯ</a:t>
            </a:r>
            <a:endParaRPr lang="ru-RU" sz="5400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509" y="142852"/>
            <a:ext cx="8901491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14348" y="1571612"/>
            <a:ext cx="8048652" cy="3271192"/>
          </a:xfrm>
        </p:spPr>
        <p:txBody>
          <a:bodyPr/>
          <a:lstStyle/>
          <a:p>
            <a:pPr algn="l"/>
            <a:r>
              <a:rPr lang="ru-RU" sz="3600" dirty="0" smtClean="0">
                <a:solidFill>
                  <a:srgbClr val="7030A0"/>
                </a:solidFill>
              </a:rPr>
              <a:t>3б. Его вешают, приходя в уныние</a:t>
            </a:r>
            <a:r>
              <a:rPr lang="ru-RU" sz="3600" dirty="0" smtClean="0">
                <a:solidFill>
                  <a:srgbClr val="7030A0"/>
                </a:solidFill>
              </a:rPr>
              <a:t>;</a:t>
            </a:r>
          </a:p>
          <a:p>
            <a:pPr algn="l"/>
            <a:r>
              <a:rPr lang="ru-RU" sz="3600" dirty="0" smtClean="0">
                <a:solidFill>
                  <a:srgbClr val="7030A0"/>
                </a:solidFill>
              </a:rPr>
              <a:t>2б. Его задирают, зазнаваясь;</a:t>
            </a:r>
          </a:p>
          <a:p>
            <a:pPr algn="l"/>
            <a:r>
              <a:rPr lang="ru-RU" sz="3600" dirty="0" smtClean="0">
                <a:solidFill>
                  <a:srgbClr val="7030A0"/>
                </a:solidFill>
              </a:rPr>
              <a:t>1б. Его всюду суют, вмешиваясь не в своё дело.</a:t>
            </a:r>
          </a:p>
          <a:p>
            <a:pPr algn="l"/>
            <a:endParaRPr lang="ru-RU" sz="3600" dirty="0" smtClean="0">
              <a:solidFill>
                <a:srgbClr val="7030A0"/>
              </a:solidFill>
            </a:endParaRPr>
          </a:p>
          <a:p>
            <a:pPr algn="l"/>
            <a:endParaRPr lang="ru-RU" sz="3600" dirty="0" smtClean="0">
              <a:solidFill>
                <a:srgbClr val="7030A0"/>
              </a:solidFill>
            </a:endParaRPr>
          </a:p>
          <a:p>
            <a:pPr algn="l"/>
            <a:r>
              <a:rPr lang="ru-RU" sz="3600" dirty="0" smtClean="0">
                <a:solidFill>
                  <a:srgbClr val="7030A0"/>
                </a:solidFill>
              </a:rPr>
              <a:t> 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509" y="0"/>
            <a:ext cx="8901491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00232" y="152400"/>
            <a:ext cx="6686568" cy="3348038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Отгадка:       нос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901491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000100" y="1857364"/>
            <a:ext cx="664373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7030A0"/>
                </a:solidFill>
              </a:rPr>
              <a:t>3б. Его советуют искать в поле</a:t>
            </a:r>
            <a:r>
              <a:rPr lang="ru-RU" sz="4400" dirty="0" smtClean="0">
                <a:solidFill>
                  <a:srgbClr val="7030A0"/>
                </a:solidFill>
              </a:rPr>
              <a:t>;   </a:t>
            </a:r>
            <a:endParaRPr lang="ru-RU" sz="44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901491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071538" y="1785927"/>
            <a:ext cx="70009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2б. Он в голове у легкомысленного человека;</a:t>
            </a:r>
            <a:endParaRPr lang="ru-RU" sz="4000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509" y="0"/>
            <a:ext cx="8901491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285852" y="1643050"/>
            <a:ext cx="7072362" cy="3199754"/>
          </a:xfrm>
        </p:spPr>
        <p:txBody>
          <a:bodyPr/>
          <a:lstStyle/>
          <a:p>
            <a:r>
              <a:rPr lang="ru-RU" sz="4400" dirty="0" smtClean="0"/>
              <a:t>1б. На него бросают слова и деньги те, кто их не ценит</a:t>
            </a:r>
            <a:endParaRPr lang="ru-RU" sz="4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901491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57200" y="2786058"/>
            <a:ext cx="8305800" cy="2056746"/>
          </a:xfrm>
        </p:spPr>
        <p:txBody>
          <a:bodyPr/>
          <a:lstStyle/>
          <a:p>
            <a:r>
              <a:rPr lang="ru-RU" sz="6000" dirty="0" smtClean="0"/>
              <a:t>Отгадка: ветер</a:t>
            </a:r>
            <a:endParaRPr lang="ru-RU" sz="6000" dirty="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509" y="287314"/>
            <a:ext cx="8901491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428728" y="3244334"/>
            <a:ext cx="600079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7030A0"/>
                </a:solidFill>
              </a:rPr>
              <a:t>2б </a:t>
            </a:r>
            <a:r>
              <a:rPr lang="ru-RU" sz="4400" dirty="0" smtClean="0">
                <a:solidFill>
                  <a:srgbClr val="7030A0"/>
                </a:solidFill>
              </a:rPr>
              <a:t>Не цветы, а </a:t>
            </a:r>
            <a:r>
              <a:rPr lang="ru-RU" sz="4400" dirty="0" smtClean="0">
                <a:solidFill>
                  <a:srgbClr val="7030A0"/>
                </a:solidFill>
              </a:rPr>
              <a:t>вянут</a:t>
            </a:r>
            <a:endParaRPr lang="ru-RU" sz="44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901491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500166" y="1500175"/>
            <a:ext cx="61436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1б. Не бельё, а их развешивают чрезмерно доверчивые и любопытные. 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901491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57200" y="2857496"/>
            <a:ext cx="8305800" cy="1985308"/>
          </a:xfrm>
        </p:spPr>
        <p:txBody>
          <a:bodyPr/>
          <a:lstStyle/>
          <a:p>
            <a:r>
              <a:rPr lang="ru-RU" sz="6000" dirty="0" smtClean="0"/>
              <a:t>Отгадка: уши</a:t>
            </a:r>
            <a:endParaRPr lang="ru-RU" sz="60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Оля\Рабочий стол\открытая кни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759507" cy="636747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1000108"/>
            <a:ext cx="65722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Как будто целый мир тебе знаком,</a:t>
            </a:r>
            <a:b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Когда владеешь русским языком.</a:t>
            </a:r>
            <a:b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Вот почему всем близок чистый, ясный,</a:t>
            </a:r>
            <a:b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Народа русского язык прекрасный.</a:t>
            </a:r>
            <a:endParaRPr lang="ru-RU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901491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42976" y="1500174"/>
            <a:ext cx="7000924" cy="3342630"/>
          </a:xfrm>
        </p:spPr>
        <p:txBody>
          <a:bodyPr/>
          <a:lstStyle/>
          <a:p>
            <a:pPr algn="l"/>
            <a:r>
              <a:rPr lang="ru-RU" sz="3600" dirty="0" smtClean="0"/>
              <a:t>2б. За него тянут или дергают, настойчиво заставляя высказаться</a:t>
            </a:r>
          </a:p>
          <a:p>
            <a:pPr algn="l"/>
            <a:endParaRPr lang="ru-RU" sz="3600" dirty="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509" y="142852"/>
            <a:ext cx="8901491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71538" y="2285992"/>
            <a:ext cx="7000924" cy="2556812"/>
          </a:xfrm>
        </p:spPr>
        <p:txBody>
          <a:bodyPr/>
          <a:lstStyle/>
          <a:p>
            <a:pPr algn="l"/>
            <a:r>
              <a:rPr lang="ru-RU" sz="4400" dirty="0" smtClean="0"/>
              <a:t>1б</a:t>
            </a:r>
            <a:r>
              <a:rPr lang="ru-RU" sz="4400" dirty="0" smtClean="0"/>
              <a:t>. Его проглатывают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ut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901491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57200" y="2357430"/>
            <a:ext cx="8305800" cy="2485374"/>
          </a:xfrm>
        </p:spPr>
        <p:txBody>
          <a:bodyPr/>
          <a:lstStyle/>
          <a:p>
            <a:r>
              <a:rPr lang="ru-RU" sz="6000" dirty="0" smtClean="0"/>
              <a:t>Отгадка: язык</a:t>
            </a:r>
            <a:endParaRPr lang="ru-RU" sz="60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Оля\Рабочий стол\открытая кни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59507" cy="6367474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Лексика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2"/>
            <a:ext cx="8856694" cy="6570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571604" y="857232"/>
            <a:ext cx="63759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+mj-lt"/>
              </a:rPr>
              <a:t>КОНКУРС</a:t>
            </a:r>
            <a:r>
              <a:rPr lang="ru-RU" sz="3200" b="1" dirty="0" smtClean="0">
                <a:solidFill>
                  <a:srgbClr val="C00000"/>
                </a:solidFill>
              </a:rPr>
              <a:t> ИНТЕЛЛЕКТУАЛОВ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786050" y="1428736"/>
            <a:ext cx="3571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9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Назовите одним словом.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9900FF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85918" y="1785926"/>
            <a:ext cx="1284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C0099"/>
                </a:solidFill>
              </a:rPr>
              <a:t>I</a:t>
            </a:r>
            <a:r>
              <a:rPr lang="ru-RU" b="1" dirty="0" smtClean="0">
                <a:solidFill>
                  <a:srgbClr val="CC0099"/>
                </a:solidFill>
              </a:rPr>
              <a:t> команда</a:t>
            </a:r>
            <a:endParaRPr lang="ru-RU" b="1" dirty="0">
              <a:solidFill>
                <a:srgbClr val="CC0099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86446" y="1857364"/>
            <a:ext cx="1374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C0099"/>
                </a:solidFill>
              </a:rPr>
              <a:t>II</a:t>
            </a:r>
            <a:r>
              <a:rPr lang="ru-RU" b="1" dirty="0" smtClean="0">
                <a:solidFill>
                  <a:srgbClr val="CC0099"/>
                </a:solidFill>
              </a:rPr>
              <a:t> команда</a:t>
            </a:r>
            <a:endParaRPr lang="ru-RU" b="1" dirty="0">
              <a:solidFill>
                <a:srgbClr val="CC0099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85786" y="2000240"/>
            <a:ext cx="3714744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1.Остановка в пути во время похода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(Привал)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2.Первые буквы имени и отчества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(Инициалы)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3.Территория, на которой запрещена охота, ловля рыб, вырубка леса.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(Заповедник)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4. Бег по пересеченной местности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(Кросс)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5.Начало реки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(Исток)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786314" y="2143116"/>
            <a:ext cx="3429024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1.Лицо, управляющее оркестром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(Дирижер)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2.Лыжная гонка со стрельбой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(Биатлон)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3.Круглое окно в борту корабля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(Иллюминатор)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4. Искажение черт лица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(Гримаса)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5.Задняя часть судна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(Корма)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25" grpId="0"/>
      <p:bldP spid="9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858280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2000232" y="1643050"/>
            <a:ext cx="6762768" cy="4143404"/>
          </a:xfrm>
        </p:spPr>
        <p:txBody>
          <a:bodyPr/>
          <a:lstStyle/>
          <a:p>
            <a:pPr algn="l"/>
            <a:r>
              <a:rPr lang="ru-RU" dirty="0" smtClean="0"/>
              <a:t>Ноговицы </a:t>
            </a:r>
          </a:p>
          <a:p>
            <a:pPr algn="l"/>
            <a:r>
              <a:rPr lang="ru-RU" dirty="0" smtClean="0"/>
              <a:t>Юница </a:t>
            </a:r>
          </a:p>
          <a:p>
            <a:pPr algn="l"/>
            <a:r>
              <a:rPr lang="ru-RU" dirty="0" smtClean="0"/>
              <a:t>Однокорытник </a:t>
            </a:r>
          </a:p>
          <a:p>
            <a:pPr algn="l"/>
            <a:r>
              <a:rPr lang="ru-RU" dirty="0" err="1" smtClean="0"/>
              <a:t>Хлопанцы</a:t>
            </a:r>
            <a:r>
              <a:rPr lang="ru-RU" dirty="0" smtClean="0"/>
              <a:t> </a:t>
            </a:r>
          </a:p>
          <a:p>
            <a:pPr algn="l"/>
            <a:r>
              <a:rPr lang="ru-RU" dirty="0" err="1" smtClean="0"/>
              <a:t>Провинка</a:t>
            </a:r>
            <a:r>
              <a:rPr lang="ru-RU" dirty="0" smtClean="0"/>
              <a:t> </a:t>
            </a:r>
          </a:p>
          <a:p>
            <a:pPr algn="l"/>
            <a:r>
              <a:rPr lang="ru-RU" dirty="0" smtClean="0"/>
              <a:t>Седмица </a:t>
            </a:r>
          </a:p>
          <a:p>
            <a:pPr algn="l"/>
            <a:r>
              <a:rPr lang="ru-RU" dirty="0" err="1" smtClean="0"/>
              <a:t>Рех</a:t>
            </a:r>
            <a:r>
              <a:rPr lang="ru-RU" dirty="0" smtClean="0"/>
              <a:t> </a:t>
            </a:r>
          </a:p>
          <a:p>
            <a:pPr algn="l"/>
            <a:r>
              <a:rPr lang="ru-RU" dirty="0" smtClean="0"/>
              <a:t>Подлокотник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785794"/>
            <a:ext cx="8305800" cy="642942"/>
          </a:xfrm>
        </p:spPr>
        <p:txBody>
          <a:bodyPr/>
          <a:lstStyle/>
          <a:p>
            <a:r>
              <a:rPr lang="ru-RU" sz="3600" dirty="0" smtClean="0">
                <a:solidFill>
                  <a:srgbClr val="7030A0"/>
                </a:solidFill>
              </a:rPr>
              <a:t>Конкурс «Диалекты»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509" y="142852"/>
            <a:ext cx="8901491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1142976" y="1643050"/>
            <a:ext cx="7620024" cy="4143404"/>
          </a:xfrm>
        </p:spPr>
        <p:txBody>
          <a:bodyPr/>
          <a:lstStyle/>
          <a:p>
            <a:pPr algn="l"/>
            <a:r>
              <a:rPr lang="ru-RU" dirty="0" smtClean="0"/>
              <a:t>Ноговицы – носки</a:t>
            </a:r>
          </a:p>
          <a:p>
            <a:pPr algn="l"/>
            <a:r>
              <a:rPr lang="ru-RU" dirty="0" smtClean="0"/>
              <a:t>Юница – девочка-подросток</a:t>
            </a:r>
          </a:p>
          <a:p>
            <a:pPr algn="l"/>
            <a:r>
              <a:rPr lang="ru-RU" dirty="0" smtClean="0"/>
              <a:t>Однокорытник - однокашник</a:t>
            </a:r>
          </a:p>
          <a:p>
            <a:pPr algn="l"/>
            <a:r>
              <a:rPr lang="ru-RU" dirty="0" err="1" smtClean="0"/>
              <a:t>Хлопанцы</a:t>
            </a:r>
            <a:r>
              <a:rPr lang="ru-RU" dirty="0" smtClean="0"/>
              <a:t> - шлёпанцы</a:t>
            </a:r>
          </a:p>
          <a:p>
            <a:pPr algn="l"/>
            <a:r>
              <a:rPr lang="ru-RU" dirty="0" err="1" smtClean="0"/>
              <a:t>Провинка</a:t>
            </a:r>
            <a:r>
              <a:rPr lang="ru-RU" dirty="0" smtClean="0"/>
              <a:t> - ошибка</a:t>
            </a:r>
          </a:p>
          <a:p>
            <a:pPr algn="l"/>
            <a:r>
              <a:rPr lang="ru-RU" dirty="0" smtClean="0"/>
              <a:t>Седмица -  неделя</a:t>
            </a:r>
          </a:p>
          <a:p>
            <a:pPr algn="l"/>
            <a:r>
              <a:rPr lang="ru-RU" dirty="0" err="1" smtClean="0"/>
              <a:t>Рех</a:t>
            </a:r>
            <a:r>
              <a:rPr lang="ru-RU" dirty="0" smtClean="0"/>
              <a:t> - дыра</a:t>
            </a:r>
          </a:p>
          <a:p>
            <a:pPr algn="l"/>
            <a:r>
              <a:rPr lang="ru-RU" dirty="0" smtClean="0"/>
              <a:t>Подлокотник - помощник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785794"/>
            <a:ext cx="8305800" cy="642942"/>
          </a:xfrm>
        </p:spPr>
        <p:txBody>
          <a:bodyPr/>
          <a:lstStyle/>
          <a:p>
            <a:r>
              <a:rPr lang="ru-RU" sz="3600" dirty="0" smtClean="0">
                <a:solidFill>
                  <a:srgbClr val="7030A0"/>
                </a:solidFill>
              </a:rPr>
              <a:t>Конкурс «Диалекты»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901491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1000108"/>
            <a:ext cx="8305800" cy="785818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Конкурс «Устаревшие слова»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00100" y="2000240"/>
            <a:ext cx="7762900" cy="4357718"/>
          </a:xfrm>
        </p:spPr>
        <p:txBody>
          <a:bodyPr/>
          <a:lstStyle/>
          <a:p>
            <a:pPr algn="l"/>
            <a:r>
              <a:rPr lang="ru-RU" sz="3600" dirty="0" smtClean="0"/>
              <a:t>Око                       Уста                </a:t>
            </a:r>
          </a:p>
          <a:p>
            <a:pPr algn="l"/>
            <a:r>
              <a:rPr lang="ru-RU" sz="3600" dirty="0" smtClean="0"/>
              <a:t>Чело                      Рамо</a:t>
            </a:r>
          </a:p>
          <a:p>
            <a:pPr algn="l"/>
            <a:r>
              <a:rPr lang="ru-RU" sz="3600" dirty="0" smtClean="0"/>
              <a:t>Чрево                    Длань</a:t>
            </a:r>
          </a:p>
          <a:p>
            <a:pPr algn="l"/>
            <a:r>
              <a:rPr lang="ru-RU" sz="3600" dirty="0" smtClean="0"/>
              <a:t>Перст                    Десница</a:t>
            </a:r>
          </a:p>
          <a:p>
            <a:pPr algn="l"/>
            <a:r>
              <a:rPr lang="ru-RU" sz="3600" dirty="0" smtClean="0"/>
              <a:t>Перси                   Ланиты            </a:t>
            </a:r>
          </a:p>
          <a:p>
            <a:pPr algn="l"/>
            <a:r>
              <a:rPr lang="ru-RU" sz="3600" dirty="0" smtClean="0"/>
              <a:t>Вежды</a:t>
            </a:r>
          </a:p>
          <a:p>
            <a:pPr algn="l"/>
            <a:endParaRPr lang="ru-RU" sz="3600" dirty="0" smtClean="0"/>
          </a:p>
          <a:p>
            <a:pPr algn="l"/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901491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1000108"/>
            <a:ext cx="8305800" cy="785818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Конкурс «Устаревшие слова»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00100" y="2000240"/>
            <a:ext cx="7762900" cy="4357718"/>
          </a:xfrm>
        </p:spPr>
        <p:txBody>
          <a:bodyPr/>
          <a:lstStyle/>
          <a:p>
            <a:pPr algn="l"/>
            <a:r>
              <a:rPr lang="ru-RU" sz="3600" dirty="0" smtClean="0"/>
              <a:t>Око-глаз             Уста - губы               </a:t>
            </a:r>
          </a:p>
          <a:p>
            <a:pPr algn="l"/>
            <a:r>
              <a:rPr lang="ru-RU" sz="3600" dirty="0" smtClean="0"/>
              <a:t>Чело - лоб           Рамо - плечо</a:t>
            </a:r>
          </a:p>
          <a:p>
            <a:pPr algn="l"/>
            <a:r>
              <a:rPr lang="ru-RU" sz="3600" dirty="0" smtClean="0"/>
              <a:t>Чрево - живот    Длань - ладонь</a:t>
            </a:r>
          </a:p>
          <a:p>
            <a:pPr algn="l"/>
            <a:r>
              <a:rPr lang="ru-RU" sz="3600" dirty="0" smtClean="0"/>
              <a:t>Перст- палец      Десница - правая</a:t>
            </a:r>
          </a:p>
          <a:p>
            <a:pPr algn="l"/>
            <a:r>
              <a:rPr lang="ru-RU" sz="3600" dirty="0" smtClean="0"/>
              <a:t>Перси - грудь                       рука                          </a:t>
            </a:r>
          </a:p>
          <a:p>
            <a:pPr algn="l"/>
            <a:r>
              <a:rPr lang="ru-RU" sz="3600" dirty="0" smtClean="0"/>
              <a:t>Вежды – веки     Ланиты - щёки</a:t>
            </a:r>
          </a:p>
          <a:p>
            <a:pPr algn="l"/>
            <a:endParaRPr lang="ru-RU" sz="3600" dirty="0" smtClean="0"/>
          </a:p>
          <a:p>
            <a:pPr algn="l"/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Оля\Рабочий стол\открытая кни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759507" cy="636747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57290" y="1285860"/>
            <a:ext cx="7329510" cy="4572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Сокровища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родного слова, - 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Заметят важные умы, - 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Для лепетания чужого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Пренебрегли безумно мы.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Мы любим фраз чужих игрушки,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Чужих наречий погремушки,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И не читаем книг своих.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Оля\Рабочий стол\открытая книг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28604"/>
            <a:ext cx="8116565" cy="5900106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000240"/>
            <a:ext cx="8229600" cy="2286016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002060"/>
                </a:solidFill>
              </a:rPr>
              <a:t>Приветствие команд</a:t>
            </a:r>
            <a:endParaRPr lang="ru-RU" sz="8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cut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901491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928794" y="1357298"/>
            <a:ext cx="6834206" cy="3485506"/>
          </a:xfrm>
        </p:spPr>
        <p:txBody>
          <a:bodyPr/>
          <a:lstStyle/>
          <a:p>
            <a:pPr algn="l"/>
            <a:r>
              <a:rPr lang="ru-RU" dirty="0" smtClean="0"/>
              <a:t>Мыльня </a:t>
            </a:r>
          </a:p>
          <a:p>
            <a:pPr algn="l"/>
            <a:r>
              <a:rPr lang="ru-RU" dirty="0" err="1" smtClean="0"/>
              <a:t>Представщик</a:t>
            </a:r>
            <a:r>
              <a:rPr lang="ru-RU" dirty="0" smtClean="0"/>
              <a:t> </a:t>
            </a:r>
          </a:p>
          <a:p>
            <a:pPr algn="l"/>
            <a:r>
              <a:rPr lang="ru-RU" dirty="0" smtClean="0"/>
              <a:t>Любомудр</a:t>
            </a:r>
            <a:endParaRPr lang="ru-RU" dirty="0" smtClean="0"/>
          </a:p>
          <a:p>
            <a:pPr algn="l"/>
            <a:r>
              <a:rPr lang="ru-RU" dirty="0" smtClean="0"/>
              <a:t>Позорище </a:t>
            </a:r>
          </a:p>
          <a:p>
            <a:pPr algn="l"/>
            <a:r>
              <a:rPr lang="ru-RU" dirty="0" err="1" smtClean="0"/>
              <a:t>Говядо</a:t>
            </a:r>
            <a:r>
              <a:rPr lang="ru-RU" dirty="0" smtClean="0"/>
              <a:t> </a:t>
            </a:r>
          </a:p>
          <a:p>
            <a:pPr algn="l"/>
            <a:r>
              <a:rPr lang="ru-RU" dirty="0" err="1" smtClean="0"/>
              <a:t>Топталище</a:t>
            </a:r>
            <a:r>
              <a:rPr lang="ru-RU" dirty="0" smtClean="0"/>
              <a:t> </a:t>
            </a:r>
          </a:p>
          <a:p>
            <a:pPr algn="l"/>
            <a:r>
              <a:rPr lang="ru-RU" dirty="0" err="1" smtClean="0"/>
              <a:t>Лечезнание</a:t>
            </a:r>
            <a:r>
              <a:rPr lang="ru-RU" dirty="0" smtClean="0"/>
              <a:t> </a:t>
            </a:r>
          </a:p>
          <a:p>
            <a:pPr algn="l"/>
            <a:r>
              <a:rPr lang="ru-RU" dirty="0" err="1" smtClean="0"/>
              <a:t>Силоделие</a:t>
            </a:r>
            <a:r>
              <a:rPr lang="ru-RU" dirty="0" smtClean="0"/>
              <a:t> </a:t>
            </a:r>
          </a:p>
          <a:p>
            <a:pPr algn="l"/>
            <a:r>
              <a:rPr lang="ru-RU" dirty="0" err="1" smtClean="0"/>
              <a:t>Звонознание</a:t>
            </a:r>
            <a:r>
              <a:rPr lang="ru-RU" dirty="0" smtClean="0"/>
              <a:t> </a:t>
            </a:r>
          </a:p>
          <a:p>
            <a:pPr algn="l"/>
            <a:r>
              <a:rPr lang="ru-RU" dirty="0" err="1" smtClean="0"/>
              <a:t>Ветродуй</a:t>
            </a:r>
            <a:r>
              <a:rPr lang="ru-RU" dirty="0" smtClean="0"/>
              <a:t> 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901491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57290" y="1357298"/>
            <a:ext cx="7405710" cy="3485506"/>
          </a:xfrm>
        </p:spPr>
        <p:txBody>
          <a:bodyPr/>
          <a:lstStyle/>
          <a:p>
            <a:pPr algn="l"/>
            <a:r>
              <a:rPr lang="ru-RU" dirty="0" smtClean="0"/>
              <a:t>Мыльня – баня</a:t>
            </a:r>
          </a:p>
          <a:p>
            <a:pPr algn="l"/>
            <a:r>
              <a:rPr lang="ru-RU" dirty="0" err="1" smtClean="0"/>
              <a:t>Представщик</a:t>
            </a:r>
            <a:r>
              <a:rPr lang="ru-RU" dirty="0" smtClean="0"/>
              <a:t> – актер</a:t>
            </a:r>
          </a:p>
          <a:p>
            <a:pPr algn="l"/>
            <a:r>
              <a:rPr lang="ru-RU" dirty="0" smtClean="0"/>
              <a:t>Любомудр – философ</a:t>
            </a:r>
          </a:p>
          <a:p>
            <a:pPr algn="l"/>
            <a:r>
              <a:rPr lang="ru-RU" dirty="0" smtClean="0"/>
              <a:t>Позорище – зрелище</a:t>
            </a:r>
          </a:p>
          <a:p>
            <a:pPr algn="l"/>
            <a:r>
              <a:rPr lang="ru-RU" dirty="0" err="1" smtClean="0"/>
              <a:t>Говядо</a:t>
            </a:r>
            <a:r>
              <a:rPr lang="ru-RU" dirty="0" smtClean="0"/>
              <a:t> – скот</a:t>
            </a:r>
          </a:p>
          <a:p>
            <a:pPr algn="l"/>
            <a:r>
              <a:rPr lang="ru-RU" dirty="0" err="1" smtClean="0"/>
              <a:t>Топталище</a:t>
            </a:r>
            <a:r>
              <a:rPr lang="ru-RU" dirty="0" smtClean="0"/>
              <a:t> – тротуар</a:t>
            </a:r>
          </a:p>
          <a:p>
            <a:pPr algn="l"/>
            <a:r>
              <a:rPr lang="ru-RU" dirty="0" err="1" smtClean="0"/>
              <a:t>Лечезнание</a:t>
            </a:r>
            <a:r>
              <a:rPr lang="ru-RU" dirty="0" smtClean="0"/>
              <a:t> – медицина</a:t>
            </a:r>
          </a:p>
          <a:p>
            <a:pPr algn="l"/>
            <a:r>
              <a:rPr lang="ru-RU" dirty="0" err="1" smtClean="0"/>
              <a:t>Силоделие</a:t>
            </a:r>
            <a:r>
              <a:rPr lang="ru-RU" dirty="0" smtClean="0"/>
              <a:t> – механика</a:t>
            </a:r>
          </a:p>
          <a:p>
            <a:pPr algn="l"/>
            <a:r>
              <a:rPr lang="ru-RU" dirty="0" err="1" smtClean="0"/>
              <a:t>Звонознание</a:t>
            </a:r>
            <a:r>
              <a:rPr lang="ru-RU" dirty="0" smtClean="0"/>
              <a:t> – акустика</a:t>
            </a:r>
          </a:p>
          <a:p>
            <a:pPr algn="l"/>
            <a:r>
              <a:rPr lang="ru-RU" dirty="0" err="1" smtClean="0"/>
              <a:t>Ветродуй</a:t>
            </a:r>
            <a:r>
              <a:rPr lang="ru-RU" dirty="0" smtClean="0"/>
              <a:t> – вентилятор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Оля\Рабочий стол\открытая кни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759507" cy="636747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00B0F0"/>
                </a:solidFill>
              </a:rPr>
              <a:t>Секреты морфологии</a:t>
            </a:r>
            <a:endParaRPr lang="ru-RU" sz="6000" dirty="0">
              <a:solidFill>
                <a:srgbClr val="00B0F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Оля\Рабочий стол\открытая кни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759507" cy="636747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dirty="0" smtClean="0">
                <a:solidFill>
                  <a:srgbClr val="00B0F0"/>
                </a:solidFill>
              </a:rPr>
              <a:t>Синтаксис</a:t>
            </a:r>
            <a:endParaRPr lang="ru-RU" sz="7200" dirty="0">
              <a:solidFill>
                <a:srgbClr val="00B0F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901491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57200" y="1571612"/>
            <a:ext cx="8305800" cy="3271192"/>
          </a:xfrm>
        </p:spPr>
        <p:txBody>
          <a:bodyPr/>
          <a:lstStyle/>
          <a:p>
            <a:r>
              <a:rPr lang="ru-RU" sz="5400" b="1" dirty="0" err="1" smtClean="0"/>
              <a:t>Глокая</a:t>
            </a:r>
            <a:r>
              <a:rPr lang="ru-RU" sz="5400" b="1" dirty="0" smtClean="0"/>
              <a:t> </a:t>
            </a:r>
            <a:r>
              <a:rPr lang="ru-RU" sz="5400" b="1" dirty="0" err="1" smtClean="0"/>
              <a:t>куздра</a:t>
            </a:r>
            <a:r>
              <a:rPr lang="ru-RU" sz="5400" b="1" dirty="0" smtClean="0"/>
              <a:t> </a:t>
            </a:r>
            <a:r>
              <a:rPr lang="ru-RU" sz="5400" b="1" dirty="0" err="1" smtClean="0"/>
              <a:t>штеко</a:t>
            </a:r>
            <a:r>
              <a:rPr lang="ru-RU" sz="5400" b="1" dirty="0" smtClean="0"/>
              <a:t> </a:t>
            </a:r>
            <a:r>
              <a:rPr lang="ru-RU" sz="5400" b="1" dirty="0" err="1" smtClean="0"/>
              <a:t>будланула</a:t>
            </a:r>
            <a:r>
              <a:rPr lang="ru-RU" sz="5400" b="1" dirty="0" smtClean="0"/>
              <a:t> </a:t>
            </a:r>
            <a:r>
              <a:rPr lang="ru-RU" sz="5400" b="1" dirty="0" err="1" smtClean="0"/>
              <a:t>бокра</a:t>
            </a:r>
            <a:r>
              <a:rPr lang="ru-RU" sz="5400" b="1" dirty="0" smtClean="0"/>
              <a:t> и </a:t>
            </a:r>
            <a:r>
              <a:rPr lang="ru-RU" sz="5400" b="1" dirty="0" err="1" smtClean="0"/>
              <a:t>курдячит</a:t>
            </a:r>
            <a:r>
              <a:rPr lang="ru-RU" sz="5400" b="1" dirty="0" smtClean="0"/>
              <a:t> </a:t>
            </a:r>
            <a:r>
              <a:rPr lang="ru-RU" sz="5400" b="1" dirty="0" err="1" smtClean="0"/>
              <a:t>бокренка</a:t>
            </a:r>
            <a:r>
              <a:rPr lang="ru-RU" sz="5400" b="1" dirty="0" smtClean="0"/>
              <a:t>. </a:t>
            </a:r>
            <a:endParaRPr lang="ru-RU" sz="5400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cut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901491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571604" y="1428736"/>
            <a:ext cx="7191396" cy="3414068"/>
          </a:xfrm>
        </p:spPr>
        <p:txBody>
          <a:bodyPr/>
          <a:lstStyle/>
          <a:p>
            <a:pPr algn="l"/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dirty="0" smtClean="0"/>
              <a:t>Если ты хочешь судьбу переспорить, 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dirty="0" smtClean="0"/>
              <a:t>Если ты ищешь отрады цветник, 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dirty="0" smtClean="0"/>
              <a:t>Если нуждаешься в твердой опоре,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dirty="0" smtClean="0"/>
              <a:t>Выучи </a:t>
            </a:r>
            <a:r>
              <a:rPr lang="ru-RU" sz="3200" dirty="0" smtClean="0"/>
              <a:t>русский язык!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901491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71538" y="1571612"/>
            <a:ext cx="7691462" cy="3357586"/>
          </a:xfrm>
        </p:spPr>
        <p:txBody>
          <a:bodyPr/>
          <a:lstStyle/>
          <a:p>
            <a:pPr algn="l"/>
            <a:r>
              <a:rPr lang="ru-RU" sz="3200" dirty="0" smtClean="0"/>
              <a:t>Он твой наставник великий, могучий,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dirty="0" smtClean="0"/>
              <a:t>Он переводчик, он проводник. 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dirty="0" smtClean="0"/>
              <a:t>Если штурмуешь познания кручи-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dirty="0" smtClean="0"/>
              <a:t>Выучи русский язык!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901491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214414" y="1500174"/>
            <a:ext cx="7215238" cy="3342630"/>
          </a:xfrm>
        </p:spPr>
        <p:txBody>
          <a:bodyPr/>
          <a:lstStyle/>
          <a:p>
            <a:pPr algn="l"/>
            <a:r>
              <a:rPr lang="ru-RU" sz="3200" dirty="0" smtClean="0"/>
              <a:t>Горького зоркость, бескрайность Толстого,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dirty="0" smtClean="0"/>
              <a:t>Пушкинской лирики чистый родник 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dirty="0" smtClean="0"/>
              <a:t>Блещут зеркальностью русского слова. 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dirty="0" smtClean="0"/>
              <a:t>Выучи русский язык!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6694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 rot="20662453">
            <a:off x="717102" y="2402262"/>
            <a:ext cx="39391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Молодцы!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Спасибо за игру!</a:t>
            </a:r>
          </a:p>
          <a:p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Оля\Рабочий стол\открытая книг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8759507" cy="6367474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8000" dirty="0" smtClean="0">
                <a:solidFill>
                  <a:srgbClr val="7030A0"/>
                </a:solidFill>
              </a:rPr>
              <a:t>Разминка</a:t>
            </a:r>
            <a:endParaRPr lang="ru-RU" sz="8000" dirty="0">
              <a:solidFill>
                <a:srgbClr val="7030A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Оля\Рабочий стол\открытая книг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8759507" cy="6367474"/>
          </a:xfrm>
          <a:prstGeom prst="rect">
            <a:avLst/>
          </a:prstGeom>
          <a:noFill/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500166" y="2428868"/>
            <a:ext cx="678661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</a:rPr>
              <a:t>ОРФОЭПИЧЕСКАЯ  ДУЭЛЬ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          </a:t>
            </a:r>
            <a:endParaRPr kumimoji="0" lang="ru-RU" sz="54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Оля\Рабочий стол\открытая книг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28"/>
            <a:ext cx="8759507" cy="636747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00298" y="1000108"/>
            <a:ext cx="51435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Поставьте ударения в словах: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357290" y="2571744"/>
            <a:ext cx="750099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Свекла                              Торты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      Досуг                                 Квартал  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      Балуясь                             Звонит  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      Щавель                             Каучук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      Красивее                          Начатый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      Вы правы                         Она начала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4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Оля\Рабочий стол\открытая кни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759507" cy="636747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428728" y="1214422"/>
            <a:ext cx="7334272" cy="3643338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ОРФОГРАФИЧЕСКАЯ         ДУЭЛЬ</a:t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Оля\Рабочий стол\открытая кни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759507" cy="636747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1357298"/>
            <a:ext cx="61436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1. Бул..он кур..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ный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2. К..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тлеты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св..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ные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3. П..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льмени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4. 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Шамп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..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ньоны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в 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масл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..ном соусе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5. К..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мпот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груш..вый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6. К..сель клюкв..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ый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7. П..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рожное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б..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сквитное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8. 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Пиро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..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ки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с 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печ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..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нкой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Оля\Рабочий стол\открытая кни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759507" cy="636747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1071546"/>
            <a:ext cx="8305800" cy="71438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Проверка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57200" y="2000240"/>
            <a:ext cx="8305800" cy="2842564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1. Бульон куриный</a:t>
            </a:r>
          </a:p>
          <a:p>
            <a:pPr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2. Котлеты свиные</a:t>
            </a:r>
          </a:p>
          <a:p>
            <a:pPr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3. Пельмени</a:t>
            </a:r>
          </a:p>
          <a:p>
            <a:pPr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4. Шампиньоны в масляном соусе</a:t>
            </a:r>
          </a:p>
          <a:p>
            <a:pPr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5. Компот грушевый</a:t>
            </a:r>
          </a:p>
          <a:p>
            <a:pPr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6. Кисель клюквенный</a:t>
            </a:r>
          </a:p>
          <a:p>
            <a:pPr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7. Пирожное бисквитное</a:t>
            </a:r>
          </a:p>
          <a:p>
            <a:pPr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8. Пирожки с печёнкой</a:t>
            </a:r>
          </a:p>
          <a:p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">
      <a:dk1>
        <a:srgbClr val="FF0000"/>
      </a:dk1>
      <a:lt1>
        <a:srgbClr val="FBEF59"/>
      </a:lt1>
      <a:dk2>
        <a:srgbClr val="DD7E0E"/>
      </a:dk2>
      <a:lt2>
        <a:srgbClr val="B55475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638</TotalTime>
  <Words>432</Words>
  <PresentationFormat>Экран (4:3)</PresentationFormat>
  <Paragraphs>125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Бумажная</vt:lpstr>
      <vt:lpstr>Слайд 1</vt:lpstr>
      <vt:lpstr>Слайд 2</vt:lpstr>
      <vt:lpstr>Приветствие команд</vt:lpstr>
      <vt:lpstr>Разминка</vt:lpstr>
      <vt:lpstr>Слайд 5</vt:lpstr>
      <vt:lpstr>Слайд 6</vt:lpstr>
      <vt:lpstr>         ОРФОГРАФИЧЕСКАЯ         ДУЭЛЬ </vt:lpstr>
      <vt:lpstr>Слайд 8</vt:lpstr>
      <vt:lpstr>Проверка</vt:lpstr>
      <vt:lpstr>Слайд 10</vt:lpstr>
      <vt:lpstr>Слайд 11</vt:lpstr>
      <vt:lpstr>Отгадка:       нос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Лексика</vt:lpstr>
      <vt:lpstr>Слайд 24</vt:lpstr>
      <vt:lpstr>Конкурс «Диалекты»</vt:lpstr>
      <vt:lpstr>Конкурс «Диалекты»</vt:lpstr>
      <vt:lpstr>Конкурс «Устаревшие слова»</vt:lpstr>
      <vt:lpstr>Конкурс «Устаревшие слова»</vt:lpstr>
      <vt:lpstr>    Сокровища родного слова, -  Заметят важные умы, -  Для лепетания чужого Пренебрегли безумно мы. Мы любим фраз чужих игрушки, Чужих наречий погремушки, И не читаем книг своих. </vt:lpstr>
      <vt:lpstr>Слайд 30</vt:lpstr>
      <vt:lpstr>Слайд 31</vt:lpstr>
      <vt:lpstr>Секреты морфологии</vt:lpstr>
      <vt:lpstr>Синтаксис</vt:lpstr>
      <vt:lpstr>Слайд 34</vt:lpstr>
      <vt:lpstr>Слайд 35</vt:lpstr>
      <vt:lpstr>Слайд 36</vt:lpstr>
      <vt:lpstr>Слайд 37</vt:lpstr>
      <vt:lpstr>Слайд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 знатоков</dc:title>
  <cp:lastModifiedBy>XTreme</cp:lastModifiedBy>
  <cp:revision>69</cp:revision>
  <dcterms:modified xsi:type="dcterms:W3CDTF">2011-11-23T20:30:34Z</dcterms:modified>
</cp:coreProperties>
</file>