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8000"/>
    <a:srgbClr val="003300"/>
    <a:srgbClr val="006600"/>
    <a:srgbClr val="FF0000"/>
    <a:srgbClr val="660066"/>
    <a:srgbClr val="800080"/>
    <a:srgbClr val="0033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8" d="100"/>
        <a:sy n="78" d="100"/>
      </p:scale>
      <p:origin x="0" y="906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4F813-B519-45D0-B915-04828DF3AEA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355835-93E6-480A-8D10-0B3AE87C38B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3EF9D2-3702-4DCF-B25D-388E1332459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EE02CD-0F0C-469B-8952-EC580324B1C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849680-DECD-4B40-9E0B-78DBE2D0AA5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750598-3147-4C97-9C75-9FC833379B3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7BBF3F-F367-4E40-A9F3-A4B73DA648D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CBAF2B-3AC4-4F47-AA6A-BDBB363D752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605946-0FC1-40DB-915B-41EECAA450D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712AD2-B62C-4626-A4E0-9FEA0CCB3DD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D2A459-6072-4F88-BB8D-BDF3C37F409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1F7C687-368F-4BA9-8388-753E6FA68E55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1752600"/>
            <a:ext cx="7772400" cy="1924050"/>
          </a:xfrm>
        </p:spPr>
        <p:txBody>
          <a:bodyPr/>
          <a:lstStyle/>
          <a:p>
            <a:r>
              <a:rPr lang="ru-RU" sz="3600" b="1" i="1">
                <a:solidFill>
                  <a:srgbClr val="FF0000"/>
                </a:solidFill>
                <a:latin typeface="Comic Sans MS" pitchFamily="66" charset="0"/>
              </a:rPr>
              <a:t>Синтаксические нормы</a:t>
            </a:r>
            <a:r>
              <a:rPr lang="ru-RU" sz="3600" b="1" i="1">
                <a:latin typeface="Comic Sans MS" pitchFamily="66" charset="0"/>
              </a:rPr>
              <a:t/>
            </a:r>
            <a:br>
              <a:rPr lang="ru-RU" sz="3600" b="1" i="1">
                <a:latin typeface="Comic Sans MS" pitchFamily="66" charset="0"/>
              </a:rPr>
            </a:br>
            <a:r>
              <a:rPr lang="ru-RU" sz="3600" b="1" i="1">
                <a:latin typeface="Comic Sans MS" pitchFamily="66" charset="0"/>
              </a:rPr>
              <a:t/>
            </a:r>
            <a:br>
              <a:rPr lang="ru-RU" sz="3600" b="1" i="1">
                <a:latin typeface="Comic Sans MS" pitchFamily="66" charset="0"/>
              </a:rPr>
            </a:br>
            <a:r>
              <a:rPr lang="ru-RU" sz="3200" b="1" i="1">
                <a:solidFill>
                  <a:srgbClr val="000099"/>
                </a:solidFill>
                <a:latin typeface="Comic Sans MS" pitchFamily="66" charset="0"/>
              </a:rPr>
              <a:t>(построение предложений</a:t>
            </a:r>
            <a:br>
              <a:rPr lang="ru-RU" sz="3200" b="1" i="1">
                <a:solidFill>
                  <a:srgbClr val="000099"/>
                </a:solidFill>
                <a:latin typeface="Comic Sans MS" pitchFamily="66" charset="0"/>
              </a:rPr>
            </a:br>
            <a:r>
              <a:rPr lang="ru-RU" sz="3200" b="1" i="1">
                <a:solidFill>
                  <a:srgbClr val="000099"/>
                </a:solidFill>
                <a:latin typeface="Comic Sans MS" pitchFamily="66" charset="0"/>
              </a:rPr>
              <a:t>с деепричастным оборотом).</a:t>
            </a:r>
            <a:r>
              <a:rPr lang="ru-RU" sz="4000" b="1" i="1">
                <a:solidFill>
                  <a:srgbClr val="000099"/>
                </a:solidFill>
              </a:rPr>
              <a:t/>
            </a:r>
            <a:br>
              <a:rPr lang="ru-RU" sz="4000" b="1" i="1">
                <a:solidFill>
                  <a:srgbClr val="000099"/>
                </a:solidFill>
              </a:rPr>
            </a:br>
            <a:endParaRPr lang="ru-RU" sz="4000" b="1" i="1">
              <a:solidFill>
                <a:srgbClr val="000099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86200" y="4724400"/>
            <a:ext cx="4343400" cy="9144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400" b="1">
                <a:solidFill>
                  <a:srgbClr val="006600"/>
                </a:solidFill>
                <a:latin typeface="Times New Roman" pitchFamily="18" charset="0"/>
              </a:rPr>
              <a:t>Учитель русского языка </a:t>
            </a:r>
          </a:p>
          <a:p>
            <a:pPr>
              <a:lnSpc>
                <a:spcPct val="80000"/>
              </a:lnSpc>
            </a:pPr>
            <a:r>
              <a:rPr lang="ru-RU" sz="1400" b="1">
                <a:solidFill>
                  <a:srgbClr val="006600"/>
                </a:solidFill>
                <a:latin typeface="Times New Roman" pitchFamily="18" charset="0"/>
              </a:rPr>
              <a:t>МБОУ Вешкаймской СОШ №2 имени Б.П.Зиновьева</a:t>
            </a:r>
          </a:p>
          <a:p>
            <a:pPr>
              <a:lnSpc>
                <a:spcPct val="80000"/>
              </a:lnSpc>
            </a:pPr>
            <a:r>
              <a:rPr lang="ru-RU" sz="1400" b="1">
                <a:solidFill>
                  <a:srgbClr val="006600"/>
                </a:solidFill>
                <a:latin typeface="Times New Roman" pitchFamily="18" charset="0"/>
              </a:rPr>
              <a:t> Васильева И.В.</a:t>
            </a:r>
          </a:p>
          <a:p>
            <a:pPr>
              <a:lnSpc>
                <a:spcPct val="80000"/>
              </a:lnSpc>
            </a:pPr>
            <a:endParaRPr lang="ru-RU" sz="1400">
              <a:solidFill>
                <a:srgbClr val="006600"/>
              </a:solidFill>
              <a:latin typeface="Times New Roman" pitchFamily="18" charset="0"/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4" r="12408" b="6494"/>
          <a:stretch>
            <a:fillRect/>
          </a:stretch>
        </p:blipFill>
        <p:spPr bwMode="auto">
          <a:xfrm>
            <a:off x="0" y="0"/>
            <a:ext cx="1600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34225" y="5362575"/>
            <a:ext cx="2009775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Внимание!!!</a:t>
            </a:r>
            <a:b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2800" b="1" dirty="0" smtClean="0">
                <a:solidFill>
                  <a:srgbClr val="000099"/>
                </a:solidFill>
                <a:latin typeface="Comic Sans MS" pitchFamily="66" charset="0"/>
              </a:rPr>
              <a:t>Деепричастный оборот не употребляется в следующих случаях:</a:t>
            </a:r>
            <a:endParaRPr lang="ru-RU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Если основное и добавочное действие выполняется разными лицами (субъектами)</a:t>
            </a:r>
          </a:p>
          <a:p>
            <a:pPr marL="514350" indent="-514350">
              <a:buNone/>
            </a:pP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Нельзя:</a:t>
            </a:r>
            <a:r>
              <a:rPr lang="ru-RU" sz="2800" dirty="0" smtClean="0"/>
              <a:t> </a:t>
            </a:r>
            <a:r>
              <a:rPr lang="ru-RU" sz="2800" b="1" dirty="0" smtClean="0">
                <a:solidFill>
                  <a:srgbClr val="008000"/>
                </a:solidFill>
                <a:latin typeface="Segoe Print" pitchFamily="2" charset="0"/>
              </a:rPr>
              <a:t>Пользуясь калькулятором, расчет производится быстро и легко.</a:t>
            </a:r>
          </a:p>
          <a:p>
            <a:pPr marL="514350" indent="-514350">
              <a:buNone/>
            </a:pPr>
            <a:endParaRPr lang="ru-RU" sz="2800" dirty="0" smtClean="0"/>
          </a:p>
          <a:p>
            <a:pPr marL="514350" indent="-514350">
              <a:buAutoNum type="arabicPeriod" startAt="2"/>
            </a:pPr>
            <a:r>
              <a:rPr lang="ru-RU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 безличном предложении (нет и не может быть подлежащего – субъекта действия).</a:t>
            </a:r>
          </a:p>
          <a:p>
            <a:pPr marL="514350" indent="-514350">
              <a:buNone/>
            </a:pP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Нельзя:</a:t>
            </a:r>
            <a:r>
              <a:rPr lang="ru-RU" sz="2800" dirty="0" smtClean="0"/>
              <a:t> </a:t>
            </a:r>
            <a:r>
              <a:rPr lang="ru-RU" sz="2800" b="1" dirty="0" smtClean="0">
                <a:solidFill>
                  <a:srgbClr val="008000"/>
                </a:solidFill>
                <a:latin typeface="Segoe Print" pitchFamily="2" charset="0"/>
              </a:rPr>
              <a:t>Гуляя вечером, мне нездоровилось.</a:t>
            </a:r>
          </a:p>
          <a:p>
            <a:pPr marL="514350" indent="-514350"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solidFill>
                  <a:srgbClr val="FF0000"/>
                </a:solidFill>
                <a:latin typeface="Comic Sans MS" pitchFamily="66" charset="0"/>
              </a:rPr>
              <a:t>Алгоритм выполнения задания!</a:t>
            </a:r>
            <a:endParaRPr lang="ru-RU" sz="4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solidFill>
                  <a:srgbClr val="000099"/>
                </a:solidFill>
                <a:latin typeface="Comic Sans MS" pitchFamily="66" charset="0"/>
              </a:rPr>
              <a:t>Найти и выделить в первой части предложения деепричастие.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solidFill>
                  <a:srgbClr val="000099"/>
                </a:solidFill>
                <a:latin typeface="Comic Sans MS" pitchFamily="66" charset="0"/>
              </a:rPr>
              <a:t>В вариантах ответов выделить грамматические основы.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solidFill>
                  <a:srgbClr val="000099"/>
                </a:solidFill>
                <a:latin typeface="Comic Sans MS" pitchFamily="66" charset="0"/>
              </a:rPr>
              <a:t>Проверить, в каком из вариантов ответа, субъект или подразумеваемый субъект выполняет основное и добавочное действия.</a:t>
            </a:r>
            <a:endParaRPr lang="ru-RU" b="1" dirty="0">
              <a:solidFill>
                <a:srgbClr val="000099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/>
          <a:lstStyle/>
          <a:p>
            <a:r>
              <a:rPr lang="ru-RU" sz="32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А4. Выберите грамматически правильное продолжение предложения: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Слушая любимую музыку,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29600" cy="4144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1) каждый раз открываешь в ней что-то новое.</a:t>
            </a:r>
          </a:p>
          <a:p>
            <a:pPr eaLnBrk="1" hangingPunct="1">
              <a:buFont typeface="Arial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2) время как будто перестаёт существовать.</a:t>
            </a:r>
          </a:p>
          <a:p>
            <a:pPr eaLnBrk="1" hangingPunct="1">
              <a:buFont typeface="Arial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3) всегда обнаруживается что-то новое, не замеченное раньше.</a:t>
            </a:r>
          </a:p>
          <a:p>
            <a:pPr eaLnBrk="1" hangingPunct="1">
              <a:buFont typeface="Arial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4) она никогда не надоедает.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554162"/>
          </a:xfrm>
        </p:spPr>
        <p:txBody>
          <a:bodyPr/>
          <a:lstStyle/>
          <a:p>
            <a:r>
              <a:rPr lang="ru-RU" sz="32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А4. Выберите грамматически правильное продолжение предложения: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Окончив с отличием политехнический институт,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297363"/>
          </a:xfrm>
        </p:spPr>
        <p:txBody>
          <a:bodyPr/>
          <a:lstStyle/>
          <a:p>
            <a:endParaRPr lang="ru-RU" dirty="0" smtClean="0"/>
          </a:p>
          <a:p>
            <a:pPr eaLnBrk="1" hangingPunct="1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1) слезы радости навернулись у него на глазах</a:t>
            </a:r>
          </a:p>
          <a:p>
            <a:pPr eaLnBrk="1" hangingPunct="1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2) мне предстояла успешная карьера</a:t>
            </a:r>
          </a:p>
          <a:p>
            <a:pPr eaLnBrk="1" hangingPunct="1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3) мои взгляды устремлены на работу в конструкторском бюро</a:t>
            </a:r>
          </a:p>
          <a:p>
            <a:pPr eaLnBrk="1" hangingPunct="1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4) выпускник с дипломом инженера-технолога пришел на известный завод.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29540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А4. Выберите грамматически правильное продолжение предложения:</a:t>
            </a:r>
            <a:br>
              <a:rPr lang="ru-RU" sz="32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Работая с химическими реактивами в лаборатории, 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2286000"/>
            <a:ext cx="8229600" cy="4068763"/>
          </a:xfrm>
        </p:spPr>
        <p:txBody>
          <a:bodyPr/>
          <a:lstStyle/>
          <a:p>
            <a:pPr eaLnBrk="1" hangingPunct="1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1) старайтесь быть предельно осторожными.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2) мне были понятны многие законы химии.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3) отношения иногда не складываются.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4)  надписи на колбах сделаны четким                                                              почерком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06562"/>
          </a:xfrm>
        </p:spPr>
        <p:txBody>
          <a:bodyPr/>
          <a:lstStyle/>
          <a:p>
            <a:r>
              <a:rPr lang="ru-RU" sz="32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А4. Выберите грамматически правильное продолжение предложения:</a:t>
            </a:r>
            <a:br>
              <a:rPr lang="ru-RU" sz="32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Прославив своё имя исследованиями болезней и применением вакцин,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3916363"/>
          </a:xfrm>
        </p:spPr>
        <p:txBody>
          <a:bodyPr/>
          <a:lstStyle/>
          <a:p>
            <a:pPr eaLnBrk="1" hangingPunct="1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1) у меня сложились замечательные отношения со всеми учеными.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2) это способствовало распространению и развитию науки.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3) ученый Луи Пастер по-прежнему остался очень скромным человеком.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4) нужны дополнительные финансовые   средства.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630362"/>
          </a:xfrm>
        </p:spPr>
        <p:txBody>
          <a:bodyPr/>
          <a:lstStyle/>
          <a:p>
            <a:r>
              <a:rPr lang="ru-RU" sz="32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А4. Выберите грамматически правильное продолжение предложения:</a:t>
            </a:r>
            <a:br>
              <a:rPr lang="ru-RU" sz="32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Познакомившись с геометрией Лобачевского,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2438400"/>
            <a:ext cx="8229600" cy="3840163"/>
          </a:xfrm>
        </p:spPr>
        <p:txBody>
          <a:bodyPr/>
          <a:lstStyle/>
          <a:p>
            <a:pPr eaLnBrk="1" hangingPunct="1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1) требуется  пространственное мышление.</a:t>
            </a:r>
          </a:p>
          <a:p>
            <a:pPr eaLnBrk="1" hangingPunct="1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2) она не имеет аналогов в мире.</a:t>
            </a:r>
          </a:p>
          <a:p>
            <a:pPr eaLnBrk="1" hangingPunct="1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3) красота его рассуждений меня поразила.</a:t>
            </a:r>
          </a:p>
          <a:p>
            <a:pPr eaLnBrk="1" hangingPunct="1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4) открываешь его четырехмерный мир теории относительности.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319191306_detskie-fony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04800" y="304800"/>
            <a:ext cx="8382000" cy="6314439"/>
          </a:xfrm>
        </p:spPr>
      </p:pic>
      <p:sp>
        <p:nvSpPr>
          <p:cNvPr id="5" name="Прямоугольник 4"/>
          <p:cNvSpPr/>
          <p:nvPr/>
        </p:nvSpPr>
        <p:spPr>
          <a:xfrm>
            <a:off x="838200" y="1600200"/>
            <a:ext cx="5110373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Выполните тестовые задания на листах контроля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 smtClean="0">
                <a:solidFill>
                  <a:srgbClr val="000099"/>
                </a:solidFill>
                <a:latin typeface="Monotype Corsiva" pitchFamily="66" charset="0"/>
              </a:rPr>
              <a:t>Ключ к тестовым заданиям</a:t>
            </a:r>
            <a:endParaRPr lang="ru-RU" sz="48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209800" y="1447800"/>
          <a:ext cx="4876800" cy="494284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2438400"/>
                <a:gridCol w="2438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№ задания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Ответ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953000" cy="5364162"/>
          </a:xfrm>
        </p:spPr>
        <p:txBody>
          <a:bodyPr/>
          <a:lstStyle/>
          <a:p>
            <a:pPr algn="l"/>
            <a:r>
              <a:rPr lang="ru-RU" sz="4000" b="1" u="sng" dirty="0" smtClean="0">
                <a:solidFill>
                  <a:srgbClr val="FF0000"/>
                </a:solidFill>
                <a:latin typeface="Monotype Corsiva" pitchFamily="66" charset="0"/>
              </a:rPr>
              <a:t>Домашнее задание:</a:t>
            </a:r>
            <a:r>
              <a:rPr lang="ru-RU" sz="4000" b="1" dirty="0" smtClean="0">
                <a:solidFill>
                  <a:srgbClr val="000099"/>
                </a:solidFill>
                <a:latin typeface="Monotype Corsiva" pitchFamily="66" charset="0"/>
              </a:rPr>
              <a:t/>
            </a:r>
            <a:br>
              <a:rPr lang="ru-RU" sz="4000" b="1" dirty="0" smtClean="0">
                <a:solidFill>
                  <a:srgbClr val="000099"/>
                </a:solidFill>
                <a:latin typeface="Monotype Corsiva" pitchFamily="66" charset="0"/>
              </a:rPr>
            </a:br>
            <a:r>
              <a:rPr lang="ru-RU" sz="4000" b="1" dirty="0" smtClean="0">
                <a:solidFill>
                  <a:srgbClr val="000099"/>
                </a:solidFill>
                <a:latin typeface="Monotype Corsiva" pitchFamily="66" charset="0"/>
              </a:rPr>
              <a:t>1. Выучить теоретический материал.</a:t>
            </a:r>
            <a:br>
              <a:rPr lang="ru-RU" sz="4000" b="1" dirty="0" smtClean="0">
                <a:solidFill>
                  <a:srgbClr val="000099"/>
                </a:solidFill>
                <a:latin typeface="Monotype Corsiva" pitchFamily="66" charset="0"/>
              </a:rPr>
            </a:br>
            <a:r>
              <a:rPr lang="ru-RU" sz="4000" b="1" dirty="0" smtClean="0">
                <a:solidFill>
                  <a:srgbClr val="000099"/>
                </a:solidFill>
                <a:latin typeface="Monotype Corsiva" pitchFamily="66" charset="0"/>
              </a:rPr>
              <a:t>2. Выполнить задания № 8-9   на   с.83-84  дидактического материала.</a:t>
            </a:r>
            <a:endParaRPr lang="ru-RU" sz="40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pic>
        <p:nvPicPr>
          <p:cNvPr id="4" name="Содержимое 3" descr="0d4a12d31a4a267e263e3c4082cc8b82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572000" y="1981200"/>
            <a:ext cx="4419600" cy="4419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>
                <a:solidFill>
                  <a:srgbClr val="0033CC"/>
                </a:solidFill>
                <a:latin typeface="Comic Sans MS" pitchFamily="66" charset="0"/>
              </a:rPr>
              <a:t/>
            </a:r>
            <a:br>
              <a:rPr lang="ru-RU" b="1" i="1">
                <a:solidFill>
                  <a:srgbClr val="0033CC"/>
                </a:solidFill>
                <a:latin typeface="Comic Sans MS" pitchFamily="66" charset="0"/>
              </a:rPr>
            </a:br>
            <a:r>
              <a:rPr lang="ru-RU" b="1" i="1">
                <a:solidFill>
                  <a:srgbClr val="0033CC"/>
                </a:solidFill>
                <a:latin typeface="Comic Sans MS" pitchFamily="66" charset="0"/>
              </a:rPr>
              <a:t>Цели урока</a:t>
            </a:r>
            <a:br>
              <a:rPr lang="ru-RU" b="1" i="1">
                <a:solidFill>
                  <a:srgbClr val="0033CC"/>
                </a:solidFill>
                <a:latin typeface="Comic Sans MS" pitchFamily="66" charset="0"/>
              </a:rPr>
            </a:br>
            <a:endParaRPr lang="ru-RU" b="1" i="1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800" b="1" dirty="0">
                <a:solidFill>
                  <a:srgbClr val="0033CC"/>
                </a:solidFill>
                <a:latin typeface="Comic Sans MS" pitchFamily="66" charset="0"/>
              </a:rPr>
              <a:t>1.</a:t>
            </a:r>
            <a:r>
              <a:rPr lang="ru-RU" sz="2800" dirty="0">
                <a:solidFill>
                  <a:srgbClr val="0033CC"/>
                </a:solidFill>
                <a:latin typeface="Comic Sans MS" pitchFamily="66" charset="0"/>
              </a:rPr>
              <a:t> </a:t>
            </a:r>
            <a:r>
              <a:rPr lang="ru-RU" sz="2800" b="1" dirty="0">
                <a:solidFill>
                  <a:srgbClr val="0033CC"/>
                </a:solidFill>
                <a:latin typeface="Comic Sans MS" pitchFamily="66" charset="0"/>
              </a:rPr>
              <a:t>Обобщить и систематизировать знания о деепричастии, деепричастном обороте и употреблении деепричастного оборота в речи.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 b="1" dirty="0">
                <a:solidFill>
                  <a:srgbClr val="0033CC"/>
                </a:solidFill>
                <a:latin typeface="Comic Sans MS" pitchFamily="66" charset="0"/>
              </a:rPr>
              <a:t>2. Закрепить умение правильно строить предложения  с деепричастным оборотом.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 b="1" dirty="0">
                <a:solidFill>
                  <a:srgbClr val="0033CC"/>
                </a:solidFill>
                <a:latin typeface="Comic Sans MS" pitchFamily="66" charset="0"/>
              </a:rPr>
              <a:t>3. Готовиться к ЕГЭ: выработать алгоритм выполнения задания, связанного с нормами употребления деепричастий в речи; отработать навыки выполнения данного задания (А4) </a:t>
            </a:r>
          </a:p>
          <a:p>
            <a:pPr>
              <a:lnSpc>
                <a:spcPct val="90000"/>
              </a:lnSpc>
              <a:buFontTx/>
              <a:buNone/>
            </a:pPr>
            <a:endParaRPr lang="ru-RU" sz="2800" b="1" dirty="0">
              <a:solidFill>
                <a:srgbClr val="0033CC"/>
              </a:solidFill>
              <a:latin typeface="Comic Sans MS" pitchFamily="66" charset="0"/>
            </a:endParaRPr>
          </a:p>
          <a:p>
            <a:pPr>
              <a:lnSpc>
                <a:spcPct val="90000"/>
              </a:lnSpc>
            </a:pPr>
            <a:endParaRPr lang="ru-RU" b="1" dirty="0"/>
          </a:p>
          <a:p>
            <a:pPr>
              <a:lnSpc>
                <a:spcPct val="90000"/>
              </a:lnSpc>
              <a:buFontTx/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953000" cy="5364162"/>
          </a:xfrm>
        </p:spPr>
        <p:txBody>
          <a:bodyPr/>
          <a:lstStyle/>
          <a:p>
            <a:pPr algn="l"/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endParaRPr lang="ru-RU" sz="40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pic>
        <p:nvPicPr>
          <p:cNvPr id="7" name="Рисунок 6" descr="Надпись - Спасибо !,блестяшка- анимашка розочек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0914" y="1216248"/>
            <a:ext cx="8232085" cy="43463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457200"/>
            <a:ext cx="7696200" cy="2667000"/>
          </a:xfrm>
        </p:spPr>
        <p:txBody>
          <a:bodyPr/>
          <a:lstStyle/>
          <a:p>
            <a:pPr algn="l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А4. Укажите грамматически правильное продолжение предложения: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Прочитав новый роман известного писателя,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819400"/>
            <a:ext cx="8229600" cy="33067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его герои произвели на меня отталкивающее впечатление.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мне захотелось прочитать и его повести.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я был очарован красотой его стиля.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режиссёру захотелось поставить по нему фильм.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!!! Для выполнения задания необходимо знать: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solidFill>
                  <a:srgbClr val="000099"/>
                </a:solidFill>
                <a:latin typeface="Bookman Old Style" pitchFamily="18" charset="0"/>
              </a:rPr>
              <a:t>Что такое деепричастие.</a:t>
            </a:r>
          </a:p>
          <a:p>
            <a:pPr marL="514350" indent="-514350">
              <a:buFont typeface="+mj-lt"/>
              <a:buAutoNum type="arabicPeriod"/>
            </a:pPr>
            <a:endParaRPr lang="ru-RU" b="1" dirty="0" smtClean="0">
              <a:solidFill>
                <a:srgbClr val="000099"/>
              </a:solidFill>
              <a:latin typeface="Bookman Old Style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solidFill>
                  <a:srgbClr val="000099"/>
                </a:solidFill>
                <a:latin typeface="Bookman Old Style" pitchFamily="18" charset="0"/>
              </a:rPr>
              <a:t>Что такое деепричастный оборот</a:t>
            </a:r>
          </a:p>
          <a:p>
            <a:pPr marL="514350" indent="-514350">
              <a:buFont typeface="+mj-lt"/>
              <a:buAutoNum type="arabicPeriod"/>
            </a:pPr>
            <a:endParaRPr lang="ru-RU" b="1" dirty="0" smtClean="0">
              <a:solidFill>
                <a:srgbClr val="000099"/>
              </a:solidFill>
              <a:latin typeface="Bookman Old Style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solidFill>
                  <a:srgbClr val="000099"/>
                </a:solidFill>
                <a:latin typeface="Bookman Old Style" pitchFamily="18" charset="0"/>
              </a:rPr>
              <a:t>Нормы употребления в речи деепричастий и деепричастных оборотов</a:t>
            </a:r>
            <a:endParaRPr lang="ru-RU" b="1" dirty="0">
              <a:solidFill>
                <a:srgbClr val="000099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0099"/>
                </a:solidFill>
                <a:latin typeface="Comic Sans MS" pitchFamily="66" charset="0"/>
              </a:rPr>
              <a:t>1. </a:t>
            </a:r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Деепричастие -</a:t>
            </a:r>
            <a:r>
              <a:rPr lang="ru-RU" b="1" dirty="0" smtClean="0">
                <a:solidFill>
                  <a:srgbClr val="000099"/>
                </a:solidFill>
                <a:latin typeface="Comic Sans MS" pitchFamily="66" charset="0"/>
              </a:rPr>
              <a:t> это…</a:t>
            </a:r>
            <a:endParaRPr lang="ru-RU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49831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b="1" dirty="0" smtClean="0">
                <a:solidFill>
                  <a:srgbClr val="000099"/>
                </a:solidFill>
                <a:latin typeface="Comic Sans MS" pitchFamily="66" charset="0"/>
              </a:rPr>
              <a:t>самостоятельная часть речи, которая отвечает на вопросы </a:t>
            </a:r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ЧТО ДЕЛАЯ? ЧТО СДЕЛАВ?</a:t>
            </a:r>
            <a:r>
              <a:rPr lang="ru-RU" b="1" dirty="0" smtClean="0">
                <a:solidFill>
                  <a:srgbClr val="000099"/>
                </a:solidFill>
                <a:latin typeface="Comic Sans MS" pitchFamily="66" charset="0"/>
              </a:rPr>
              <a:t> и обозначает </a:t>
            </a:r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добавочное, дополнительное действие </a:t>
            </a:r>
            <a:r>
              <a:rPr lang="ru-RU" b="1" dirty="0" smtClean="0">
                <a:solidFill>
                  <a:srgbClr val="000099"/>
                </a:solidFill>
                <a:latin typeface="Comic Sans MS" pitchFamily="66" charset="0"/>
              </a:rPr>
              <a:t>к основному. Чаще всего деепричастие </a:t>
            </a:r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относится к глаголу.</a:t>
            </a:r>
          </a:p>
          <a:p>
            <a:pPr>
              <a:buNone/>
            </a:pPr>
            <a:endParaRPr lang="ru-RU" b="1" dirty="0" smtClean="0">
              <a:solidFill>
                <a:srgbClr val="000099"/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Например: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rgbClr val="008000"/>
                </a:solidFill>
                <a:latin typeface="Segoe Print" pitchFamily="2" charset="0"/>
              </a:rPr>
              <a:t>Дрожа от волнения, Пётр вошёл в комнату.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000099"/>
                </a:solidFill>
                <a:latin typeface="Comic Sans MS" pitchFamily="66" charset="0"/>
              </a:rPr>
              <a:t>2. </a:t>
            </a:r>
            <a:r>
              <a:rPr lang="ru-RU" sz="3600" b="1" dirty="0" smtClean="0">
                <a:solidFill>
                  <a:srgbClr val="FF0000"/>
                </a:solidFill>
                <a:latin typeface="Comic Sans MS" pitchFamily="66" charset="0"/>
              </a:rPr>
              <a:t>Деепричастный оборот -</a:t>
            </a:r>
            <a:r>
              <a:rPr lang="ru-RU" sz="3600" b="1" dirty="0" smtClean="0">
                <a:solidFill>
                  <a:srgbClr val="000099"/>
                </a:solidFill>
                <a:latin typeface="Comic Sans MS" pitchFamily="66" charset="0"/>
              </a:rPr>
              <a:t> это</a:t>
            </a:r>
            <a:endParaRPr lang="ru-RU" sz="3600" b="1" dirty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>
              <a:buNone/>
            </a:pPr>
            <a:r>
              <a:rPr lang="ru-RU" sz="3600" b="1" dirty="0" smtClean="0">
                <a:solidFill>
                  <a:srgbClr val="000099"/>
                </a:solidFill>
                <a:latin typeface="Comic Sans MS" pitchFamily="66" charset="0"/>
              </a:rPr>
              <a:t>	деепричастие с зависимыми словами; в деепричастном обороте </a:t>
            </a:r>
            <a:r>
              <a:rPr lang="ru-RU" sz="3600" b="1" dirty="0" smtClean="0">
                <a:solidFill>
                  <a:srgbClr val="FF0000"/>
                </a:solidFill>
                <a:latin typeface="Comic Sans MS" pitchFamily="66" charset="0"/>
              </a:rPr>
              <a:t>деепричастие</a:t>
            </a:r>
            <a:r>
              <a:rPr lang="ru-RU" sz="3600" b="1" dirty="0" smtClean="0">
                <a:solidFill>
                  <a:srgbClr val="000099"/>
                </a:solidFill>
                <a:latin typeface="Comic Sans MS" pitchFamily="66" charset="0"/>
              </a:rPr>
              <a:t> является </a:t>
            </a:r>
            <a:r>
              <a:rPr lang="ru-RU" sz="3600" b="1" dirty="0" smtClean="0">
                <a:solidFill>
                  <a:srgbClr val="FF0000"/>
                </a:solidFill>
                <a:latin typeface="Comic Sans MS" pitchFamily="66" charset="0"/>
              </a:rPr>
              <a:t>главным словом</a:t>
            </a:r>
            <a:r>
              <a:rPr lang="ru-RU" sz="3600" b="1" dirty="0" smtClean="0">
                <a:solidFill>
                  <a:srgbClr val="000099"/>
                </a:solidFill>
                <a:latin typeface="Comic Sans MS" pitchFamily="66" charset="0"/>
              </a:rPr>
              <a:t>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Например: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rgbClr val="006600"/>
                </a:solidFill>
                <a:latin typeface="Segoe Print" pitchFamily="2" charset="0"/>
              </a:rPr>
              <a:t>Однажды Гиляровский, желая показать свою силу, завязал узлом кочергу.</a:t>
            </a:r>
            <a:endParaRPr lang="ru-RU" b="1" dirty="0">
              <a:solidFill>
                <a:srgbClr val="006600"/>
              </a:solidFill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630362"/>
          </a:xfrm>
        </p:spPr>
        <p:txBody>
          <a:bodyPr/>
          <a:lstStyle/>
          <a:p>
            <a:r>
              <a:rPr lang="ru-RU" sz="4000" b="1" dirty="0" smtClean="0">
                <a:solidFill>
                  <a:srgbClr val="000099"/>
                </a:solidFill>
                <a:latin typeface="Comic Sans MS" pitchFamily="66" charset="0"/>
              </a:rPr>
              <a:t>3. </a:t>
            </a:r>
            <a:r>
              <a:rPr lang="ru-RU" sz="4000" b="1" dirty="0" smtClean="0">
                <a:solidFill>
                  <a:srgbClr val="FF0000"/>
                </a:solidFill>
                <a:latin typeface="Comic Sans MS" pitchFamily="66" charset="0"/>
              </a:rPr>
              <a:t>Нормы построения предложений с деепричастным оборотом</a:t>
            </a:r>
            <a:endParaRPr lang="ru-RU" sz="4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057400"/>
            <a:ext cx="8229600" cy="40687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sz="2800" b="1" dirty="0" smtClean="0">
                <a:solidFill>
                  <a:srgbClr val="000099"/>
                </a:solidFill>
                <a:latin typeface="Comic Sans MS" pitchFamily="66" charset="0"/>
              </a:rPr>
              <a:t>В двусоставных предложениях </a:t>
            </a:r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субъект, названный подлежащим</a:t>
            </a:r>
            <a:r>
              <a:rPr lang="ru-RU" sz="2800" b="1" dirty="0" smtClean="0">
                <a:solidFill>
                  <a:srgbClr val="000099"/>
                </a:solidFill>
                <a:latin typeface="Comic Sans MS" pitchFamily="66" charset="0"/>
              </a:rPr>
              <a:t>, должен выполнять </a:t>
            </a:r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оба действия</a:t>
            </a:r>
            <a:r>
              <a:rPr lang="ru-RU" sz="2800" b="1" dirty="0" smtClean="0">
                <a:solidFill>
                  <a:srgbClr val="000099"/>
                </a:solidFill>
                <a:latin typeface="Comic Sans MS" pitchFamily="66" charset="0"/>
              </a:rPr>
              <a:t>: </a:t>
            </a:r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основное</a:t>
            </a:r>
            <a:r>
              <a:rPr lang="ru-RU" sz="2800" b="1" dirty="0" smtClean="0">
                <a:solidFill>
                  <a:srgbClr val="000099"/>
                </a:solidFill>
                <a:latin typeface="Comic Sans MS" pitchFamily="66" charset="0"/>
              </a:rPr>
              <a:t>, названное сказуемым, и </a:t>
            </a:r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добавочное</a:t>
            </a:r>
            <a:r>
              <a:rPr lang="ru-RU" sz="2800" b="1" dirty="0" smtClean="0">
                <a:solidFill>
                  <a:srgbClr val="000099"/>
                </a:solidFill>
                <a:latin typeface="Comic Sans MS" pitchFamily="66" charset="0"/>
              </a:rPr>
              <a:t>, выраженное деепричастием.</a:t>
            </a:r>
          </a:p>
          <a:p>
            <a:pPr marL="514350" indent="-514350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Сравните:     </a:t>
            </a:r>
            <a:r>
              <a:rPr lang="ru-RU" sz="2800" b="1" dirty="0" smtClean="0">
                <a:solidFill>
                  <a:srgbClr val="006600"/>
                </a:solidFill>
                <a:latin typeface="Segoe Print" pitchFamily="2" charset="0"/>
              </a:rPr>
              <a:t>1. Выбирая стиль одежды, подчеркивается индивидуальность.</a:t>
            </a:r>
          </a:p>
          <a:p>
            <a:pPr marL="514350" indent="-514350">
              <a:buNone/>
            </a:pPr>
            <a:r>
              <a:rPr lang="ru-RU" sz="2800" b="1" dirty="0" smtClean="0">
                <a:solidFill>
                  <a:srgbClr val="006600"/>
                </a:solidFill>
                <a:latin typeface="Segoe Print" pitchFamily="2" charset="0"/>
              </a:rPr>
              <a:t>			  2. Выбирая стиль одежды, я советуюсь с подругой. </a:t>
            </a:r>
            <a:endParaRPr lang="ru-RU" sz="2800" b="1" dirty="0">
              <a:solidFill>
                <a:srgbClr val="006600"/>
              </a:solidFill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Внимание!!!</a:t>
            </a:r>
            <a:endParaRPr lang="ru-RU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90600"/>
            <a:ext cx="8229600" cy="513556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0099"/>
                </a:solidFill>
                <a:latin typeface="Comic Sans MS" pitchFamily="66" charset="0"/>
              </a:rPr>
              <a:t>2. В </a:t>
            </a:r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односоставных</a:t>
            </a:r>
            <a:r>
              <a:rPr lang="ru-RU" b="1" dirty="0" smtClean="0">
                <a:solidFill>
                  <a:srgbClr val="000099"/>
                </a:solidFill>
                <a:latin typeface="Comic Sans MS" pitchFamily="66" charset="0"/>
              </a:rPr>
              <a:t> предложениях субъект действия </a:t>
            </a:r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формально не выражен.</a:t>
            </a:r>
          </a:p>
          <a:p>
            <a:pPr>
              <a:buNone/>
            </a:pPr>
            <a:r>
              <a:rPr lang="ru-RU" b="1" dirty="0" smtClean="0">
                <a:solidFill>
                  <a:srgbClr val="000099"/>
                </a:solidFill>
                <a:latin typeface="Comic Sans MS" pitchFamily="66" charset="0"/>
              </a:rPr>
              <a:t>Деепричастный оборот в них может употребляться лишь в тех случаях, когда </a:t>
            </a:r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субъект действия можно «восстановить».</a:t>
            </a:r>
          </a:p>
          <a:p>
            <a:pPr>
              <a:buNone/>
            </a:pPr>
            <a:r>
              <a:rPr lang="ru-RU" b="1" dirty="0" smtClean="0">
                <a:solidFill>
                  <a:srgbClr val="000099"/>
                </a:solidFill>
                <a:latin typeface="Comic Sans MS" pitchFamily="66" charset="0"/>
              </a:rPr>
              <a:t>Речь идет об </a:t>
            </a:r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определенно-личных и неопределенно-личных </a:t>
            </a:r>
            <a:r>
              <a:rPr lang="ru-RU" b="1" dirty="0" smtClean="0">
                <a:solidFill>
                  <a:srgbClr val="000099"/>
                </a:solidFill>
                <a:latin typeface="Comic Sans MS" pitchFamily="66" charset="0"/>
              </a:rPr>
              <a:t>предложениях.</a:t>
            </a:r>
            <a:endParaRPr lang="ru-RU" b="1" dirty="0">
              <a:solidFill>
                <a:srgbClr val="000099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FF0000"/>
                </a:solidFill>
                <a:latin typeface="Comic Sans MS" pitchFamily="66" charset="0"/>
              </a:rPr>
              <a:t>Сказуемое в этих предложениях может быть выражено:</a:t>
            </a:r>
            <a:endParaRPr lang="ru-RU" sz="36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sz="2400" b="1" dirty="0" smtClean="0">
                <a:solidFill>
                  <a:srgbClr val="000099"/>
                </a:solidFill>
                <a:cs typeface="Times New Roman" pitchFamily="18" charset="0"/>
              </a:rPr>
              <a:t>В форме повелительного наклонения</a:t>
            </a:r>
          </a:p>
          <a:p>
            <a:pPr marL="514350" indent="-514350">
              <a:buNone/>
            </a:pP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Например:</a:t>
            </a:r>
            <a:r>
              <a:rPr lang="ru-RU" sz="2400" b="1" dirty="0" smtClean="0">
                <a:solidFill>
                  <a:srgbClr val="000099"/>
                </a:solidFill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8000"/>
                </a:solidFill>
                <a:latin typeface="Segoe Print" pitchFamily="2" charset="0"/>
                <a:cs typeface="Times New Roman" pitchFamily="18" charset="0"/>
              </a:rPr>
              <a:t>Приехав в Москву, обязательно посетите Красную площадь.</a:t>
            </a:r>
          </a:p>
          <a:p>
            <a:pPr marL="514350" indent="-514350">
              <a:buAutoNum type="arabicPeriod" startAt="2"/>
            </a:pPr>
            <a:r>
              <a:rPr lang="ru-RU" sz="2400" b="1" dirty="0" smtClean="0">
                <a:solidFill>
                  <a:srgbClr val="000099"/>
                </a:solidFill>
                <a:cs typeface="Times New Roman" pitchFamily="18" charset="0"/>
              </a:rPr>
              <a:t>В форме 1-го и 2-го лица изъявительного наклонения</a:t>
            </a:r>
          </a:p>
          <a:p>
            <a:pPr marL="514350" indent="-514350">
              <a:buNone/>
            </a:pP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Например:</a:t>
            </a:r>
            <a:r>
              <a:rPr lang="ru-RU" sz="2400" b="1" dirty="0" smtClean="0">
                <a:solidFill>
                  <a:srgbClr val="000099"/>
                </a:solidFill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8000"/>
                </a:solidFill>
                <a:latin typeface="Segoe Print" pitchFamily="2" charset="0"/>
                <a:cs typeface="Times New Roman" pitchFamily="18" charset="0"/>
              </a:rPr>
              <a:t>Читая текст, обращаю внимание на способы выражения авторской позиции.</a:t>
            </a:r>
          </a:p>
          <a:p>
            <a:pPr marL="514350" indent="-514350">
              <a:buAutoNum type="arabicPeriod" startAt="3"/>
            </a:pPr>
            <a:r>
              <a:rPr lang="ru-RU" sz="2400" b="1" dirty="0" smtClean="0">
                <a:solidFill>
                  <a:srgbClr val="FF0000"/>
                </a:solidFill>
                <a:cs typeface="Times New Roman" pitchFamily="18" charset="0"/>
              </a:rPr>
              <a:t>!!!</a:t>
            </a:r>
            <a:r>
              <a:rPr lang="ru-RU" sz="2400" b="1" dirty="0" smtClean="0">
                <a:solidFill>
                  <a:srgbClr val="000099"/>
                </a:solidFill>
                <a:cs typeface="Times New Roman" pitchFamily="18" charset="0"/>
              </a:rPr>
              <a:t> В форме инфинитива в значении повелительного наклонения.</a:t>
            </a:r>
          </a:p>
          <a:p>
            <a:pPr marL="514350" indent="-514350">
              <a:buNone/>
            </a:pP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Например:</a:t>
            </a:r>
            <a:r>
              <a:rPr lang="ru-RU" sz="2400" b="1" dirty="0" smtClean="0">
                <a:solidFill>
                  <a:srgbClr val="000099"/>
                </a:solidFill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8000"/>
                </a:solidFill>
                <a:latin typeface="Segoe Print" pitchFamily="2" charset="0"/>
                <a:cs typeface="Times New Roman" pitchFamily="18" charset="0"/>
              </a:rPr>
              <a:t>Садясь в поезд, нужно проверить наличие билета.</a:t>
            </a:r>
            <a:endParaRPr lang="ru-RU" sz="2400" b="1" dirty="0">
              <a:solidFill>
                <a:srgbClr val="008000"/>
              </a:solidFill>
              <a:latin typeface="Segoe Print" pitchFamily="2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385</TotalTime>
  <Words>624</Words>
  <Application>Microsoft Office PowerPoint</Application>
  <PresentationFormat>Экран (4:3)</PresentationFormat>
  <Paragraphs>105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Оформление по умолчанию</vt:lpstr>
      <vt:lpstr>Синтаксические нормы  (построение предложений с деепричастным оборотом). </vt:lpstr>
      <vt:lpstr> Цели урока </vt:lpstr>
      <vt:lpstr>А4. Укажите грамматически правильное продолжение предложения: Прочитав новый роман известного писателя, </vt:lpstr>
      <vt:lpstr>!!! Для выполнения задания необходимо знать:</vt:lpstr>
      <vt:lpstr>1. Деепричастие - это…</vt:lpstr>
      <vt:lpstr>2. Деепричастный оборот - это</vt:lpstr>
      <vt:lpstr>3. Нормы построения предложений с деепричастным оборотом</vt:lpstr>
      <vt:lpstr>Внимание!!!</vt:lpstr>
      <vt:lpstr>Сказуемое в этих предложениях может быть выражено:</vt:lpstr>
      <vt:lpstr>Внимание!!! Деепричастный оборот не употребляется в следующих случаях:</vt:lpstr>
      <vt:lpstr>Алгоритм выполнения задания!</vt:lpstr>
      <vt:lpstr>А4. Выберите грамматически правильное продолжение предложения: Слушая любимую музыку,</vt:lpstr>
      <vt:lpstr>А4. Выберите грамматически правильное продолжение предложения:  Окончив с отличием политехнический институт, </vt:lpstr>
      <vt:lpstr>А4. Выберите грамматически правильное продолжение предложения:  Работая с химическими реактивами в лаборатории,    </vt:lpstr>
      <vt:lpstr>А4. Выберите грамматически правильное продолжение предложения:  Прославив своё имя исследованиями болезней и применением вакцин,</vt:lpstr>
      <vt:lpstr>А4. Выберите грамматически правильное продолжение предложения:  Познакомившись с геометрией Лобачевского,</vt:lpstr>
      <vt:lpstr>Слайд 17</vt:lpstr>
      <vt:lpstr>Ключ к тестовым заданиям</vt:lpstr>
      <vt:lpstr>Домашнее задание: 1. Выучить теоретический материал. 2. Выполнить задания № 8-9   на   с.83-84  дидактического материала.</vt:lpstr>
      <vt:lpstr>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Ирина</cp:lastModifiedBy>
  <cp:revision>39</cp:revision>
  <cp:lastPrinted>1601-01-01T00:00:00Z</cp:lastPrinted>
  <dcterms:created xsi:type="dcterms:W3CDTF">1601-01-01T00:00:00Z</dcterms:created>
  <dcterms:modified xsi:type="dcterms:W3CDTF">2012-03-14T18:24:52Z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