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4A77-9C30-4AAB-97F2-C89357EE0962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43437E-889D-48CC-99C5-D1084F8229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4A77-9C30-4AAB-97F2-C89357EE0962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437E-889D-48CC-99C5-D1084F8229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4A77-9C30-4AAB-97F2-C89357EE0962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437E-889D-48CC-99C5-D1084F8229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4A77-9C30-4AAB-97F2-C89357EE0962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43437E-889D-48CC-99C5-D1084F8229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4A77-9C30-4AAB-97F2-C89357EE0962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437E-889D-48CC-99C5-D1084F8229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4A77-9C30-4AAB-97F2-C89357EE0962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437E-889D-48CC-99C5-D1084F8229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4A77-9C30-4AAB-97F2-C89357EE0962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243437E-889D-48CC-99C5-D1084F82295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4A77-9C30-4AAB-97F2-C89357EE0962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437E-889D-48CC-99C5-D1084F8229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4A77-9C30-4AAB-97F2-C89357EE0962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437E-889D-48CC-99C5-D1084F8229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4A77-9C30-4AAB-97F2-C89357EE0962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437E-889D-48CC-99C5-D1084F8229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4A77-9C30-4AAB-97F2-C89357EE0962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437E-889D-48CC-99C5-D1084F82295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9B4A77-9C30-4AAB-97F2-C89357EE0962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43437E-889D-48CC-99C5-D1084F82295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/>
              <a:t>Презентацию составила  учитель истории и обществознания Мартьянова Н.В.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64704"/>
            <a:ext cx="8458200" cy="914400"/>
          </a:xfrm>
        </p:spPr>
        <p:txBody>
          <a:bodyPr>
            <a:noAutofit/>
          </a:bodyPr>
          <a:lstStyle/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>Деловая игра</a:t>
            </a:r>
          </a:p>
          <a:p>
            <a:pPr algn="ctr"/>
            <a:r>
              <a:rPr lang="ru-RU" sz="4800" b="1" dirty="0" smtClean="0"/>
              <a:t>«Государство и право»</a:t>
            </a:r>
            <a:endParaRPr lang="ru-RU" sz="4800" b="1" dirty="0"/>
          </a:p>
        </p:txBody>
      </p:sp>
      <p:pic>
        <p:nvPicPr>
          <p:cNvPr id="10" name="Рисунок 9" descr="C:\Program Files\Microsoft Office\MEDIA\CAGCAT10\j0300840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33123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1 команда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596064" cy="417909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На </a:t>
            </a:r>
            <a:r>
              <a:rPr lang="ru-RU" sz="2400" b="1" dirty="0" smtClean="0"/>
              <a:t>основании статьи 87 УК РФ несовершеннолетними признаются лица, которым ко времени совершеннолетия исполнилось 16, но не исполнилось 20 лет. К несовершеннолетним, признанными виновными в совершении преступления, предусматривается одно уголовно- правовое воздействие- назначение наказания. Виды наказаний, назначаемые несовершеннолетним:</a:t>
            </a:r>
          </a:p>
          <a:p>
            <a:r>
              <a:rPr lang="ru-RU" sz="2400" b="1" dirty="0" smtClean="0"/>
              <a:t> </a:t>
            </a:r>
          </a:p>
          <a:p>
            <a:r>
              <a:rPr lang="ru-RU" sz="2400" b="1" dirty="0" smtClean="0"/>
              <a:t>А) штраф,  б) лишение права заниматься определенной деятельностью,</a:t>
            </a:r>
          </a:p>
          <a:p>
            <a:r>
              <a:rPr lang="ru-RU" sz="2400" b="1" dirty="0" smtClean="0"/>
              <a:t>В) конфискация имущества, г) пожизненное лишение свободы,</a:t>
            </a:r>
          </a:p>
          <a:p>
            <a:r>
              <a:rPr lang="ru-RU" sz="2400" b="1" dirty="0" smtClean="0"/>
              <a:t>Д) обязательные работы, е) исправительные работы, арест,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) лишение свободы на определенный срок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2 команда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Самой </a:t>
            </a:r>
            <a:r>
              <a:rPr lang="ru-RU" b="1" dirty="0" smtClean="0"/>
              <a:t>строгой мерой наказания для несовершеннолетних является смертная казнь. Если подросток совершил преступление, а не достиг возраста уголовной ответственности, его направляют в специализированный детский дом закрытого типа. Впервые в уголовном законодательстве в особую главу выделены преступления против несовершеннолетних. Вовлечение в совершение преступления, а тем более в преступную группу, наказывается лишением свободы до 15 лет.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0"/>
          <a:ext cx="8892480" cy="6592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6240"/>
                <a:gridCol w="4446240"/>
              </a:tblGrid>
              <a:tr h="765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Ошибки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Правильные ответы</a:t>
                      </a:r>
                    </a:p>
                  </a:txBody>
                  <a:tcPr marL="68580" marR="68580" marT="0" marB="0"/>
                </a:tc>
              </a:tr>
              <a:tr h="7650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1.   16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1. 14 лет</a:t>
                      </a:r>
                    </a:p>
                  </a:txBody>
                  <a:tcPr marL="68580" marR="68580" marT="0" marB="0"/>
                </a:tc>
              </a:tr>
              <a:tr h="7650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2.   20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2.  18 лет</a:t>
                      </a:r>
                    </a:p>
                  </a:txBody>
                  <a:tcPr marL="68580" marR="68580" marT="0" marB="0"/>
                </a:tc>
              </a:tr>
              <a:tr h="7650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3.Одно уголовно- правовое   воздействие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3. Два уголовно- правовых воздействия: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 а) назначении наказания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 б) принудительные меры      воспитательного характера</a:t>
                      </a:r>
                    </a:p>
                  </a:txBody>
                  <a:tcPr marL="68580" marR="68580" marT="0" marB="0"/>
                </a:tc>
              </a:tr>
              <a:tr h="7650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4.   в, 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4. 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</a:rPr>
                        <a:t>а,б,д,е,ж,з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650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5.  Смертная казнь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5. Лишение свободы на срок не выше 10 лет</a:t>
                      </a:r>
                    </a:p>
                  </a:txBody>
                  <a:tcPr marL="68580" marR="68580" marT="0" marB="0"/>
                </a:tc>
              </a:tr>
              <a:tr h="7650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6. Специализированный детский дом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6.  Специализированные воспитательные учреждения</a:t>
                      </a:r>
                    </a:p>
                  </a:txBody>
                  <a:tcPr marL="68580" marR="68580" marT="0" marB="0"/>
                </a:tc>
              </a:tr>
              <a:tr h="7650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7.   До 15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7.  До 8 лет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3284984"/>
          <a:ext cx="8964490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449"/>
                <a:gridCol w="896449"/>
                <a:gridCol w="896449"/>
                <a:gridCol w="896449"/>
                <a:gridCol w="896449"/>
                <a:gridCol w="896449"/>
                <a:gridCol w="896449"/>
                <a:gridCol w="896449"/>
                <a:gridCol w="896449"/>
                <a:gridCol w="896449"/>
              </a:tblGrid>
              <a:tr h="14041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А</a:t>
                      </a:r>
                      <a:endParaRPr lang="ru-RU" sz="3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Б</a:t>
                      </a:r>
                      <a:endParaRPr lang="ru-RU" sz="3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В</a:t>
                      </a:r>
                      <a:endParaRPr lang="ru-RU" sz="3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Г</a:t>
                      </a:r>
                      <a:endParaRPr lang="ru-RU" sz="3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Д</a:t>
                      </a:r>
                      <a:endParaRPr lang="ru-RU" sz="3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Е</a:t>
                      </a:r>
                      <a:endParaRPr lang="ru-RU" sz="32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Ж </a:t>
                      </a:r>
                      <a:endParaRPr lang="ru-RU" sz="3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З</a:t>
                      </a:r>
                      <a:endParaRPr lang="ru-RU" sz="3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14041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332656"/>
          <a:ext cx="8964490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449"/>
                <a:gridCol w="896449"/>
                <a:gridCol w="896449"/>
                <a:gridCol w="896449"/>
                <a:gridCol w="896449"/>
                <a:gridCol w="896449"/>
                <a:gridCol w="896449"/>
                <a:gridCol w="896449"/>
                <a:gridCol w="896449"/>
                <a:gridCol w="896449"/>
              </a:tblGrid>
              <a:tr h="1260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А </a:t>
                      </a:r>
                      <a:endParaRPr lang="ru-RU" sz="3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Б</a:t>
                      </a:r>
                      <a:endParaRPr lang="ru-RU" sz="3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В</a:t>
                      </a:r>
                      <a:endParaRPr lang="ru-RU" sz="3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Г</a:t>
                      </a:r>
                      <a:endParaRPr lang="ru-RU" sz="3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Д</a:t>
                      </a:r>
                      <a:endParaRPr lang="ru-RU" sz="3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Е</a:t>
                      </a:r>
                      <a:endParaRPr lang="ru-RU" sz="3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Ж</a:t>
                      </a:r>
                      <a:endParaRPr lang="ru-RU" sz="3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З</a:t>
                      </a:r>
                      <a:endParaRPr lang="ru-RU" sz="3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И</a:t>
                      </a:r>
                      <a:endParaRPr lang="ru-RU" sz="3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К</a:t>
                      </a:r>
                      <a:endParaRPr lang="ru-RU" sz="3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12601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-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ru-RU" sz="3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>
                          <a:latin typeface="Arial"/>
                          <a:ea typeface="Calibri"/>
                          <a:cs typeface="Times New Roman"/>
                        </a:rPr>
                        <a:t>+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По ту сторону холста</a:t>
            </a:r>
            <a:br>
              <a:rPr lang="ru-RU" sz="4000" dirty="0" smtClean="0"/>
            </a:br>
            <a:r>
              <a:rPr lang="ru-RU" i="1" dirty="0" smtClean="0"/>
              <a:t>«Опять двойка»</a:t>
            </a:r>
            <a:endParaRPr lang="ru-RU" i="1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9813"/>
            <a:ext cx="5976664" cy="489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«Бурлаки на Волге»</a:t>
            </a:r>
            <a:endParaRPr lang="ru-RU" i="1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57" y="1556792"/>
            <a:ext cx="882678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/>
              <a:t>«Христос </a:t>
            </a:r>
            <a:r>
              <a:rPr lang="ru-RU" i="1" dirty="0" smtClean="0"/>
              <a:t>в доме </a:t>
            </a:r>
            <a:r>
              <a:rPr lang="ru-RU" i="1" dirty="0" err="1" smtClean="0"/>
              <a:t>Симона</a:t>
            </a:r>
            <a:r>
              <a:rPr lang="ru-RU" i="1" dirty="0" smtClean="0"/>
              <a:t> Фарисея»</a:t>
            </a:r>
            <a:endParaRPr lang="ru-RU" i="1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1484784"/>
            <a:ext cx="6967883" cy="463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«Запорожцы сочиняют письмо турецкому </a:t>
            </a:r>
            <a:r>
              <a:rPr lang="ru-RU" dirty="0" smtClean="0"/>
              <a:t>султану»</a:t>
            </a: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504129" cy="443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«Отдых на привале»</a:t>
            </a:r>
            <a:endParaRPr lang="ru-RU" i="1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5"/>
            <a:ext cx="7274070" cy="471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Труд крестьян</a:t>
            </a:r>
            <a:endParaRPr lang="ru-RU" i="1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45717"/>
            <a:ext cx="8365408" cy="485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конкурс «Государственная власть».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1 команда -</a:t>
            </a:r>
            <a:endParaRPr lang="ru-RU" dirty="0" smtClean="0"/>
          </a:p>
          <a:p>
            <a:pPr lvl="0" algn="ctr"/>
            <a:r>
              <a:rPr lang="ru-RU" b="1" dirty="0" smtClean="0"/>
              <a:t>1.Президент </a:t>
            </a:r>
            <a:r>
              <a:rPr lang="ru-RU" b="1" dirty="0" smtClean="0"/>
              <a:t>РФ является:</a:t>
            </a:r>
          </a:p>
          <a:p>
            <a:pPr lvl="0"/>
            <a:r>
              <a:rPr lang="ru-RU" dirty="0" smtClean="0"/>
              <a:t>главой государства</a:t>
            </a:r>
          </a:p>
          <a:p>
            <a:pPr lvl="0"/>
            <a:r>
              <a:rPr lang="ru-RU" dirty="0" smtClean="0"/>
              <a:t>главой Правительства</a:t>
            </a:r>
          </a:p>
          <a:p>
            <a:pPr lvl="0"/>
            <a:r>
              <a:rPr lang="ru-RU" dirty="0" smtClean="0"/>
              <a:t>главой Парламента</a:t>
            </a:r>
          </a:p>
          <a:p>
            <a:pPr lvl="0"/>
            <a:r>
              <a:rPr lang="ru-RU" dirty="0" smtClean="0"/>
              <a:t>Верховным Главнокомандующим ВС РФ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b="1" dirty="0" smtClean="0"/>
              <a:t>2. Исполнительная </a:t>
            </a:r>
            <a:r>
              <a:rPr lang="ru-RU" b="1" dirty="0" smtClean="0"/>
              <a:t>власть принадлежит:</a:t>
            </a:r>
          </a:p>
          <a:p>
            <a:pPr lvl="0"/>
            <a:r>
              <a:rPr lang="ru-RU" dirty="0" smtClean="0"/>
              <a:t>Совету Министров</a:t>
            </a:r>
          </a:p>
          <a:p>
            <a:pPr lvl="0"/>
            <a:r>
              <a:rPr lang="ru-RU" dirty="0" smtClean="0"/>
              <a:t>кабинету Министров </a:t>
            </a:r>
          </a:p>
          <a:p>
            <a:pPr lvl="0"/>
            <a:r>
              <a:rPr lang="ru-RU" dirty="0" smtClean="0"/>
              <a:t>Правительству РФ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b="1" dirty="0" smtClean="0"/>
              <a:t>3.Из </a:t>
            </a:r>
            <a:r>
              <a:rPr lang="ru-RU" b="1" dirty="0" smtClean="0"/>
              <a:t>каких двух палат состоит российский Парламент:</a:t>
            </a:r>
          </a:p>
          <a:p>
            <a:pPr lvl="0"/>
            <a:r>
              <a:rPr lang="ru-RU" dirty="0" smtClean="0"/>
              <a:t>совет союза прокуратуры РФ</a:t>
            </a:r>
          </a:p>
          <a:p>
            <a:pPr lvl="0"/>
            <a:r>
              <a:rPr lang="ru-RU" dirty="0" smtClean="0"/>
              <a:t>Совет Федерации</a:t>
            </a:r>
          </a:p>
          <a:p>
            <a:pPr lvl="0"/>
            <a:r>
              <a:rPr lang="ru-RU" dirty="0" smtClean="0"/>
              <a:t>Совет национальностей </a:t>
            </a:r>
          </a:p>
          <a:p>
            <a:pPr lvl="0"/>
            <a:r>
              <a:rPr lang="ru-RU" dirty="0" smtClean="0"/>
              <a:t>Государственная Дума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2 команда -</a:t>
            </a:r>
          </a:p>
          <a:p>
            <a:pPr lvl="0" algn="ctr"/>
            <a:r>
              <a:rPr lang="ru-RU" b="1" dirty="0" smtClean="0"/>
              <a:t>1. Парламентом </a:t>
            </a:r>
            <a:r>
              <a:rPr lang="ru-RU" b="1" dirty="0" smtClean="0"/>
              <a:t>России называется:</a:t>
            </a:r>
          </a:p>
          <a:p>
            <a:pPr lvl="0"/>
            <a:r>
              <a:rPr lang="ru-RU" dirty="0" smtClean="0"/>
              <a:t>Совет Федерации</a:t>
            </a:r>
          </a:p>
          <a:p>
            <a:pPr lvl="0"/>
            <a:r>
              <a:rPr lang="ru-RU" dirty="0" smtClean="0"/>
              <a:t>Федеральное Собрание</a:t>
            </a:r>
          </a:p>
          <a:p>
            <a:pPr lvl="0"/>
            <a:r>
              <a:rPr lang="ru-RU" dirty="0" smtClean="0"/>
              <a:t>Государственная Дума</a:t>
            </a:r>
          </a:p>
          <a:p>
            <a:pPr lvl="0"/>
            <a:r>
              <a:rPr lang="ru-RU" dirty="0" smtClean="0"/>
              <a:t>Верховный Совет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b="1" dirty="0" smtClean="0"/>
              <a:t>2.Суды в России:</a:t>
            </a:r>
          </a:p>
          <a:p>
            <a:pPr lvl="0"/>
            <a:r>
              <a:rPr lang="ru-RU" dirty="0" smtClean="0"/>
              <a:t>принимают законы</a:t>
            </a:r>
          </a:p>
          <a:p>
            <a:pPr lvl="0"/>
            <a:r>
              <a:rPr lang="ru-RU" dirty="0" smtClean="0"/>
              <a:t>проводят </a:t>
            </a:r>
            <a:r>
              <a:rPr lang="ru-RU" dirty="0" smtClean="0"/>
              <a:t>выборы в стране</a:t>
            </a:r>
          </a:p>
          <a:p>
            <a:pPr lvl="0"/>
            <a:r>
              <a:rPr lang="ru-RU" dirty="0" smtClean="0"/>
              <a:t>вершат правосудие</a:t>
            </a:r>
          </a:p>
          <a:p>
            <a:pPr lvl="0"/>
            <a:r>
              <a:rPr lang="ru-RU" dirty="0" smtClean="0"/>
              <a:t>являются единственным государственным органом, определяющим виновность или невиновность лица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ru-RU" b="1" dirty="0" smtClean="0"/>
              <a:t>3.Кто </a:t>
            </a:r>
            <a:r>
              <a:rPr lang="ru-RU" b="1" dirty="0" smtClean="0"/>
              <a:t>руководит централизованной системой органов, осуществляющих от имени РФ надзор за соблюдением Конституции РФ и исполнением законов, действующих на территории РФ:</a:t>
            </a:r>
          </a:p>
          <a:p>
            <a:pPr lvl="0"/>
            <a:r>
              <a:rPr lang="ru-RU" dirty="0" smtClean="0"/>
              <a:t>Главный прокурор</a:t>
            </a:r>
          </a:p>
          <a:p>
            <a:pPr lvl="0"/>
            <a:r>
              <a:rPr lang="ru-RU" dirty="0" smtClean="0"/>
              <a:t>Ведущий прокурор</a:t>
            </a:r>
          </a:p>
          <a:p>
            <a:r>
              <a:rPr lang="ru-RU" i="1" dirty="0" smtClean="0"/>
              <a:t>Генеральный прокурор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-957"/>
          <a:ext cx="8820471" cy="6454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5920"/>
                <a:gridCol w="1266447"/>
                <a:gridCol w="5508104"/>
              </a:tblGrid>
              <a:tr h="10292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Избирательная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комиссия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А.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Право граждан РФ избирать в органы государственной власти и органы местного самоуправления;</a:t>
                      </a:r>
                    </a:p>
                  </a:txBody>
                  <a:tcPr marL="25400" marR="25400" marT="0" marB="0" anchor="ctr"/>
                </a:tc>
              </a:tr>
              <a:tr h="10292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Депутат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Б.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Избирательный округ, в котором избирается один депутат</a:t>
                      </a:r>
                    </a:p>
                  </a:txBody>
                  <a:tcPr marL="25400" marR="25400" marT="0" marB="0" anchor="ctr"/>
                </a:tc>
              </a:tr>
              <a:tr h="10292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Активное избирательное право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В.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Коллегиальный орган, формируемый в порядке и сроки, которые установлены законом, организующий и обеспечивающий подготовку и проведение выборов</a:t>
                      </a:r>
                    </a:p>
                  </a:txBody>
                  <a:tcPr marL="25400" marR="25400" marT="0" marB="0" anchor="ctr"/>
                </a:tc>
              </a:tr>
              <a:tr h="12525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Избиратель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Лицо, избранное избирателями соответствующего избирательного округа в представительный орган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</a:rPr>
                        <a:t>госвласти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или в представительный орган муниципального образования на основе всеобщего равного и прямого избирательного права при тайном голосовании</a:t>
                      </a:r>
                    </a:p>
                  </a:txBody>
                  <a:tcPr marL="25400" marR="25400" marT="0" marB="0" anchor="ctr"/>
                </a:tc>
              </a:tr>
              <a:tr h="12410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Одномандатный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избирательный округ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д.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Гражданин РФ, обладающий активным избирательным правом</a:t>
                      </a:r>
                    </a:p>
                  </a:txBody>
                  <a:tcPr marL="25400" marR="2540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0"/>
          <a:ext cx="8784977" cy="6624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360"/>
                <a:gridCol w="796157"/>
                <a:gridCol w="5238460"/>
              </a:tblGrid>
              <a:tr h="22158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Правительство РФ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А.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Лицо, выдвинутое в установленном настоящим Федеральным законом, иным законом порядке в качестве претендента на замещаемую посредством прямых выборов должность или на членство в органе (палате органа) государственной власти или органе местного самоуправления либо зарегистрированное соответствующей избирательной комиссией в качестве кандидата</a:t>
                      </a:r>
                    </a:p>
                  </a:txBody>
                  <a:tcPr marL="25400" marR="25400" marT="0" marB="0" anchor="ctr"/>
                </a:tc>
              </a:tr>
              <a:tr h="10953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Кандидат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Б.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Право граждан РФ быть избранными в органы государственной власти и органы местного самоуправления</a:t>
                      </a:r>
                    </a:p>
                  </a:txBody>
                  <a:tcPr marL="25400" marR="25400" marT="0" marB="0" anchor="ctr"/>
                </a:tc>
              </a:tr>
              <a:tr h="10953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Пассивное избирательное право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В.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Избирательный округ, в котором избираются несколько депутатов и в котором за каждого из них избиратели голосуют персонально</a:t>
                      </a:r>
                    </a:p>
                  </a:txBody>
                  <a:tcPr marL="25400" marR="25400" marT="0" marB="0" anchor="ctr"/>
                </a:tc>
              </a:tr>
              <a:tr h="10953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Многомандатный избирательный округ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Г.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Коллегиальный орган, возглавляющий единую систему исполнительной власти в РФ</a:t>
                      </a:r>
                    </a:p>
                  </a:txBody>
                  <a:tcPr marL="25400" marR="25400" marT="0" marB="0" anchor="ctr"/>
                </a:tc>
              </a:tr>
              <a:tr h="10953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Президент РФ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д.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Глава государства,  который определяет основные направления внутренней и внешней политики государства.</a:t>
                      </a:r>
                    </a:p>
                  </a:txBody>
                  <a:tcPr marL="25400" marR="2540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</TotalTime>
  <Words>618</Words>
  <Application>Microsoft Office PowerPoint</Application>
  <PresentationFormat>Экран (4:3)</PresentationFormat>
  <Paragraphs>146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Презентацию составила  учитель истории и обществознания Мартьянова Н.В.</vt:lpstr>
      <vt:lpstr>конкурс «Государственная власть».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1 команда</vt:lpstr>
      <vt:lpstr>2 команда</vt:lpstr>
      <vt:lpstr>Слайд 12</vt:lpstr>
      <vt:lpstr>Слайд 13</vt:lpstr>
      <vt:lpstr>По ту сторону холста «Опять двойка»</vt:lpstr>
      <vt:lpstr>«Бурлаки на Волге»</vt:lpstr>
      <vt:lpstr>«Христос в доме Симона Фарисея»</vt:lpstr>
      <vt:lpstr>«Запорожцы сочиняют письмо турецкому султану»</vt:lpstr>
      <vt:lpstr>«Отдых на привале»</vt:lpstr>
      <vt:lpstr>Труд крестьян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2013-03-11T05:48:07Z</dcterms:created>
  <dcterms:modified xsi:type="dcterms:W3CDTF">2013-03-11T07:11:06Z</dcterms:modified>
</cp:coreProperties>
</file>