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8" r:id="rId2"/>
  </p:sldMasterIdLst>
  <p:notesMasterIdLst>
    <p:notesMasterId r:id="rId12"/>
  </p:notesMasterIdLst>
  <p:sldIdLst>
    <p:sldId id="265" r:id="rId3"/>
    <p:sldId id="271" r:id="rId4"/>
    <p:sldId id="256" r:id="rId5"/>
    <p:sldId id="257" r:id="rId6"/>
    <p:sldId id="269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1" autoAdjust="0"/>
  </p:normalViewPr>
  <p:slideViewPr>
    <p:cSldViewPr>
      <p:cViewPr>
        <p:scale>
          <a:sx n="91" d="100"/>
          <a:sy n="91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96FCF1-C117-444F-9DE6-8D4B9B18AABD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BB26DC-B076-43C1-9E4F-77DF3CDEE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3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54AE3-CF0A-4164-86C3-5CDA83E8DF6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35CD3-CD5E-4C5D-9231-4D036A902559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59B8-BFD9-4A69-BA3B-84AC46D144AB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8BE5-8B6A-47C2-A890-3FB31E336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4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053C-33DA-4EE7-9B4B-C2704E99108B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B112-D1E6-4B9A-9505-28A55EDE9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9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3272-CD78-4936-ACC8-36AE620E021E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EE49-3393-496B-898E-4D9F7D2D7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8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8489CEC-983E-41DC-AA5A-EE7EACE51F48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A8AB9A99-7206-46EE-AB32-AC0AC893A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8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5B58BE6-14B0-4381-999A-4A8C69C5EC5B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907ADE67-8E4A-4766-BA5F-975A3B714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8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AA72268E-FBFB-47DF-A9E4-E113356D675E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9BD54ECD-9FF4-4BD1-95B3-64AD80F38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5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230B2C1-E4D6-4FCC-B4DF-90FED4A541DE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F5646A7A-A594-41C1-A6C2-18C692255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4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63F2DDCD-1D41-4662-A341-34F684B4595B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8794796D-63FE-4C04-946A-AE1B5A23F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4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314EEE6-0658-4023-BB0F-88D5877424E6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8C414A02-43BF-47CE-A2B0-52C6C2DB1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5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8655A15B-C206-487B-92E9-48DB6640FA2C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9A95C99A-997C-45B4-B232-943A02A2C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92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C0AB5C49-3339-4FD3-8901-6BEE5854D630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A7D24272-D5C4-42E6-AC44-040F62EEE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9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D937-688A-40E4-B5DE-66BB97E183D8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DBE6-00D2-4669-9D2F-8C2F10F0B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2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0A71E19B-49E3-4922-AA1B-DC8727B89FCB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D48444A2-9A13-487E-A6E3-A64D684D1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54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208F6728-E623-43D6-8D05-D8C82571AAC3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4F36AA0E-C6FE-4A44-A575-2EA061932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2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1FAB8B29-DE61-44CC-8798-99E1B923AB77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DAAED813-B92C-4769-98E1-1A26CDB5E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2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60F8-4ACC-4315-9645-208911B180FD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FE0B-F02E-418B-A790-97D92287E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1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3F34-45B1-44A8-881E-63178DF037C3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1B86-1327-43AA-82F2-40823106B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3E78-4870-4FDB-8C99-C99F21174A38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727C-C8C6-4BE3-86B0-A592903D9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E30E-69B9-4AFA-A6D0-B0C7B8CEFC4D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C521-D16D-45F2-8C9D-15FCD1597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8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0DD0-B938-47AF-9AA8-F9620FA2FAFA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25E5-DAB9-4B3B-AD35-B5A496708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9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5908-FD7C-4261-98F2-C2B709305CC1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A6B4-AB2A-4FA1-992E-C6FF8B6EC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2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1670-DD19-4E19-B2FF-183D6375B034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1DC0-1CE9-4B18-9E80-A879BBF2F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5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50C75-E21D-4F12-8676-E00B413E9D45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1F57A1-8CA1-436A-810B-6B388741E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4" r:id="rId2"/>
    <p:sldLayoutId id="2147483763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4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5DDD66F-24BE-41F4-B8B8-9EB2C849C4F2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903F33F-2EE8-43C1-A475-8944F6953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4656138" y="1484313"/>
            <a:ext cx="44656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800080"/>
                </a:solidFill>
                <a:latin typeface="Georgia" pitchFamily="18" charset="0"/>
              </a:rPr>
              <a:t>Карманцева</a:t>
            </a:r>
          </a:p>
          <a:p>
            <a:r>
              <a:rPr lang="ru-RU" sz="3600" b="1">
                <a:solidFill>
                  <a:srgbClr val="800080"/>
                </a:solidFill>
                <a:latin typeface="Georgia" pitchFamily="18" charset="0"/>
              </a:rPr>
              <a:t>Татьяна   </a:t>
            </a:r>
          </a:p>
          <a:p>
            <a:r>
              <a:rPr lang="ru-RU" sz="3600" b="1">
                <a:solidFill>
                  <a:srgbClr val="800080"/>
                </a:solidFill>
                <a:latin typeface="Georgia" pitchFamily="18" charset="0"/>
              </a:rPr>
              <a:t>Владимировна – </a:t>
            </a:r>
          </a:p>
          <a:p>
            <a:endParaRPr lang="ru-RU" sz="3600" b="1" i="1">
              <a:solidFill>
                <a:srgbClr val="800080"/>
              </a:solidFill>
              <a:latin typeface="Georgia" pitchFamily="18" charset="0"/>
            </a:endParaRPr>
          </a:p>
          <a:p>
            <a:r>
              <a:rPr lang="ru-RU" sz="2800" b="1" i="1">
                <a:solidFill>
                  <a:srgbClr val="002060"/>
                </a:solidFill>
                <a:latin typeface="Georgia" pitchFamily="18" charset="0"/>
              </a:rPr>
              <a:t>учитель русского языка и литературы МБОУ ПСОШ № 29 </a:t>
            </a:r>
          </a:p>
        </p:txBody>
      </p:sp>
      <p:pic>
        <p:nvPicPr>
          <p:cNvPr id="17411" name="Picture 7" descr="E:\учитель го\illllllllllllllllllllll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176713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идео_«ЕРАЛАШ_Ну_почему_мы_так_говорим_»_смотреть_онлайн_ролик_«ЕРАЛАШ_Ну_почему_мы_так_говорим_»_на_4e8493be50487e0cfd89f69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 rotWithShape="1">
          <a:blip r:embed="rId4" cstate="print"/>
          <a:srcRect t="1" r="-167" b="-4940"/>
          <a:stretch>
            <a:fillRect/>
          </a:stretch>
        </p:blipFill>
        <p:spPr>
          <a:xfrm rot="10800000" flipH="1" flipV="1">
            <a:off x="179512" y="188640"/>
            <a:ext cx="8812635" cy="619268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79388" y="1844675"/>
            <a:ext cx="896461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Жаргон</a:t>
            </a:r>
            <a:r>
              <a:rPr lang="ru-RU" sz="4000" b="1"/>
              <a:t> </a:t>
            </a:r>
            <a:r>
              <a:rPr lang="ru-RU" sz="3600" b="1"/>
              <a:t>–</a:t>
            </a:r>
            <a:r>
              <a:rPr lang="ru-RU" sz="3600"/>
              <a:t> </a:t>
            </a:r>
            <a:r>
              <a:rPr lang="ru-RU" sz="3200"/>
              <a:t>(предположительно от галло-романского gargone — болтовня), социальный диалект;</a:t>
            </a:r>
          </a:p>
          <a:p>
            <a:r>
              <a:rPr lang="ru-RU" sz="3200"/>
              <a:t> отличается от общеразговорного языка специфической лексикой и экспрессивностью оборотов</a:t>
            </a:r>
            <a:r>
              <a:rPr lang="ru-RU" sz="36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320800"/>
            <a:ext cx="8964612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7200" i="1">
                <a:solidFill>
                  <a:srgbClr val="002060"/>
                </a:solidFill>
              </a:rPr>
              <a:t> </a:t>
            </a:r>
            <a:r>
              <a:rPr lang="ru-RU" sz="6600" i="1">
                <a:solidFill>
                  <a:srgbClr val="FF0000"/>
                </a:solidFill>
              </a:rPr>
              <a:t>Жаргонизмы –         это беда </a:t>
            </a:r>
          </a:p>
          <a:p>
            <a:pPr algn="ctr" eaLnBrk="0" hangingPunct="0"/>
            <a:r>
              <a:rPr lang="ru-RU" sz="6600" i="1">
                <a:solidFill>
                  <a:srgbClr val="FF0000"/>
                </a:solidFill>
              </a:rPr>
              <a:t> или необходимость?</a:t>
            </a:r>
          </a:p>
        </p:txBody>
      </p:sp>
      <p:pic>
        <p:nvPicPr>
          <p:cNvPr id="20483" name="Picture 4" descr="libr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938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388" y="188913"/>
          <a:ext cx="8785226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452"/>
                <a:gridCol w="2880362"/>
                <a:gridCol w="2952412"/>
              </a:tblGrid>
              <a:tr h="1295400">
                <a:tc>
                  <a:txBody>
                    <a:bodyPr/>
                    <a:lstStyle/>
                    <a:p>
                      <a:pPr marL="460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История возникновения</a:t>
                      </a:r>
                    </a:p>
                    <a:p>
                      <a:endParaRPr lang="ru-RU" sz="1800" dirty="0"/>
                    </a:p>
                  </a:txBody>
                  <a:tcPr marL="91443" marR="91443" marT="45694" marB="4569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460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Виды жаргона</a:t>
                      </a:r>
                    </a:p>
                    <a:p>
                      <a:endParaRPr lang="ru-RU" sz="1800" dirty="0"/>
                    </a:p>
                  </a:txBody>
                  <a:tcPr marL="91443" marR="91443" marT="45694" marB="4569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Что влияет на развитие жаргона?</a:t>
                      </a:r>
                    </a:p>
                    <a:p>
                      <a:endParaRPr lang="ru-RU" sz="1800" dirty="0"/>
                    </a:p>
                  </a:txBody>
                  <a:tcPr marL="91443" marR="91443" marT="45694" marB="4569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1484313"/>
          <a:ext cx="2952750" cy="489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50"/>
              </a:tblGrid>
              <a:tr h="4897437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Жаргон возник из языка коробейников-офеней.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Жаргон может возникать в любом коллективе.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Причины возникновения жаргонных слов различны.</a:t>
                      </a:r>
                    </a:p>
                  </a:txBody>
                  <a:tcPr marL="91458" marR="91458" marT="45728" marB="4572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11863" y="1484313"/>
          <a:ext cx="3024187" cy="489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187"/>
              </a:tblGrid>
              <a:tr h="4897437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Развитие компьютерных технологий;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Современная музыкальная культура;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Иностранные языки;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Уголовная лексика;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Компьютерные игры, видео, мультфильмы;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Хобби и увлечения;</a:t>
                      </a:r>
                    </a:p>
                    <a:p>
                      <a:endParaRPr lang="ru-RU" sz="1800" dirty="0"/>
                    </a:p>
                  </a:txBody>
                  <a:tcPr marT="45728" marB="4572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132138" y="1484313"/>
          <a:ext cx="2879725" cy="489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25"/>
              </a:tblGrid>
              <a:tr h="4897437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Слэнг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Арго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Профессиональные жаргоны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Интер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- жаргон</a:t>
                      </a:r>
                    </a:p>
                    <a:p>
                      <a:endParaRPr lang="ru-RU" sz="1800" dirty="0"/>
                    </a:p>
                  </a:txBody>
                  <a:tcPr marL="91405" marR="91405" marT="45728" marB="4572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1773238"/>
            <a:ext cx="84248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3800475" algn="l"/>
              </a:tabLst>
            </a:pPr>
            <a:r>
              <a:rPr lang="ru-RU" sz="4000">
                <a:solidFill>
                  <a:srgbClr val="002060"/>
                </a:solidFill>
              </a:rPr>
              <a:t>О бедный мой язык родной,!</a:t>
            </a:r>
          </a:p>
          <a:p>
            <a:pPr algn="ctr">
              <a:tabLst>
                <a:tab pos="3800475" algn="l"/>
              </a:tabLst>
            </a:pPr>
            <a:r>
              <a:rPr lang="ru-RU" sz="4000">
                <a:solidFill>
                  <a:srgbClr val="002060"/>
                </a:solidFill>
              </a:rPr>
              <a:t>  О прелесть русской речи чистой!</a:t>
            </a:r>
          </a:p>
          <a:p>
            <a:pPr algn="ctr">
              <a:tabLst>
                <a:tab pos="3800475" algn="l"/>
              </a:tabLst>
            </a:pPr>
            <a:r>
              <a:rPr lang="ru-RU" sz="4000" b="1">
                <a:solidFill>
                  <a:srgbClr val="002060"/>
                </a:solidFill>
              </a:rPr>
              <a:t> </a:t>
            </a:r>
            <a:r>
              <a:rPr lang="ru-RU" sz="4000">
                <a:solidFill>
                  <a:srgbClr val="002060"/>
                </a:solidFill>
              </a:rPr>
              <a:t>Кто не глумился над тобой-</a:t>
            </a:r>
          </a:p>
          <a:p>
            <a:pPr algn="ctr">
              <a:tabLst>
                <a:tab pos="3800475" algn="l"/>
              </a:tabLst>
            </a:pPr>
            <a:r>
              <a:rPr lang="ru-RU" sz="4000">
                <a:solidFill>
                  <a:srgbClr val="002060"/>
                </a:solidFill>
              </a:rPr>
              <a:t>Шпана, чиновники, лингвисты. </a:t>
            </a:r>
          </a:p>
          <a:p>
            <a:pPr algn="ctr">
              <a:tabLst>
                <a:tab pos="3800475" algn="l"/>
              </a:tabLst>
            </a:pPr>
            <a:r>
              <a:rPr lang="ru-RU" sz="4000">
                <a:solidFill>
                  <a:srgbClr val="002060"/>
                </a:solidFill>
              </a:rPr>
              <a:t>                                    (Е. Весник)</a:t>
            </a:r>
          </a:p>
        </p:txBody>
      </p:sp>
      <p:pic>
        <p:nvPicPr>
          <p:cNvPr id="22531" name="Picture 4" descr="book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64050"/>
            <a:ext cx="20875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50825" y="333375"/>
            <a:ext cx="8785225" cy="6246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FF0000"/>
                </a:solidFill>
              </a:rPr>
              <a:t>       </a:t>
            </a:r>
            <a:r>
              <a:rPr lang="ru-RU" sz="6000" dirty="0">
                <a:solidFill>
                  <a:srgbClr val="FF0000"/>
                </a:solidFill>
              </a:rPr>
              <a:t>Алгоритм ответа:</a:t>
            </a:r>
          </a:p>
          <a:p>
            <a:pPr>
              <a:defRPr/>
            </a:pPr>
            <a:r>
              <a:rPr lang="ru-RU" sz="6000" dirty="0"/>
              <a:t> </a:t>
            </a:r>
            <a:endParaRPr lang="ru-RU" sz="5400" dirty="0"/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ru-RU" sz="4000" dirty="0">
                <a:solidFill>
                  <a:srgbClr val="002060"/>
                </a:solidFill>
              </a:rPr>
              <a:t> источник информации</a:t>
            </a:r>
            <a:r>
              <a:rPr lang="ru-RU" sz="4000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ru-RU" sz="4000" dirty="0">
                <a:solidFill>
                  <a:srgbClr val="002060"/>
                </a:solidFill>
              </a:rPr>
              <a:t> примеры жаргонных слов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ru-RU" sz="4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ваше </a:t>
            </a:r>
            <a:r>
              <a:rPr lang="ru-RU" sz="4000" dirty="0">
                <a:solidFill>
                  <a:srgbClr val="002060"/>
                </a:solidFill>
                <a:latin typeface="Arial" charset="0"/>
              </a:rPr>
              <a:t>о</a:t>
            </a:r>
            <a:r>
              <a:rPr lang="ru-RU" sz="4000" dirty="0">
                <a:solidFill>
                  <a:srgbClr val="002060"/>
                </a:solidFill>
              </a:rPr>
              <a:t>тношение к данным жаргонизмам</a:t>
            </a:r>
            <a:endParaRPr lang="ru-RU" sz="4000" dirty="0">
              <a:solidFill>
                <a:srgbClr val="002060"/>
              </a:solidFill>
              <a:latin typeface="Arial" charset="0"/>
            </a:endParaRP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charset="0"/>
              </a:rPr>
              <a:t>д</a:t>
            </a:r>
            <a:r>
              <a:rPr lang="ru-RU" sz="4000" dirty="0">
                <a:solidFill>
                  <a:srgbClr val="002060"/>
                </a:solidFill>
              </a:rPr>
              <a:t>ля чего употребляются 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charset="0"/>
              </a:rPr>
              <a:t>о</a:t>
            </a:r>
            <a:r>
              <a:rPr lang="ru-RU" sz="4000" dirty="0">
                <a:solidFill>
                  <a:srgbClr val="002060"/>
                </a:solidFill>
              </a:rPr>
              <a:t>правдано ли их использование</a:t>
            </a:r>
          </a:p>
          <a:p>
            <a:pPr>
              <a:defRPr/>
            </a:pPr>
            <a:r>
              <a:rPr lang="ru-RU" sz="4000" dirty="0"/>
              <a:t>                                             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320800"/>
            <a:ext cx="8964612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7200" i="1">
                <a:solidFill>
                  <a:srgbClr val="002060"/>
                </a:solidFill>
              </a:rPr>
              <a:t> </a:t>
            </a:r>
            <a:r>
              <a:rPr lang="ru-RU" sz="6600" i="1">
                <a:solidFill>
                  <a:srgbClr val="FF0000"/>
                </a:solidFill>
              </a:rPr>
              <a:t>Жаргонизмы –         это беда </a:t>
            </a:r>
          </a:p>
          <a:p>
            <a:pPr algn="ctr" eaLnBrk="0" hangingPunct="0"/>
            <a:r>
              <a:rPr lang="ru-RU" sz="6600" i="1">
                <a:solidFill>
                  <a:srgbClr val="FF0000"/>
                </a:solidFill>
              </a:rPr>
              <a:t> или необходимость?</a:t>
            </a:r>
          </a:p>
        </p:txBody>
      </p:sp>
      <p:pic>
        <p:nvPicPr>
          <p:cNvPr id="24579" name="Picture 3" descr="libr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938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4656138" y="1484313"/>
            <a:ext cx="44656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800080"/>
                </a:solidFill>
                <a:latin typeface="Georgia" pitchFamily="18" charset="0"/>
              </a:rPr>
              <a:t>Карманцева</a:t>
            </a:r>
          </a:p>
          <a:p>
            <a:r>
              <a:rPr lang="ru-RU" sz="3600" b="1">
                <a:solidFill>
                  <a:srgbClr val="800080"/>
                </a:solidFill>
                <a:latin typeface="Georgia" pitchFamily="18" charset="0"/>
              </a:rPr>
              <a:t>Татьяна   </a:t>
            </a:r>
          </a:p>
          <a:p>
            <a:r>
              <a:rPr lang="ru-RU" sz="3600" b="1">
                <a:solidFill>
                  <a:srgbClr val="800080"/>
                </a:solidFill>
                <a:latin typeface="Georgia" pitchFamily="18" charset="0"/>
              </a:rPr>
              <a:t>Владимировна – </a:t>
            </a:r>
          </a:p>
          <a:p>
            <a:endParaRPr lang="ru-RU" sz="3600" b="1" i="1">
              <a:solidFill>
                <a:srgbClr val="800080"/>
              </a:solidFill>
              <a:latin typeface="Georgia" pitchFamily="18" charset="0"/>
            </a:endParaRPr>
          </a:p>
          <a:p>
            <a:r>
              <a:rPr lang="ru-RU" sz="2800" b="1" i="1">
                <a:solidFill>
                  <a:srgbClr val="002060"/>
                </a:solidFill>
                <a:latin typeface="Georgia" pitchFamily="18" charset="0"/>
              </a:rPr>
              <a:t>учитель русского языка и литературы МБОУ ПСОШ № 29 </a:t>
            </a:r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143375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354</TotalTime>
  <Words>190</Words>
  <Application>Microsoft Office PowerPoint</Application>
  <PresentationFormat>Экран (4:3)</PresentationFormat>
  <Paragraphs>48</Paragraphs>
  <Slides>9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Trebuchet MS</vt:lpstr>
      <vt:lpstr>Arial</vt:lpstr>
      <vt:lpstr>Georgia</vt:lpstr>
      <vt:lpstr>Calibri</vt:lpstr>
      <vt:lpstr>Wingdings</vt:lpstr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Vapor-7</dc:creator>
  <cp:lastModifiedBy>Vapor-7</cp:lastModifiedBy>
  <cp:revision>23</cp:revision>
  <dcterms:created xsi:type="dcterms:W3CDTF">2012-01-25T09:54:43Z</dcterms:created>
  <dcterms:modified xsi:type="dcterms:W3CDTF">2012-03-19T07:25:04Z</dcterms:modified>
</cp:coreProperties>
</file>