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78" r:id="rId4"/>
    <p:sldId id="279" r:id="rId5"/>
    <p:sldId id="257" r:id="rId6"/>
    <p:sldId id="258" r:id="rId7"/>
    <p:sldId id="260" r:id="rId8"/>
    <p:sldId id="262" r:id="rId9"/>
    <p:sldId id="263" r:id="rId10"/>
    <p:sldId id="264" r:id="rId11"/>
    <p:sldId id="265" r:id="rId12"/>
    <p:sldId id="266" r:id="rId13"/>
    <p:sldId id="280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26.10.2011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14357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Виды подчинительной связи </a:t>
            </a:r>
          </a:p>
          <a:p>
            <a:pPr algn="ctr"/>
            <a:r>
              <a:rPr lang="ru-RU" sz="5400" b="1" dirty="0" smtClean="0"/>
              <a:t>в словосочетаниях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6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3.В каком ряду даны все словосочетания со связью примыкание?</a:t>
            </a:r>
            <a:endParaRPr lang="ru-RU" sz="40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А) работать усердно, в этом не разбираюсь, читать выразительно</a:t>
            </a:r>
            <a:endParaRPr lang="ru-RU" sz="40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Б) куда-то далеко, кофе по-турецки, яйцо вкрутую</a:t>
            </a:r>
            <a:endParaRPr lang="ru-RU" sz="40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В) говорить тихо, четыре рубля, любуюсь природой</a:t>
            </a:r>
            <a:endParaRPr lang="ru-RU" sz="40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50112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  В каком ряду даны все словосочетания со связью управление?</a:t>
            </a:r>
            <a:endParaRPr lang="ru-RU" sz="40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А) каждый из присутствующих, сделанный из дерева, нашёл среди книг</a:t>
            </a:r>
            <a:endParaRPr lang="ru-RU" sz="40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Б) внимательно слушать, читать газету, увидеть из окна</a:t>
            </a:r>
            <a:endParaRPr lang="ru-RU" sz="400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В) идет по следу, плакать навзрыд, один из нас</a:t>
            </a:r>
            <a:endParaRPr lang="ru-RU" sz="40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357166"/>
            <a:ext cx="814393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согласовании три требования главного к зависимому - род, число, падеж.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управлении одно требование главного к зависимому - падеж.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примыкании никто ничего потребовать не может.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285749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Из ЕГЭ…</a:t>
            </a:r>
            <a:endParaRPr lang="ru-RU" sz="5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071546"/>
            <a:ext cx="86439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Укажите тип подчинительной связи в словосочетании </a:t>
            </a:r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b="1" dirty="0" smtClean="0"/>
              <a:t>МУЧИТЕЛЬНО  </a:t>
            </a:r>
            <a:r>
              <a:rPr lang="ru-RU" sz="3200" b="1" dirty="0" smtClean="0"/>
              <a:t>ЖАЛЬ</a:t>
            </a:r>
            <a:r>
              <a:rPr lang="ru-RU" sz="3200" dirty="0" smtClean="0"/>
              <a:t> </a:t>
            </a:r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(демоверсия </a:t>
            </a:r>
            <a:r>
              <a:rPr lang="ru-RU" sz="3200" dirty="0" smtClean="0"/>
              <a:t>2011)</a:t>
            </a: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85720" y="357166"/>
            <a:ext cx="850112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</a:rPr>
              <a:t>В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ыпишите подчинительное словосочетание со связью ПРИМЫКАНИЕ.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Вышли на Красную площадь, и Федосеева сопровождало ощущение, что он ходит по </a:t>
            </a: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давно знакомым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местам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928670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Найдите словосочетание со связью </a:t>
            </a:r>
            <a:endParaRPr lang="ru-RU" sz="3600" dirty="0" smtClean="0"/>
          </a:p>
          <a:p>
            <a:pPr algn="ctr"/>
            <a:r>
              <a:rPr lang="ru-RU" sz="3600" dirty="0" smtClean="0"/>
              <a:t>УПРАВЛЕНИЕ </a:t>
            </a:r>
          </a:p>
          <a:p>
            <a:pPr algn="ctr"/>
            <a:r>
              <a:rPr lang="ru-RU" sz="3600" dirty="0" smtClean="0"/>
              <a:t>в </a:t>
            </a:r>
            <a:r>
              <a:rPr lang="ru-RU" sz="3600" dirty="0" smtClean="0"/>
              <a:t>предложении : </a:t>
            </a:r>
            <a:endParaRPr lang="ru-RU" sz="3600" dirty="0" smtClean="0"/>
          </a:p>
          <a:p>
            <a:pPr algn="ctr"/>
            <a:r>
              <a:rPr lang="ru-RU" sz="3600" b="1" dirty="0" smtClean="0"/>
              <a:t>Как </a:t>
            </a:r>
            <a:r>
              <a:rPr lang="ru-RU" sz="3600" b="1" dirty="0" smtClean="0"/>
              <a:t>украсилась бы жизнь, если бы каждый человек мог знать, на что он способен!</a:t>
            </a:r>
            <a:endParaRPr lang="ru-RU" sz="3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6439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Найдите словосочетание, в котором есть тип </a:t>
            </a:r>
            <a:r>
              <a:rPr lang="ru-RU" sz="3600" dirty="0" smtClean="0"/>
              <a:t>связи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dirty="0" smtClean="0"/>
              <a:t>СОГЛАСОВАНИЕ</a:t>
            </a:r>
            <a:r>
              <a:rPr lang="ru-RU" sz="3600" dirty="0" smtClean="0"/>
              <a:t>: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b="1" dirty="0" smtClean="0"/>
              <a:t>А мальчик продолжал : «Мне бы только штук пять напечатать, и я брошу это дело!»</a:t>
            </a:r>
            <a:endParaRPr lang="ru-RU" sz="36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50112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Найти словосочетание со связью 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управление: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4400" b="1" dirty="0" smtClean="0"/>
              <a:t>Иногда </a:t>
            </a:r>
            <a:r>
              <a:rPr lang="ru-RU" sz="4400" b="1" dirty="0" smtClean="0"/>
              <a:t>вечером </a:t>
            </a:r>
            <a:r>
              <a:rPr lang="ru-RU" sz="4400" b="1" dirty="0" smtClean="0"/>
              <a:t>ко мне приходят одноклассники</a:t>
            </a:r>
            <a:r>
              <a:rPr lang="ru-RU" sz="4400" b="1" dirty="0" smtClean="0"/>
              <a:t>, зовут гулять.</a:t>
            </a:r>
            <a:endParaRPr lang="ru-RU" sz="44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5"/>
            <a:ext cx="850112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словосочетание с типом связи </a:t>
            </a:r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ПРИМЫКАНИЕ :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4400" b="1" dirty="0" smtClean="0"/>
              <a:t>Папаша так двинул его </a:t>
            </a:r>
            <a:r>
              <a:rPr lang="ru-RU" sz="4400" b="1" dirty="0" smtClean="0"/>
              <a:t>плечом, что тот отлетел </a:t>
            </a:r>
            <a:r>
              <a:rPr lang="ru-RU" sz="4400" b="1" dirty="0" smtClean="0"/>
              <a:t>в сторону.</a:t>
            </a:r>
            <a:endParaRPr lang="ru-RU" sz="4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7" y="1000109"/>
          <a:ext cx="7929618" cy="5357847"/>
        </p:xfrm>
        <a:graphic>
          <a:graphicData uri="http://schemas.openxmlformats.org/drawingml/2006/table">
            <a:tbl>
              <a:tblPr/>
              <a:tblGrid>
                <a:gridCol w="3273218"/>
                <a:gridCol w="2328200"/>
                <a:gridCol w="2328200"/>
              </a:tblGrid>
              <a:tr h="473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Фамилия Имя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9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Задание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Орфоэпическая разминка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Основные понятия синтаксиса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8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Практическая часть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Моя оценка за урок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542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Степень усвоения темы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Усвоил(а)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0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Надо еще поработать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0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Ничего не понял(а)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864396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 оценки.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286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словосочетание с типом связи </a:t>
            </a:r>
            <a:endParaRPr lang="ru-RU" sz="4000" dirty="0" smtClean="0"/>
          </a:p>
          <a:p>
            <a:pPr algn="ctr"/>
            <a:endParaRPr lang="ru-RU" sz="4000" dirty="0" smtClean="0"/>
          </a:p>
          <a:p>
            <a:pPr algn="ctr"/>
            <a:r>
              <a:rPr lang="ru-RU" sz="4000" dirty="0" smtClean="0"/>
              <a:t>СОГЛАСОВАНИЕ :</a:t>
            </a:r>
          </a:p>
          <a:p>
            <a:pPr algn="ctr"/>
            <a:endParaRPr lang="ru-RU" sz="4000" dirty="0" smtClean="0"/>
          </a:p>
          <a:p>
            <a:pPr algn="ctr"/>
            <a:endParaRPr lang="ru-RU" sz="4000" dirty="0" smtClean="0"/>
          </a:p>
          <a:p>
            <a:pPr algn="ctr"/>
            <a:r>
              <a:rPr lang="ru-RU" sz="4000" dirty="0" smtClean="0"/>
              <a:t> </a:t>
            </a:r>
            <a:r>
              <a:rPr lang="ru-RU" sz="4000" dirty="0" smtClean="0"/>
              <a:t>Хочется верить, что он жив и по-прежнему много читает. И </a:t>
            </a:r>
            <a:r>
              <a:rPr lang="ru-RU" sz="4000" dirty="0" smtClean="0"/>
              <a:t>тот томик прочёл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28596" y="357166"/>
            <a:ext cx="821537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предложения  выпишите подчинительное словосочетание со связью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СОГЛАСОВАНИЕ</a:t>
            </a: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осторожно повёл её домой и подумал: как бы я был счастлив, если бы у меня была такая мама!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57158" y="428604"/>
            <a:ext cx="828680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предложения  выпишите подчинительное словосочетание со связью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ПРИМЫКАНИЕ</a:t>
            </a:r>
            <a:r>
              <a:rPr lang="ru-RU" sz="4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Через несколько секунд я лежал в снегу, Казак сидел верхом на мне, а Лёка совал мне в рот мой же завтрак.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57158" y="357166"/>
            <a:ext cx="814393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предложения  выпишите подчинительное словосочетание со связью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СОГЛАСОВАНИЕ:</a:t>
            </a:r>
            <a:endParaRPr lang="ru-RU" sz="36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Звуки того дня перемешивались в нём, наплывали один на другой, заставляя вздрагивать, озираться.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285860"/>
          <a:ext cx="892971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9995"/>
                <a:gridCol w="3027024"/>
                <a:gridCol w="3102699"/>
              </a:tblGrid>
              <a:tr h="772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вариант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вариант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вариант</a:t>
                      </a: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371240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 в нас не убиты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 часто жалуются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3- в дословном переводе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4-примыкание 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 в тот момент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 мало улыбаются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3- болезненно реагирует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4-примыкание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своего кандидата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2- вид на Волгу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3- реалистично окрашенного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4- примыкание</a:t>
                      </a: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Он работал в очень быстром темпе, ожидая, что позвонит шеф и потребует отчёт за третий квартал текущего года. Молодой человек занимался обеспечением оптовых поставок мальчиковой одежды, и последний договор, заключенный им, был признан экспертами самым выгодным для фирмы. За успешную работу менеджера должны были </a:t>
            </a:r>
            <a:r>
              <a:rPr lang="ru-RU" sz="2800" dirty="0" smtClean="0"/>
              <a:t>премировать.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77153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Он работал в очень быстром темпе, ожидая, что позвон</a:t>
            </a:r>
            <a:r>
              <a:rPr lang="ru-RU" sz="2800" b="1" dirty="0" smtClean="0"/>
              <a:t>и</a:t>
            </a:r>
            <a:r>
              <a:rPr lang="ru-RU" sz="2800" dirty="0" smtClean="0"/>
              <a:t>т шеф и потребует отчёт за третий кварт</a:t>
            </a:r>
            <a:r>
              <a:rPr lang="ru-RU" sz="2800" b="1" dirty="0" smtClean="0"/>
              <a:t>а</a:t>
            </a:r>
            <a:r>
              <a:rPr lang="ru-RU" sz="2800" dirty="0" smtClean="0"/>
              <a:t>л текущего года. Молодой человек занимался обесп</a:t>
            </a:r>
            <a:r>
              <a:rPr lang="ru-RU" sz="2800" b="1" dirty="0" smtClean="0"/>
              <a:t>е</a:t>
            </a:r>
            <a:r>
              <a:rPr lang="ru-RU" sz="2800" dirty="0" smtClean="0"/>
              <a:t>чением </a:t>
            </a:r>
            <a:r>
              <a:rPr lang="ru-RU" sz="2800" b="1" dirty="0" smtClean="0"/>
              <a:t>о</a:t>
            </a:r>
            <a:r>
              <a:rPr lang="ru-RU" sz="2800" dirty="0" smtClean="0"/>
              <a:t>птовых поставок м</a:t>
            </a:r>
            <a:r>
              <a:rPr lang="ru-RU" sz="2800" b="1" dirty="0" smtClean="0"/>
              <a:t>а</a:t>
            </a:r>
            <a:r>
              <a:rPr lang="ru-RU" sz="2800" dirty="0" smtClean="0"/>
              <a:t>льчик</a:t>
            </a:r>
            <a:r>
              <a:rPr lang="ru-RU" sz="2800" b="1" dirty="0" smtClean="0"/>
              <a:t>о</a:t>
            </a:r>
            <a:r>
              <a:rPr lang="ru-RU" sz="2800" dirty="0" smtClean="0"/>
              <a:t>вой одежды, и последний догов</a:t>
            </a:r>
            <a:r>
              <a:rPr lang="ru-RU" sz="2800" b="1" dirty="0" smtClean="0"/>
              <a:t>о</a:t>
            </a:r>
            <a:r>
              <a:rPr lang="ru-RU" sz="2800" dirty="0" smtClean="0"/>
              <a:t>р, заключ</a:t>
            </a:r>
            <a:r>
              <a:rPr lang="ru-RU" sz="2800" b="1" dirty="0" smtClean="0"/>
              <a:t>е</a:t>
            </a:r>
            <a:r>
              <a:rPr lang="ru-RU" sz="2800" dirty="0" smtClean="0"/>
              <a:t>нный им, был признан эксп</a:t>
            </a:r>
            <a:r>
              <a:rPr lang="ru-RU" sz="2800" b="1" dirty="0" smtClean="0"/>
              <a:t>е</a:t>
            </a:r>
            <a:r>
              <a:rPr lang="ru-RU" sz="2800" dirty="0" smtClean="0"/>
              <a:t>ртами самым выгодным для фирмы. За успешную работу менеджера должны были </a:t>
            </a:r>
            <a:r>
              <a:rPr lang="ru-RU" sz="2800" dirty="0" smtClean="0"/>
              <a:t>премиров</a:t>
            </a:r>
            <a:r>
              <a:rPr lang="ru-RU" sz="2800" b="1" dirty="0" smtClean="0"/>
              <a:t>а</a:t>
            </a:r>
            <a:r>
              <a:rPr lang="ru-RU" sz="2800" dirty="0" smtClean="0"/>
              <a:t>ть.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0"/>
            <a:ext cx="857252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  1.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Определите в предложениях цель высказывания.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Пора нам, Тётка, делом заняться. Довольно тебе бить баклуши.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Алёша, Алёша, помоги мне поймать курицу!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2.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Определите, словосочетаниями или предложениями являются примеры.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В повести говорится; кажется мне; давно уехал.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Начинается жизнь; карман набит; озеро далеко.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3.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Охарактеризуйте предложения по наличию второстепенных членов.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Я плавать не мастак.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Садись ко мне на спину.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 4.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Что является признаком вопросительного предложения?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А ты берёшься помочь царевичу?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Чем же ты провинился?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А. Интонация. В. Вопросительное слово — частица.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 5.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Определите подлежащее в предложениях.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Враги нам лучшие друзья...  (А. Враги.  Б. Друзья)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Что ветры мне и сине море?  ( А. Ветры и море.   Б. Что.)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О чём ты воешь, ветер ночной?  ( А. Ветер.  Б. Ты.)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Задание 6.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Определите сказуемое в предложениях.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Кто ж этот путник?  (А. Кто. Б. Путник.)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Их круг тесней уж становился ( А. Становился. Б. Становился тесней.)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D:\Documents and Settings\Олеся Вашкевич\Мои документы\Мои рисунки\img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14766"/>
            <a:ext cx="8572560" cy="6257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smtClean="0">
                <a:latin typeface="a_AvanteTck" pitchFamily="34" charset="-52"/>
                <a:ea typeface="Times New Roman" pitchFamily="18" charset="0"/>
                <a:cs typeface="Times New Roman" pitchFamily="18" charset="0"/>
              </a:rPr>
              <a:t>Практическая часть. </a:t>
            </a:r>
            <a:endParaRPr lang="ru-RU" sz="7200" dirty="0" smtClean="0">
              <a:latin typeface="a_AvanteTck" pitchFamily="34" charset="-52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214422"/>
            <a:ext cx="84296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Какие слова не являются словосочетанием?</a:t>
            </a:r>
            <a:endParaRPr lang="ru-RU" sz="4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А) лежит на печи</a:t>
            </a:r>
            <a:endParaRPr lang="ru-RU" sz="4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Б) бежит быстро</a:t>
            </a:r>
            <a:endParaRPr lang="ru-RU" sz="4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В) мальчик голоден.</a:t>
            </a:r>
            <a:endParaRPr lang="ru-RU" sz="48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35824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В каком ряду даны все слова со связью согласование?</a:t>
            </a:r>
            <a:endParaRPr lang="ru-RU" sz="40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А) зарытый мною, он знал, написанный братом</a:t>
            </a:r>
            <a:endParaRPr lang="ru-RU" sz="40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Б) разочарованный юноша, ушел на работу, удивлённо пробормотав</a:t>
            </a:r>
            <a:endParaRPr lang="ru-RU" sz="40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В) седьмой месяц, богатый человек, мое мнение</a:t>
            </a:r>
            <a:endParaRPr lang="ru-RU" sz="40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196</TotalTime>
  <Words>864</Words>
  <PresentationFormat>Экран (4:3)</PresentationFormat>
  <Paragraphs>128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Олеся Вашкевич</cp:lastModifiedBy>
  <cp:revision>12</cp:revision>
  <dcterms:modified xsi:type="dcterms:W3CDTF">2011-10-26T12:25:56Z</dcterms:modified>
</cp:coreProperties>
</file>