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68" r:id="rId2"/>
    <p:sldId id="256" r:id="rId3"/>
    <p:sldId id="257" r:id="rId4"/>
    <p:sldId id="258" r:id="rId5"/>
    <p:sldId id="273" r:id="rId6"/>
    <p:sldId id="284" r:id="rId7"/>
    <p:sldId id="281" r:id="rId8"/>
    <p:sldId id="282" r:id="rId9"/>
    <p:sldId id="283" r:id="rId10"/>
    <p:sldId id="263" r:id="rId11"/>
    <p:sldId id="270" r:id="rId12"/>
    <p:sldId id="271" r:id="rId13"/>
    <p:sldId id="272" r:id="rId14"/>
    <p:sldId id="262" r:id="rId15"/>
  </p:sldIdLst>
  <p:sldSz cx="9144000" cy="6858000" type="screen4x3"/>
  <p:notesSz cx="6858000" cy="9144000"/>
  <p:defaultTextStyle>
    <a:defPPr>
      <a:defRPr lang="ru-RU"/>
    </a:defPPr>
    <a:lvl1pPr algn="r" rtl="0" fontAlgn="base">
      <a:spcBef>
        <a:spcPct val="0"/>
      </a:spcBef>
      <a:spcAft>
        <a:spcPct val="0"/>
      </a:spcAft>
      <a:defRPr sz="2000" kern="1200">
        <a:solidFill>
          <a:schemeClr val="tx1"/>
        </a:solidFill>
        <a:latin typeface="Arial" charset="0"/>
        <a:ea typeface="+mn-ea"/>
        <a:cs typeface="+mn-cs"/>
      </a:defRPr>
    </a:lvl1pPr>
    <a:lvl2pPr marL="457200" algn="r" rtl="0" fontAlgn="base">
      <a:spcBef>
        <a:spcPct val="0"/>
      </a:spcBef>
      <a:spcAft>
        <a:spcPct val="0"/>
      </a:spcAft>
      <a:defRPr sz="2000" kern="1200">
        <a:solidFill>
          <a:schemeClr val="tx1"/>
        </a:solidFill>
        <a:latin typeface="Arial" charset="0"/>
        <a:ea typeface="+mn-ea"/>
        <a:cs typeface="+mn-cs"/>
      </a:defRPr>
    </a:lvl2pPr>
    <a:lvl3pPr marL="914400" algn="r" rtl="0" fontAlgn="base">
      <a:spcBef>
        <a:spcPct val="0"/>
      </a:spcBef>
      <a:spcAft>
        <a:spcPct val="0"/>
      </a:spcAft>
      <a:defRPr sz="2000" kern="1200">
        <a:solidFill>
          <a:schemeClr val="tx1"/>
        </a:solidFill>
        <a:latin typeface="Arial" charset="0"/>
        <a:ea typeface="+mn-ea"/>
        <a:cs typeface="+mn-cs"/>
      </a:defRPr>
    </a:lvl3pPr>
    <a:lvl4pPr marL="1371600" algn="r" rtl="0" fontAlgn="base">
      <a:spcBef>
        <a:spcPct val="0"/>
      </a:spcBef>
      <a:spcAft>
        <a:spcPct val="0"/>
      </a:spcAft>
      <a:defRPr sz="2000" kern="1200">
        <a:solidFill>
          <a:schemeClr val="tx1"/>
        </a:solidFill>
        <a:latin typeface="Arial" charset="0"/>
        <a:ea typeface="+mn-ea"/>
        <a:cs typeface="+mn-cs"/>
      </a:defRPr>
    </a:lvl4pPr>
    <a:lvl5pPr marL="1828800" algn="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33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94586" autoAdjust="0"/>
  </p:normalViewPr>
  <p:slideViewPr>
    <p:cSldViewPr>
      <p:cViewPr varScale="1">
        <p:scale>
          <a:sx n="70" d="100"/>
          <a:sy n="70" d="100"/>
        </p:scale>
        <p:origin x="-11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C0BB71A-9313-48DB-9B1C-B55996144D14}" type="slidenum">
              <a:rPr lang="ru-RU"/>
              <a:pPr>
                <a:defRPr/>
              </a:pPr>
              <a:t>‹#›</a:t>
            </a:fld>
            <a:endParaRPr lang="ru-RU"/>
          </a:p>
        </p:txBody>
      </p:sp>
    </p:spTree>
    <p:extLst>
      <p:ext uri="{BB962C8B-B14F-4D97-AF65-F5344CB8AC3E}">
        <p14:creationId xmlns:p14="http://schemas.microsoft.com/office/powerpoint/2010/main" val="291754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7C8A6C0-8C41-4E3F-BD6E-5074393F513B}" type="slidenum">
              <a:rPr lang="ru-RU"/>
              <a:pPr>
                <a:defRPr/>
              </a:pPr>
              <a:t>‹#›</a:t>
            </a:fld>
            <a:endParaRPr lang="ru-RU"/>
          </a:p>
        </p:txBody>
      </p:sp>
    </p:spTree>
    <p:extLst>
      <p:ext uri="{BB962C8B-B14F-4D97-AF65-F5344CB8AC3E}">
        <p14:creationId xmlns:p14="http://schemas.microsoft.com/office/powerpoint/2010/main" val="238237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9284214-8066-4885-A176-1B05D7E90CA6}" type="slidenum">
              <a:rPr lang="ru-RU"/>
              <a:pPr>
                <a:defRPr/>
              </a:pPr>
              <a:t>‹#›</a:t>
            </a:fld>
            <a:endParaRPr lang="ru-RU"/>
          </a:p>
        </p:txBody>
      </p:sp>
    </p:spTree>
    <p:extLst>
      <p:ext uri="{BB962C8B-B14F-4D97-AF65-F5344CB8AC3E}">
        <p14:creationId xmlns:p14="http://schemas.microsoft.com/office/powerpoint/2010/main" val="1159009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F5F090E-C6DE-4DE1-B46A-FA6C6446D6B5}" type="slidenum">
              <a:rPr lang="ru-RU"/>
              <a:pPr>
                <a:defRPr/>
              </a:pPr>
              <a:t>‹#›</a:t>
            </a:fld>
            <a:endParaRPr lang="ru-RU"/>
          </a:p>
        </p:txBody>
      </p:sp>
    </p:spTree>
    <p:extLst>
      <p:ext uri="{BB962C8B-B14F-4D97-AF65-F5344CB8AC3E}">
        <p14:creationId xmlns:p14="http://schemas.microsoft.com/office/powerpoint/2010/main" val="2186876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Заголовок, картинк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Картинка 2"/>
          <p:cNvSpPr>
            <a:spLocks noGrp="1"/>
          </p:cNvSpPr>
          <p:nvPr>
            <p:ph type="clipArt" sz="half" idx="1"/>
          </p:nvPr>
        </p:nvSpPr>
        <p:spPr>
          <a:xfrm>
            <a:off x="457200" y="1600200"/>
            <a:ext cx="4038600" cy="4525963"/>
          </a:xfrm>
        </p:spPr>
        <p:txBody>
          <a:bodyPr/>
          <a:lstStyle/>
          <a:p>
            <a:pPr lvl="0"/>
            <a:endParaRPr lang="ru-RU" noProof="0" smtClean="0"/>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5C551BB-A595-41ED-910F-055E21CEC553}" type="slidenum">
              <a:rPr lang="ru-RU"/>
              <a:pPr>
                <a:defRPr/>
              </a:pPr>
              <a:t>‹#›</a:t>
            </a:fld>
            <a:endParaRPr lang="ru-RU"/>
          </a:p>
        </p:txBody>
      </p:sp>
    </p:spTree>
    <p:extLst>
      <p:ext uri="{BB962C8B-B14F-4D97-AF65-F5344CB8AC3E}">
        <p14:creationId xmlns:p14="http://schemas.microsoft.com/office/powerpoint/2010/main" val="2955969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артинк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артинка 3"/>
          <p:cNvSpPr>
            <a:spLocks noGrp="1"/>
          </p:cNvSpPr>
          <p:nvPr>
            <p:ph type="clipArt" sz="half" idx="2"/>
          </p:nvPr>
        </p:nvSpPr>
        <p:spPr>
          <a:xfrm>
            <a:off x="4648200" y="1600200"/>
            <a:ext cx="4038600" cy="4525963"/>
          </a:xfrm>
        </p:spPr>
        <p:txBody>
          <a:bodyPr/>
          <a:lstStyle/>
          <a:p>
            <a:pPr lvl="0"/>
            <a:endParaRPr lang="ru-RU"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54290C7-B652-4A35-B902-4A60A7B813D6}" type="slidenum">
              <a:rPr lang="ru-RU"/>
              <a:pPr>
                <a:defRPr/>
              </a:pPr>
              <a:t>‹#›</a:t>
            </a:fld>
            <a:endParaRPr lang="ru-RU"/>
          </a:p>
        </p:txBody>
      </p:sp>
    </p:spTree>
    <p:extLst>
      <p:ext uri="{BB962C8B-B14F-4D97-AF65-F5344CB8AC3E}">
        <p14:creationId xmlns:p14="http://schemas.microsoft.com/office/powerpoint/2010/main" val="320428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E6F0E2A-CCEA-4403-A1D9-6565ED4DB96B}" type="slidenum">
              <a:rPr lang="ru-RU"/>
              <a:pPr>
                <a:defRPr/>
              </a:pPr>
              <a:t>‹#›</a:t>
            </a:fld>
            <a:endParaRPr lang="ru-RU"/>
          </a:p>
        </p:txBody>
      </p:sp>
    </p:spTree>
    <p:extLst>
      <p:ext uri="{BB962C8B-B14F-4D97-AF65-F5344CB8AC3E}">
        <p14:creationId xmlns:p14="http://schemas.microsoft.com/office/powerpoint/2010/main" val="115394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649AC92-8AEF-45B5-8A27-A4E3EB51B228}" type="slidenum">
              <a:rPr lang="ru-RU"/>
              <a:pPr>
                <a:defRPr/>
              </a:pPr>
              <a:t>‹#›</a:t>
            </a:fld>
            <a:endParaRPr lang="ru-RU"/>
          </a:p>
        </p:txBody>
      </p:sp>
    </p:spTree>
    <p:extLst>
      <p:ext uri="{BB962C8B-B14F-4D97-AF65-F5344CB8AC3E}">
        <p14:creationId xmlns:p14="http://schemas.microsoft.com/office/powerpoint/2010/main" val="309626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D093B378-D9BC-4D9D-A9EC-1949AB46A10D}" type="slidenum">
              <a:rPr lang="ru-RU"/>
              <a:pPr>
                <a:defRPr/>
              </a:pPr>
              <a:t>‹#›</a:t>
            </a:fld>
            <a:endParaRPr lang="ru-RU"/>
          </a:p>
        </p:txBody>
      </p:sp>
    </p:spTree>
    <p:extLst>
      <p:ext uri="{BB962C8B-B14F-4D97-AF65-F5344CB8AC3E}">
        <p14:creationId xmlns:p14="http://schemas.microsoft.com/office/powerpoint/2010/main" val="9429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C3D7A3C8-0FF8-4406-BE3F-99308CAC5057}" type="slidenum">
              <a:rPr lang="ru-RU"/>
              <a:pPr>
                <a:defRPr/>
              </a:pPr>
              <a:t>‹#›</a:t>
            </a:fld>
            <a:endParaRPr lang="ru-RU"/>
          </a:p>
        </p:txBody>
      </p:sp>
    </p:spTree>
    <p:extLst>
      <p:ext uri="{BB962C8B-B14F-4D97-AF65-F5344CB8AC3E}">
        <p14:creationId xmlns:p14="http://schemas.microsoft.com/office/powerpoint/2010/main" val="2883439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CDEC5E2-13AF-49CE-B955-28A1AA66BD60}" type="slidenum">
              <a:rPr lang="ru-RU"/>
              <a:pPr>
                <a:defRPr/>
              </a:pPr>
              <a:t>‹#›</a:t>
            </a:fld>
            <a:endParaRPr lang="ru-RU"/>
          </a:p>
        </p:txBody>
      </p:sp>
    </p:spTree>
    <p:extLst>
      <p:ext uri="{BB962C8B-B14F-4D97-AF65-F5344CB8AC3E}">
        <p14:creationId xmlns:p14="http://schemas.microsoft.com/office/powerpoint/2010/main" val="164145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E514FCEE-CAB8-4A37-AB88-CFF6F1C0E8B4}" type="slidenum">
              <a:rPr lang="ru-RU"/>
              <a:pPr>
                <a:defRPr/>
              </a:pPr>
              <a:t>‹#›</a:t>
            </a:fld>
            <a:endParaRPr lang="ru-RU"/>
          </a:p>
        </p:txBody>
      </p:sp>
    </p:spTree>
    <p:extLst>
      <p:ext uri="{BB962C8B-B14F-4D97-AF65-F5344CB8AC3E}">
        <p14:creationId xmlns:p14="http://schemas.microsoft.com/office/powerpoint/2010/main" val="160408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F1A6A8C-B16D-478C-9BBB-3EE127BFBBF4}" type="slidenum">
              <a:rPr lang="ru-RU"/>
              <a:pPr>
                <a:defRPr/>
              </a:pPr>
              <a:t>‹#›</a:t>
            </a:fld>
            <a:endParaRPr lang="ru-RU"/>
          </a:p>
        </p:txBody>
      </p:sp>
    </p:spTree>
    <p:extLst>
      <p:ext uri="{BB962C8B-B14F-4D97-AF65-F5344CB8AC3E}">
        <p14:creationId xmlns:p14="http://schemas.microsoft.com/office/powerpoint/2010/main" val="242270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7DF55684-F975-4B00-A880-77CC0BDB97DE}" type="slidenum">
              <a:rPr lang="ru-RU"/>
              <a:pPr>
                <a:defRPr/>
              </a:pPr>
              <a:t>‹#›</a:t>
            </a:fld>
            <a:endParaRPr lang="ru-RU"/>
          </a:p>
        </p:txBody>
      </p:sp>
    </p:spTree>
    <p:extLst>
      <p:ext uri="{BB962C8B-B14F-4D97-AF65-F5344CB8AC3E}">
        <p14:creationId xmlns:p14="http://schemas.microsoft.com/office/powerpoint/2010/main" val="286274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ru-RU"/>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E52989C6-1B35-49FA-BD40-787813C8790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700213"/>
            <a:ext cx="7772400" cy="1470025"/>
          </a:xfrm>
          <a:extLst>
            <a:ext uri="{91240B29-F687-4F45-9708-019B960494DF}">
              <a14:hiddenLine xmlns:a14="http://schemas.microsoft.com/office/drawing/2010/main" w="9525">
                <a:solidFill>
                  <a:srgbClr val="E5FDF6"/>
                </a:solidFill>
                <a:miter lim="800000"/>
                <a:headEnd/>
                <a:tailEnd/>
              </a14:hiddenLine>
            </a:ext>
          </a:extLst>
        </p:spPr>
        <p:txBody>
          <a:bodyPr/>
          <a:lstStyle/>
          <a:p>
            <a:pPr eaLnBrk="1" hangingPunct="1"/>
            <a:r>
              <a:rPr lang="ru-RU" sz="4000" smtClean="0">
                <a:solidFill>
                  <a:srgbClr val="BEFAE9"/>
                </a:solidFill>
              </a:rPr>
              <a:t>Донкан</a:t>
            </a:r>
            <a:br>
              <a:rPr lang="ru-RU" sz="4000" smtClean="0">
                <a:solidFill>
                  <a:srgbClr val="BEFAE9"/>
                </a:solidFill>
              </a:rPr>
            </a:br>
            <a:r>
              <a:rPr lang="ru-RU" sz="4000" smtClean="0">
                <a:solidFill>
                  <a:srgbClr val="BEFAE9"/>
                </a:solidFill>
              </a:rPr>
              <a:t> Ирина Михайловна</a:t>
            </a:r>
          </a:p>
        </p:txBody>
      </p:sp>
      <p:sp>
        <p:nvSpPr>
          <p:cNvPr id="2051" name="Rectangle 3"/>
          <p:cNvSpPr>
            <a:spLocks noGrp="1" noChangeArrowheads="1"/>
          </p:cNvSpPr>
          <p:nvPr>
            <p:ph type="subTitle" idx="1"/>
          </p:nvPr>
        </p:nvSpPr>
        <p:spPr>
          <a:xfrm>
            <a:off x="755650" y="3500438"/>
            <a:ext cx="7632700" cy="1127125"/>
          </a:xfrm>
        </p:spPr>
        <p:txBody>
          <a:bodyPr/>
          <a:lstStyle/>
          <a:p>
            <a:pPr eaLnBrk="1" hangingPunct="1">
              <a:lnSpc>
                <a:spcPct val="90000"/>
              </a:lnSpc>
            </a:pPr>
            <a:r>
              <a:rPr lang="ru-RU" sz="2800" smtClean="0">
                <a:solidFill>
                  <a:srgbClr val="BEFAE9"/>
                </a:solidFill>
              </a:rPr>
              <a:t>Педагог-психолог </a:t>
            </a:r>
          </a:p>
          <a:p>
            <a:pPr eaLnBrk="1" hangingPunct="1">
              <a:lnSpc>
                <a:spcPct val="90000"/>
              </a:lnSpc>
            </a:pPr>
            <a:r>
              <a:rPr lang="ru-RU" sz="2800" smtClean="0">
                <a:solidFill>
                  <a:srgbClr val="BEFAE9"/>
                </a:solidFill>
              </a:rPr>
              <a:t>психоневрологического отделения</a:t>
            </a:r>
          </a:p>
          <a:p>
            <a:pPr eaLnBrk="1" hangingPunct="1">
              <a:lnSpc>
                <a:spcPct val="80000"/>
              </a:lnSpc>
            </a:pPr>
            <a:r>
              <a:rPr lang="ru-RU" sz="2800" smtClean="0">
                <a:solidFill>
                  <a:srgbClr val="BEFAE9"/>
                </a:solidFill>
              </a:rPr>
              <a:t>КГБУЗ «Перинатальный центр» министерства здравоохранения Хабаровского края</a:t>
            </a:r>
            <a:endParaRPr lang="en-US" sz="2800" smtClean="0">
              <a:solidFill>
                <a:srgbClr val="BEFAE9"/>
              </a:solidFill>
            </a:endParaRPr>
          </a:p>
        </p:txBody>
      </p:sp>
      <p:sp>
        <p:nvSpPr>
          <p:cNvPr id="65540" name="Text Box 4"/>
          <p:cNvSpPr txBox="1">
            <a:spLocks noChangeArrowheads="1"/>
          </p:cNvSpPr>
          <p:nvPr/>
        </p:nvSpPr>
        <p:spPr bwMode="auto">
          <a:xfrm>
            <a:off x="0" y="0"/>
            <a:ext cx="9144000" cy="396875"/>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r">
              <a:spcBef>
                <a:spcPct val="50000"/>
              </a:spcBef>
              <a:defRPr/>
            </a:pPr>
            <a:r>
              <a:rPr lang="ru-RU"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pic>
        <p:nvPicPr>
          <p:cNvPr id="2053" name="Picture 5" descr="PeriCentr_logo_g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27000"/>
            <a:ext cx="7032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92150"/>
            <a:ext cx="8229600" cy="725488"/>
          </a:xfrm>
        </p:spPr>
        <p:txBody>
          <a:bodyPr/>
          <a:lstStyle/>
          <a:p>
            <a:pPr eaLnBrk="1" hangingPunct="1"/>
            <a:r>
              <a:rPr lang="ru-RU" sz="2800" smtClean="0">
                <a:solidFill>
                  <a:schemeClr val="accent1"/>
                </a:solidFill>
              </a:rPr>
              <a:t>Подвижные игры для детей раннего возраста</a:t>
            </a:r>
          </a:p>
        </p:txBody>
      </p:sp>
      <p:sp>
        <p:nvSpPr>
          <p:cNvPr id="11267" name="Rectangle 3"/>
          <p:cNvSpPr>
            <a:spLocks noGrp="1" noChangeArrowheads="1"/>
          </p:cNvSpPr>
          <p:nvPr>
            <p:ph type="body" sz="half" idx="2"/>
          </p:nvPr>
        </p:nvSpPr>
        <p:spPr>
          <a:xfrm>
            <a:off x="395288" y="1341438"/>
            <a:ext cx="8210550" cy="5183187"/>
          </a:xfrm>
        </p:spPr>
        <p:txBody>
          <a:bodyPr/>
          <a:lstStyle/>
          <a:p>
            <a:pPr eaLnBrk="1" hangingPunct="1">
              <a:lnSpc>
                <a:spcPct val="80000"/>
              </a:lnSpc>
            </a:pPr>
            <a:r>
              <a:rPr lang="ru-RU" sz="2400" smtClean="0">
                <a:solidFill>
                  <a:schemeClr val="accent1"/>
                </a:solidFill>
                <a:latin typeface="Times New Roman" pitchFamily="18" charset="0"/>
                <a:cs typeface="Times New Roman" pitchFamily="18" charset="0"/>
              </a:rPr>
              <a:t>1 Игра «Найди предмет»</a:t>
            </a:r>
          </a:p>
          <a:p>
            <a:pPr eaLnBrk="1" hangingPunct="1">
              <a:lnSpc>
                <a:spcPct val="80000"/>
              </a:lnSpc>
            </a:pPr>
            <a:r>
              <a:rPr lang="ru-RU" sz="2400" smtClean="0">
                <a:solidFill>
                  <a:schemeClr val="accent1"/>
                </a:solidFill>
                <a:latin typeface="Times New Roman" pitchFamily="18" charset="0"/>
                <a:cs typeface="Times New Roman" pitchFamily="18" charset="0"/>
              </a:rPr>
              <a:t>•Игра способствует  преодолению задержки психомоторного  развития, повышению эмоционального тонуса. Берётся монетка или пуговица.</a:t>
            </a:r>
          </a:p>
          <a:p>
            <a:pPr eaLnBrk="1" hangingPunct="1">
              <a:lnSpc>
                <a:spcPct val="80000"/>
              </a:lnSpc>
            </a:pPr>
            <a:r>
              <a:rPr lang="ru-RU" sz="2400" smtClean="0">
                <a:solidFill>
                  <a:schemeClr val="accent1"/>
                </a:solidFill>
                <a:latin typeface="Times New Roman" pitchFamily="18" charset="0"/>
                <a:cs typeface="Times New Roman" pitchFamily="18" charset="0"/>
              </a:rPr>
              <a:t>Дети сидят или стоят по кругу, руки сжаты в кулаки. Один играющий берет монетку (пуговицу) и пря чет в руке. Водящий стоит в стороне (его выбирают в начале игры с помощью считалки). Дети вместе с ведущим выбирают песенку, с помощью которой будут подсказывать водящему, у кого монетка. По сигналу ведущего водящий обходит играющих, которые тихонько напевают песенку. Водящий приближается к ребенку,  держащему предмет,  дети начинают петь громче, когда он  удаляется от него, — тише. Остановившись перед ребенком, у которого предполагается спрятанный предмет, водящий говорит: «дай». При правильном предположении держащий предмет протягивает руку с монеткой и говорит «На». Если водящий не угадал, он продолжает поиск.</a:t>
            </a:r>
          </a:p>
        </p:txBody>
      </p:sp>
      <p:grpSp>
        <p:nvGrpSpPr>
          <p:cNvPr id="11268" name="Group 8"/>
          <p:cNvGrpSpPr>
            <a:grpSpLocks/>
          </p:cNvGrpSpPr>
          <p:nvPr/>
        </p:nvGrpSpPr>
        <p:grpSpPr bwMode="auto">
          <a:xfrm>
            <a:off x="0" y="0"/>
            <a:ext cx="9144000" cy="958850"/>
            <a:chOff x="0" y="0"/>
            <a:chExt cx="5760" cy="604"/>
          </a:xfrm>
        </p:grpSpPr>
        <p:pic>
          <p:nvPicPr>
            <p:cNvPr id="11269" name="Picture 9" descr="PeriCentr_logo_g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 y="80"/>
              <a:ext cx="443"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8" name="Text Box 10"/>
            <p:cNvSpPr txBox="1">
              <a:spLocks noChangeArrowheads="1"/>
            </p:cNvSpPr>
            <p:nvPr/>
          </p:nvSpPr>
          <p:spPr bwMode="auto">
            <a:xfrm>
              <a:off x="0" y="0"/>
              <a:ext cx="5760" cy="250"/>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r">
                <a:spcBef>
                  <a:spcPct val="50000"/>
                </a:spcBef>
                <a:defRPr/>
              </a:pPr>
              <a:r>
                <a:rPr lang="ru-RU"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p:txBody>
          <a:bodyPr/>
          <a:lstStyle/>
          <a:p>
            <a:pPr eaLnBrk="1" hangingPunct="1"/>
            <a:r>
              <a:rPr lang="ru-RU" sz="2800" smtClean="0">
                <a:solidFill>
                  <a:schemeClr val="accent1"/>
                </a:solidFill>
              </a:rPr>
              <a:t>Игра «Лохматый пёс»</a:t>
            </a:r>
          </a:p>
        </p:txBody>
      </p:sp>
      <p:sp>
        <p:nvSpPr>
          <p:cNvPr id="12291" name="Rectangle 3"/>
          <p:cNvSpPr>
            <a:spLocks noGrp="1" noChangeArrowheads="1"/>
          </p:cNvSpPr>
          <p:nvPr>
            <p:ph type="body" sz="half" idx="1"/>
          </p:nvPr>
        </p:nvSpPr>
        <p:spPr>
          <a:xfrm>
            <a:off x="457200" y="1600200"/>
            <a:ext cx="8147050" cy="4997450"/>
          </a:xfrm>
        </p:spPr>
        <p:txBody>
          <a:bodyPr/>
          <a:lstStyle/>
          <a:p>
            <a:pPr eaLnBrk="1" hangingPunct="1">
              <a:lnSpc>
                <a:spcPct val="80000"/>
              </a:lnSpc>
            </a:pPr>
            <a:r>
              <a:rPr lang="ru-RU" sz="2400" smtClean="0">
                <a:solidFill>
                  <a:schemeClr val="accent1"/>
                </a:solidFill>
                <a:latin typeface="Times New Roman" pitchFamily="18" charset="0"/>
                <a:cs typeface="Times New Roman" pitchFamily="18" charset="0"/>
              </a:rPr>
              <a:t>• направлена на общее укрепление мышц ног, воспитание терпения,  развитие быстроты реакции, повышение эмоционального тонуса.</a:t>
            </a:r>
          </a:p>
          <a:p>
            <a:pPr eaLnBrk="1" hangingPunct="1">
              <a:lnSpc>
                <a:spcPct val="80000"/>
              </a:lnSpc>
            </a:pPr>
            <a:r>
              <a:rPr lang="ru-RU" sz="2400" smtClean="0">
                <a:solidFill>
                  <a:schemeClr val="accent1"/>
                </a:solidFill>
                <a:latin typeface="Times New Roman" pitchFamily="18" charset="0"/>
                <a:cs typeface="Times New Roman" pitchFamily="18" charset="0"/>
              </a:rPr>
              <a:t>Ведущий выбирает с помощью  считалки пса.</a:t>
            </a:r>
          </a:p>
          <a:p>
            <a:pPr eaLnBrk="1" hangingPunct="1">
              <a:lnSpc>
                <a:spcPct val="80000"/>
              </a:lnSpc>
            </a:pPr>
            <a:r>
              <a:rPr lang="ru-RU" sz="2400" smtClean="0">
                <a:solidFill>
                  <a:schemeClr val="accent1"/>
                </a:solidFill>
                <a:latin typeface="Times New Roman" pitchFamily="18" charset="0"/>
                <a:cs typeface="Times New Roman" pitchFamily="18" charset="0"/>
              </a:rPr>
              <a:t>«Пес» сидит в стороне. Дети медленно идут  к нему, приговаривая:</a:t>
            </a:r>
          </a:p>
          <a:p>
            <a:pPr eaLnBrk="1" hangingPunct="1">
              <a:lnSpc>
                <a:spcPct val="80000"/>
              </a:lnSpc>
            </a:pPr>
            <a:r>
              <a:rPr lang="ru-RU" sz="2400" smtClean="0">
                <a:solidFill>
                  <a:schemeClr val="accent1"/>
                </a:solidFill>
                <a:latin typeface="Times New Roman" pitchFamily="18" charset="0"/>
                <a:cs typeface="Times New Roman" pitchFamily="18" charset="0"/>
              </a:rPr>
              <a:t>Вот сидит лохматый пес,</a:t>
            </a:r>
          </a:p>
          <a:p>
            <a:pPr eaLnBrk="1" hangingPunct="1">
              <a:lnSpc>
                <a:spcPct val="80000"/>
              </a:lnSpc>
            </a:pPr>
            <a:r>
              <a:rPr lang="ru-RU" sz="2400" smtClean="0">
                <a:solidFill>
                  <a:schemeClr val="accent1"/>
                </a:solidFill>
                <a:latin typeface="Times New Roman" pitchFamily="18" charset="0"/>
                <a:cs typeface="Times New Roman" pitchFamily="18" charset="0"/>
              </a:rPr>
              <a:t>В лапки свой уткунувши нос.</a:t>
            </a:r>
          </a:p>
          <a:p>
            <a:pPr eaLnBrk="1" hangingPunct="1">
              <a:lnSpc>
                <a:spcPct val="80000"/>
              </a:lnSpc>
            </a:pPr>
            <a:r>
              <a:rPr lang="ru-RU" sz="2400" smtClean="0">
                <a:solidFill>
                  <a:schemeClr val="accent1"/>
                </a:solidFill>
                <a:latin typeface="Times New Roman" pitchFamily="18" charset="0"/>
                <a:cs typeface="Times New Roman" pitchFamily="18" charset="0"/>
              </a:rPr>
              <a:t>Тихо, мирно он сидит.</a:t>
            </a:r>
          </a:p>
          <a:p>
            <a:pPr eaLnBrk="1" hangingPunct="1">
              <a:lnSpc>
                <a:spcPct val="80000"/>
              </a:lnSpc>
            </a:pPr>
            <a:r>
              <a:rPr lang="ru-RU" sz="2400" smtClean="0">
                <a:solidFill>
                  <a:schemeClr val="accent1"/>
                </a:solidFill>
                <a:latin typeface="Times New Roman" pitchFamily="18" charset="0"/>
                <a:cs typeface="Times New Roman" pitchFamily="18" charset="0"/>
              </a:rPr>
              <a:t>Подойдем к нему. Разбудим</a:t>
            </a:r>
          </a:p>
          <a:p>
            <a:pPr eaLnBrk="1" hangingPunct="1">
              <a:lnSpc>
                <a:spcPct val="80000"/>
              </a:lnSpc>
            </a:pPr>
            <a:r>
              <a:rPr lang="ru-RU" sz="2400" smtClean="0">
                <a:solidFill>
                  <a:schemeClr val="accent1"/>
                </a:solidFill>
                <a:latin typeface="Times New Roman" pitchFamily="18" charset="0"/>
                <a:cs typeface="Times New Roman" pitchFamily="18" charset="0"/>
              </a:rPr>
              <a:t>И посмотрим, что же будет?</a:t>
            </a:r>
          </a:p>
          <a:p>
            <a:pPr eaLnBrk="1" hangingPunct="1">
              <a:lnSpc>
                <a:spcPct val="80000"/>
              </a:lnSpc>
            </a:pPr>
            <a:r>
              <a:rPr lang="ru-RU" sz="2400" smtClean="0">
                <a:solidFill>
                  <a:schemeClr val="accent1"/>
                </a:solidFill>
                <a:latin typeface="Times New Roman" pitchFamily="18" charset="0"/>
                <a:cs typeface="Times New Roman" pitchFamily="18" charset="0"/>
              </a:rPr>
              <a:t>дети тихонько подходят и хлопают в ладоши. «Пес»</a:t>
            </a:r>
          </a:p>
          <a:p>
            <a:pPr eaLnBrk="1" hangingPunct="1">
              <a:lnSpc>
                <a:spcPct val="80000"/>
              </a:lnSpc>
            </a:pPr>
            <a:r>
              <a:rPr lang="ru-RU" sz="2400" smtClean="0">
                <a:solidFill>
                  <a:schemeClr val="accent1"/>
                </a:solidFill>
                <a:latin typeface="Times New Roman" pitchFamily="18" charset="0"/>
                <a:cs typeface="Times New Roman" pitchFamily="18" charset="0"/>
              </a:rPr>
              <a:t>вскакивает и ловит детей,  Игра повторяется 3—4 раза.</a:t>
            </a:r>
          </a:p>
        </p:txBody>
      </p:sp>
      <p:pic>
        <p:nvPicPr>
          <p:cNvPr id="12292"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179388" y="404813"/>
            <a:ext cx="669925"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8615" name="Text Box 7"/>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r>
              <a:rPr lang="ru-RU" sz="2800" smtClean="0">
                <a:solidFill>
                  <a:schemeClr val="accent1"/>
                </a:solidFill>
              </a:rPr>
              <a:t>Игра «Мишка-танцор»</a:t>
            </a:r>
          </a:p>
        </p:txBody>
      </p:sp>
      <p:sp>
        <p:nvSpPr>
          <p:cNvPr id="13315" name="Rectangle 3"/>
          <p:cNvSpPr>
            <a:spLocks noGrp="1" noChangeArrowheads="1"/>
          </p:cNvSpPr>
          <p:nvPr>
            <p:ph type="body" sz="half" idx="1"/>
          </p:nvPr>
        </p:nvSpPr>
        <p:spPr>
          <a:xfrm>
            <a:off x="457200" y="1600200"/>
            <a:ext cx="8218488" cy="4637088"/>
          </a:xfrm>
        </p:spPr>
        <p:txBody>
          <a:bodyPr/>
          <a:lstStyle/>
          <a:p>
            <a:pPr eaLnBrk="1" hangingPunct="1">
              <a:lnSpc>
                <a:spcPct val="90000"/>
              </a:lnSpc>
            </a:pPr>
            <a:r>
              <a:rPr lang="ru-RU" sz="2400" smtClean="0">
                <a:solidFill>
                  <a:schemeClr val="accent1"/>
                </a:solidFill>
                <a:latin typeface="Times New Roman" pitchFamily="18" charset="0"/>
                <a:cs typeface="Times New Roman" pitchFamily="18" charset="0"/>
              </a:rPr>
              <a:t>•направлена на  развитие координации движений, чувства ритма, правильной осанки и вестибулярного аппарата.</a:t>
            </a:r>
          </a:p>
          <a:p>
            <a:pPr eaLnBrk="1" hangingPunct="1">
              <a:lnSpc>
                <a:spcPct val="90000"/>
              </a:lnSpc>
            </a:pPr>
            <a:r>
              <a:rPr lang="ru-RU" sz="2400" smtClean="0">
                <a:solidFill>
                  <a:schemeClr val="accent1"/>
                </a:solidFill>
                <a:latin typeface="Times New Roman" pitchFamily="18" charset="0"/>
                <a:cs typeface="Times New Roman" pitchFamily="18" charset="0"/>
              </a:rPr>
              <a:t>Ведущий рассказывает стишок:</a:t>
            </a:r>
          </a:p>
          <a:p>
            <a:pPr eaLnBrk="1" hangingPunct="1">
              <a:lnSpc>
                <a:spcPct val="90000"/>
              </a:lnSpc>
            </a:pPr>
            <a:r>
              <a:rPr lang="ru-RU" sz="2400" smtClean="0">
                <a:solidFill>
                  <a:schemeClr val="accent1"/>
                </a:solidFill>
                <a:latin typeface="Times New Roman" pitchFamily="18" charset="0"/>
                <a:cs typeface="Times New Roman" pitchFamily="18" charset="0"/>
              </a:rPr>
              <a:t>«Мишка косолапый пляшет и поет,</a:t>
            </a:r>
          </a:p>
          <a:p>
            <a:pPr eaLnBrk="1" hangingPunct="1">
              <a:lnSpc>
                <a:spcPct val="90000"/>
              </a:lnSpc>
            </a:pPr>
            <a:r>
              <a:rPr lang="ru-RU" sz="2400" smtClean="0">
                <a:solidFill>
                  <a:schemeClr val="accent1"/>
                </a:solidFill>
                <a:latin typeface="Times New Roman" pitchFamily="18" charset="0"/>
                <a:cs typeface="Times New Roman" pitchFamily="18" charset="0"/>
              </a:rPr>
              <a:t>Мальчиков и девочек танцевать зовет».</a:t>
            </a:r>
          </a:p>
          <a:p>
            <a:pPr eaLnBrk="1" hangingPunct="1">
              <a:lnSpc>
                <a:spcPct val="90000"/>
              </a:lnSpc>
            </a:pPr>
            <a:r>
              <a:rPr lang="ru-RU" sz="2400" smtClean="0">
                <a:solidFill>
                  <a:schemeClr val="accent1"/>
                </a:solidFill>
                <a:latin typeface="Times New Roman" pitchFamily="18" charset="0"/>
                <a:cs typeface="Times New Roman" pitchFamily="18" charset="0"/>
              </a:rPr>
              <a:t>Затем просит станцевать и спеть, как мишка. Берет ребенка за руки, напротив друг друга оба подпрыгивают и танцуют на месте, слегка продвигаясь </a:t>
            </a:r>
          </a:p>
          <a:p>
            <a:pPr eaLnBrk="1" hangingPunct="1">
              <a:lnSpc>
                <a:spcPct val="90000"/>
              </a:lnSpc>
            </a:pPr>
            <a:r>
              <a:rPr lang="ru-RU" sz="2400" smtClean="0">
                <a:solidFill>
                  <a:schemeClr val="accent1"/>
                </a:solidFill>
                <a:latin typeface="Times New Roman" pitchFamily="18" charset="0"/>
                <a:cs typeface="Times New Roman" pitchFamily="18" charset="0"/>
              </a:rPr>
              <a:t>вперед-назад и в стороны.</a:t>
            </a:r>
          </a:p>
        </p:txBody>
      </p:sp>
      <p:pic>
        <p:nvPicPr>
          <p:cNvPr id="13316"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250825" y="260350"/>
            <a:ext cx="731838" cy="865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9639" name="Text Box 7"/>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pPr eaLnBrk="1" hangingPunct="1"/>
            <a:r>
              <a:rPr lang="ru-RU" sz="2800" smtClean="0">
                <a:solidFill>
                  <a:schemeClr val="accent1"/>
                </a:solidFill>
              </a:rPr>
              <a:t>Игра «Найди свой цвет»</a:t>
            </a:r>
          </a:p>
        </p:txBody>
      </p:sp>
      <p:sp>
        <p:nvSpPr>
          <p:cNvPr id="14339" name="Rectangle 3"/>
          <p:cNvSpPr>
            <a:spLocks noGrp="1" noChangeArrowheads="1"/>
          </p:cNvSpPr>
          <p:nvPr>
            <p:ph type="body" sz="half" idx="1"/>
          </p:nvPr>
        </p:nvSpPr>
        <p:spPr>
          <a:xfrm>
            <a:off x="539750" y="1700213"/>
            <a:ext cx="8208963" cy="4537075"/>
          </a:xfrm>
        </p:spPr>
        <p:txBody>
          <a:bodyPr/>
          <a:lstStyle/>
          <a:p>
            <a:pPr eaLnBrk="1" hangingPunct="1">
              <a:lnSpc>
                <a:spcPct val="80000"/>
              </a:lnSpc>
            </a:pPr>
            <a:r>
              <a:rPr lang="ru-RU" sz="2400" smtClean="0">
                <a:solidFill>
                  <a:schemeClr val="accent1"/>
                </a:solidFill>
                <a:latin typeface="Times New Roman" pitchFamily="18" charset="0"/>
                <a:cs typeface="Times New Roman" pitchFamily="18" charset="0"/>
              </a:rPr>
              <a:t>Направлена на развитие координации зрительного, слухового и моторного анализаторов, тренировка подвижности нервных процессов, умение ориентироваться в пространстве и различать цвета, повышение эмоционального тонуса.</a:t>
            </a:r>
          </a:p>
          <a:p>
            <a:pPr eaLnBrk="1" hangingPunct="1">
              <a:lnSpc>
                <a:spcPct val="80000"/>
              </a:lnSpc>
            </a:pPr>
            <a:r>
              <a:rPr lang="ru-RU" sz="2400" smtClean="0">
                <a:solidFill>
                  <a:schemeClr val="accent1"/>
                </a:solidFill>
                <a:latin typeface="Times New Roman" pitchFamily="18" charset="0"/>
                <a:cs typeface="Times New Roman" pitchFamily="18" charset="0"/>
              </a:rPr>
              <a:t>О Несколько флажков и жетонов разных цветов.</a:t>
            </a:r>
          </a:p>
          <a:p>
            <a:pPr eaLnBrk="1" hangingPunct="1">
              <a:lnSpc>
                <a:spcPct val="80000"/>
              </a:lnSpc>
            </a:pPr>
            <a:r>
              <a:rPr lang="ru-RU" sz="2400" smtClean="0">
                <a:solidFill>
                  <a:schemeClr val="accent1"/>
                </a:solidFill>
                <a:latin typeface="Times New Roman" pitchFamily="18" charset="0"/>
                <a:cs typeface="Times New Roman" pitchFamily="18" charset="0"/>
              </a:rPr>
              <a:t>Ведущий разбивает играющих на число групп, соответствующее числу флажков.  Каждому игроку вручается жетон цвета своей группы. В углах расставляются стулья с флажками «своего»  цвета После  слов ведущего «Идите гулять!»  э дети расходятся по площадке (комнате). По команде «Найди свой цвет!»  Дети собираются возле того флажка, который соответствует цвету их жетонов, и называют свой цвет.</a:t>
            </a:r>
          </a:p>
        </p:txBody>
      </p:sp>
      <p:pic>
        <p:nvPicPr>
          <p:cNvPr id="14340"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250825" y="188913"/>
            <a:ext cx="669925"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0663" name="Text Box 7"/>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
          <p:cNvSpPr>
            <a:spLocks noGrp="1" noChangeArrowheads="1"/>
          </p:cNvSpPr>
          <p:nvPr>
            <p:ph type="body" sz="half" idx="1"/>
          </p:nvPr>
        </p:nvSpPr>
        <p:spPr/>
        <p:txBody>
          <a:bodyPr/>
          <a:lstStyle/>
          <a:p>
            <a:pPr eaLnBrk="1" hangingPunct="1">
              <a:lnSpc>
                <a:spcPct val="90000"/>
              </a:lnSpc>
            </a:pPr>
            <a:r>
              <a:rPr lang="ru-RU" sz="2400" smtClean="0">
                <a:solidFill>
                  <a:schemeClr val="accent1"/>
                </a:solidFill>
                <a:latin typeface="Times New Roman" pitchFamily="18" charset="0"/>
                <a:cs typeface="Times New Roman" pitchFamily="18" charset="0"/>
              </a:rPr>
              <a:t>2 Игра «Поймай мячик»</a:t>
            </a:r>
          </a:p>
          <a:p>
            <a:pPr eaLnBrk="1" hangingPunct="1">
              <a:lnSpc>
                <a:spcPct val="90000"/>
              </a:lnSpc>
            </a:pPr>
            <a:r>
              <a:rPr lang="ru-RU" sz="2400" smtClean="0">
                <a:solidFill>
                  <a:schemeClr val="accent1"/>
                </a:solidFill>
                <a:latin typeface="Times New Roman" pitchFamily="18" charset="0"/>
                <a:cs typeface="Times New Roman" pitchFamily="18" charset="0"/>
              </a:rPr>
              <a:t>• Развитие координации движений пальцев и кистей рук, увеличение амплитуды движений в этих суставах, развитие быстроты реакции.</a:t>
            </a:r>
          </a:p>
          <a:p>
            <a:pPr eaLnBrk="1" hangingPunct="1">
              <a:lnSpc>
                <a:spcPct val="90000"/>
              </a:lnSpc>
            </a:pPr>
            <a:r>
              <a:rPr lang="ru-RU" sz="2400" smtClean="0">
                <a:solidFill>
                  <a:schemeClr val="accent1"/>
                </a:solidFill>
                <a:latin typeface="Times New Roman" pitchFamily="18" charset="0"/>
                <a:cs typeface="Times New Roman" pitchFamily="18" charset="0"/>
              </a:rPr>
              <a:t>О Доска, поставленная на стул, мячик</a:t>
            </a:r>
          </a:p>
          <a:p>
            <a:pPr eaLnBrk="1" hangingPunct="1">
              <a:lnSpc>
                <a:spcPct val="90000"/>
              </a:lnSpc>
            </a:pPr>
            <a:r>
              <a:rPr lang="ru-RU" sz="2400" smtClean="0">
                <a:solidFill>
                  <a:schemeClr val="accent1"/>
                </a:solidFill>
                <a:latin typeface="Times New Roman" pitchFamily="18" charset="0"/>
                <a:cs typeface="Times New Roman" pitchFamily="18" charset="0"/>
              </a:rPr>
              <a:t>Ведущий или другой участник игры катит с горки мяч. другой же ловит его внизу. После этого играющие меняются местами.</a:t>
            </a:r>
          </a:p>
        </p:txBody>
      </p:sp>
      <p:pic>
        <p:nvPicPr>
          <p:cNvPr id="15363" name="Picture 7" descr="image054"/>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572000" y="1844675"/>
            <a:ext cx="3887788" cy="3313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15364" name="Group 8"/>
          <p:cNvGrpSpPr>
            <a:grpSpLocks/>
          </p:cNvGrpSpPr>
          <p:nvPr/>
        </p:nvGrpSpPr>
        <p:grpSpPr bwMode="auto">
          <a:xfrm>
            <a:off x="0" y="0"/>
            <a:ext cx="9144000" cy="958850"/>
            <a:chOff x="0" y="0"/>
            <a:chExt cx="5760" cy="604"/>
          </a:xfrm>
        </p:grpSpPr>
        <p:pic>
          <p:nvPicPr>
            <p:cNvPr id="15365" name="Picture 9" descr="PeriCentr_logo_gre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 y="80"/>
              <a:ext cx="443"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4" name="Text Box 10"/>
            <p:cNvSpPr txBox="1">
              <a:spLocks noChangeArrowheads="1"/>
            </p:cNvSpPr>
            <p:nvPr/>
          </p:nvSpPr>
          <p:spPr bwMode="auto">
            <a:xfrm>
              <a:off x="0" y="0"/>
              <a:ext cx="5760" cy="250"/>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r">
                <a:spcBef>
                  <a:spcPct val="50000"/>
                </a:spcBef>
                <a:defRPr/>
              </a:pPr>
              <a:r>
                <a:rPr lang="ru-RU"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3667125" y="2133600"/>
            <a:ext cx="4464050" cy="2303463"/>
          </a:xfrm>
          <a:effectLst>
            <a:outerShdw dist="35921" dir="2700000" algn="ctr" rotWithShape="0">
              <a:schemeClr val="hlink">
                <a:alpha val="50000"/>
              </a:schemeClr>
            </a:outerShdw>
          </a:effectLst>
        </p:spPr>
        <p:txBody>
          <a:bodyPr/>
          <a:lstStyle/>
          <a:p>
            <a:pPr algn="l" eaLnBrk="1" hangingPunct="1"/>
            <a:r>
              <a:rPr lang="ru-RU" sz="2800" smtClean="0">
                <a:solidFill>
                  <a:schemeClr val="accent1"/>
                </a:solidFill>
              </a:rPr>
              <a:t>Профилактика утомления у детей, перенёсших серозно-вирусный менингит</a:t>
            </a:r>
          </a:p>
        </p:txBody>
      </p:sp>
      <p:pic>
        <p:nvPicPr>
          <p:cNvPr id="3075" name="Picture 13" descr="PeriCentr_logo_g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913" y="1989138"/>
            <a:ext cx="21240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3" name="Text Box 15"/>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sz="half" idx="1"/>
          </p:nvPr>
        </p:nvSpPr>
        <p:spPr>
          <a:xfrm>
            <a:off x="323850" y="981075"/>
            <a:ext cx="8350250" cy="5329238"/>
          </a:xfrm>
        </p:spPr>
        <p:txBody>
          <a:bodyPr/>
          <a:lstStyle/>
          <a:p>
            <a:pPr eaLnBrk="1" hangingPunct="1">
              <a:lnSpc>
                <a:spcPct val="90000"/>
              </a:lnSpc>
            </a:pPr>
            <a:r>
              <a:rPr lang="ru-RU" sz="2400" smtClean="0">
                <a:solidFill>
                  <a:schemeClr val="accent1"/>
                </a:solidFill>
                <a:latin typeface="Times New Roman" pitchFamily="18" charset="0"/>
                <a:cs typeface="Times New Roman" pitchFamily="18" charset="0"/>
              </a:rPr>
              <a:t>Серозно-вирусный менингит – наиболее типичная и тяжёлая форма энтеровирусной инфекции.</a:t>
            </a:r>
          </a:p>
          <a:p>
            <a:pPr eaLnBrk="1" hangingPunct="1">
              <a:lnSpc>
                <a:spcPct val="90000"/>
              </a:lnSpc>
            </a:pPr>
            <a:r>
              <a:rPr lang="ru-RU" sz="2400" smtClean="0">
                <a:solidFill>
                  <a:schemeClr val="accent1"/>
                </a:solidFill>
                <a:latin typeface="Times New Roman" pitchFamily="18" charset="0"/>
                <a:cs typeface="Times New Roman" pitchFamily="18" charset="0"/>
              </a:rPr>
              <a:t>   Он, как правило, не оставляют ярко выраженных последствий изменения психической деятельности.</a:t>
            </a:r>
          </a:p>
          <a:p>
            <a:pPr eaLnBrk="1" hangingPunct="1">
              <a:lnSpc>
                <a:spcPct val="90000"/>
              </a:lnSpc>
            </a:pPr>
            <a:r>
              <a:rPr lang="ru-RU" sz="2400" smtClean="0">
                <a:solidFill>
                  <a:schemeClr val="accent1"/>
                </a:solidFill>
                <a:latin typeface="Times New Roman" pitchFamily="18" charset="0"/>
                <a:cs typeface="Times New Roman" pitchFamily="18" charset="0"/>
              </a:rPr>
              <a:t>    В первые две недели после перенесённого заболевания могут отмечаться нарушение сна, рассеянность, слабость, вялость, быстрая утомляемость и раздражительность.</a:t>
            </a:r>
          </a:p>
          <a:p>
            <a:pPr eaLnBrk="1" hangingPunct="1">
              <a:lnSpc>
                <a:spcPct val="90000"/>
              </a:lnSpc>
            </a:pPr>
            <a:r>
              <a:rPr lang="ru-RU" sz="2400" smtClean="0">
                <a:solidFill>
                  <a:schemeClr val="accent1"/>
                </a:solidFill>
                <a:latin typeface="Times New Roman" pitchFamily="18" charset="0"/>
                <a:cs typeface="Times New Roman" pitchFamily="18" charset="0"/>
              </a:rPr>
              <a:t>   Заслуживает внимание и детская нервность или трудность, связанная с периодом реконвалесценции. </a:t>
            </a:r>
          </a:p>
          <a:p>
            <a:pPr eaLnBrk="1" hangingPunct="1">
              <a:lnSpc>
                <a:spcPct val="90000"/>
              </a:lnSpc>
            </a:pPr>
            <a:r>
              <a:rPr lang="ru-RU" sz="2400" smtClean="0">
                <a:solidFill>
                  <a:schemeClr val="accent1"/>
                </a:solidFill>
                <a:latin typeface="Times New Roman" pitchFamily="18" charset="0"/>
                <a:cs typeface="Times New Roman" pitchFamily="18" charset="0"/>
              </a:rPr>
              <a:t>   Ослабленный ребёнок требователен, часто не знает, чего он хочет, и своим поведением раздражает взрослых, сверстников, создавая конфликтные ситуации из ничего.</a:t>
            </a:r>
          </a:p>
          <a:p>
            <a:pPr eaLnBrk="1" hangingPunct="1">
              <a:lnSpc>
                <a:spcPct val="90000"/>
              </a:lnSpc>
            </a:pPr>
            <a:r>
              <a:rPr lang="ru-RU" sz="2400" smtClean="0">
                <a:solidFill>
                  <a:schemeClr val="accent1"/>
                </a:solidFill>
                <a:latin typeface="Times New Roman" pitchFamily="18" charset="0"/>
                <a:cs typeface="Times New Roman" pitchFamily="18" charset="0"/>
              </a:rPr>
              <a:t>   Такого ребёнка, как и физически слабого, неприметно щадят. Незаметно убирают лишние нагрузки. </a:t>
            </a:r>
          </a:p>
        </p:txBody>
      </p:sp>
      <p:grpSp>
        <p:nvGrpSpPr>
          <p:cNvPr id="4099" name="Group 8"/>
          <p:cNvGrpSpPr>
            <a:grpSpLocks/>
          </p:cNvGrpSpPr>
          <p:nvPr/>
        </p:nvGrpSpPr>
        <p:grpSpPr bwMode="auto">
          <a:xfrm>
            <a:off x="0" y="0"/>
            <a:ext cx="9144000" cy="958850"/>
            <a:chOff x="0" y="0"/>
            <a:chExt cx="5760" cy="604"/>
          </a:xfrm>
        </p:grpSpPr>
        <p:pic>
          <p:nvPicPr>
            <p:cNvPr id="4100" name="Picture 9" descr="PeriCentr_logo_g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 y="80"/>
              <a:ext cx="443"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Text Box 10"/>
            <p:cNvSpPr txBox="1">
              <a:spLocks noChangeArrowheads="1"/>
            </p:cNvSpPr>
            <p:nvPr/>
          </p:nvSpPr>
          <p:spPr bwMode="auto">
            <a:xfrm>
              <a:off x="0" y="0"/>
              <a:ext cx="5760" cy="250"/>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r">
                <a:spcBef>
                  <a:spcPct val="50000"/>
                </a:spcBef>
                <a:defRPr/>
              </a:pPr>
              <a:r>
                <a:rPr lang="ru-RU"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5"/>
          <p:cNvSpPr>
            <a:spLocks noGrp="1" noChangeArrowheads="1"/>
          </p:cNvSpPr>
          <p:nvPr>
            <p:ph type="body" sz="half" idx="1"/>
          </p:nvPr>
        </p:nvSpPr>
        <p:spPr>
          <a:xfrm>
            <a:off x="684213" y="1125538"/>
            <a:ext cx="7686675" cy="4679950"/>
          </a:xfrm>
        </p:spPr>
        <p:txBody>
          <a:bodyPr/>
          <a:lstStyle/>
          <a:p>
            <a:pPr algn="just" eaLnBrk="1" hangingPunct="1">
              <a:buFontTx/>
              <a:buNone/>
            </a:pPr>
            <a:r>
              <a:rPr lang="ru-RU" sz="2400" smtClean="0">
                <a:solidFill>
                  <a:schemeClr val="accent1"/>
                </a:solidFill>
                <a:latin typeface="Times New Roman" pitchFamily="18" charset="0"/>
                <a:cs typeface="Times New Roman" pitchFamily="18" charset="0"/>
              </a:rPr>
              <a:t>       На фоне щадящего режима дня можно использовать подвижные игры для детей раннего возраста, которые  помогут ребенку обрести уверенность в себе, улучшат его психическое здоровье. Жизнерадостное настроение способствует правильному дыханию, кровообращению, пищеварению и восстановительным процессам в организме человека. Игры помогают перевести мозг на новый режим работы с оптимизацией течения нервных процессов, повышением неспецифического иммунитета.</a:t>
            </a:r>
          </a:p>
        </p:txBody>
      </p:sp>
      <p:grpSp>
        <p:nvGrpSpPr>
          <p:cNvPr id="5123" name="Group 15"/>
          <p:cNvGrpSpPr>
            <a:grpSpLocks/>
          </p:cNvGrpSpPr>
          <p:nvPr/>
        </p:nvGrpSpPr>
        <p:grpSpPr bwMode="auto">
          <a:xfrm>
            <a:off x="0" y="0"/>
            <a:ext cx="9144000" cy="958850"/>
            <a:chOff x="0" y="0"/>
            <a:chExt cx="5760" cy="604"/>
          </a:xfrm>
        </p:grpSpPr>
        <p:pic>
          <p:nvPicPr>
            <p:cNvPr id="5124" name="Picture 16" descr="PeriCentr_logo_gre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 y="80"/>
              <a:ext cx="443"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9" name="Text Box 17"/>
            <p:cNvSpPr txBox="1">
              <a:spLocks noChangeArrowheads="1"/>
            </p:cNvSpPr>
            <p:nvPr/>
          </p:nvSpPr>
          <p:spPr bwMode="auto">
            <a:xfrm>
              <a:off x="0" y="0"/>
              <a:ext cx="5760" cy="250"/>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r">
                <a:spcBef>
                  <a:spcPct val="50000"/>
                </a:spcBef>
                <a:defRPr/>
              </a:pPr>
              <a:r>
                <a:rPr lang="ru-RU"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sz="half" idx="1"/>
          </p:nvPr>
        </p:nvSpPr>
        <p:spPr>
          <a:xfrm>
            <a:off x="468313" y="1341438"/>
            <a:ext cx="8280400" cy="5183187"/>
          </a:xfrm>
        </p:spPr>
        <p:txBody>
          <a:bodyPr/>
          <a:lstStyle/>
          <a:p>
            <a:pPr eaLnBrk="1" hangingPunct="1">
              <a:lnSpc>
                <a:spcPct val="90000"/>
              </a:lnSpc>
            </a:pPr>
            <a:r>
              <a:rPr lang="ru-RU" sz="2400" smtClean="0">
                <a:solidFill>
                  <a:schemeClr val="accent1"/>
                </a:solidFill>
              </a:rPr>
              <a:t> Для детей школьного возраста, перенёсших нейроинфекции,  в большинстве случаев длительное время после заболевания сохраняется низкая работоспособность, повышенная утомляемость, плаксивость, раздражительность, может снижаться успеваемость. Происходит сужение объёма восприятия нового материала, могут возникнуть трудности распределения и переключения внимания. Темп деятельности, скорость усвоения материала, память снижаются из-за общей ослабленности организма. Особенно неблагоприятно сказываться на состоянии нервной системы ребёнка несколько заболеваний, перенесённых подряд. У этих детей в течение длительного времени могут сохраняться астенические состояния.</a:t>
            </a:r>
          </a:p>
        </p:txBody>
      </p:sp>
      <p:pic>
        <p:nvPicPr>
          <p:cNvPr id="6147" name="Picture 10"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250825" y="333375"/>
            <a:ext cx="792163"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5" name="Text Box 11"/>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468313" y="549275"/>
            <a:ext cx="8207375" cy="5616575"/>
          </a:xfrm>
        </p:spPr>
        <p:txBody>
          <a:bodyPr/>
          <a:lstStyle/>
          <a:p>
            <a:pPr eaLnBrk="1" hangingPunct="1">
              <a:lnSpc>
                <a:spcPct val="80000"/>
              </a:lnSpc>
            </a:pPr>
            <a:r>
              <a:rPr lang="ru-RU" sz="2400" smtClean="0"/>
              <a:t> </a:t>
            </a:r>
            <a:r>
              <a:rPr lang="ru-RU" sz="2400" smtClean="0">
                <a:solidFill>
                  <a:schemeClr val="accent1"/>
                </a:solidFill>
              </a:rPr>
              <a:t>По мере развития утомления происходит трансформация мотивов деятельности. Если на ранних стадиях сохраняется нормальная мотивация, то потом преобладающим становится мотивация прекращения деятельности или ухода от неё. При продолжении работы происходит формирование отрицательных эмоциональных реакций. В случаях, когда продолжительность периодов отдыха недостаточна, происходит накопление утомления. Последнее может привести к переутомлению, первым признаком которого является чувство постоянной усталости, сонливости, вялости и т.д.      </a:t>
            </a:r>
          </a:p>
          <a:p>
            <a:pPr eaLnBrk="1" hangingPunct="1">
              <a:lnSpc>
                <a:spcPct val="80000"/>
              </a:lnSpc>
            </a:pPr>
            <a:r>
              <a:rPr lang="ru-RU" sz="2400" smtClean="0">
                <a:solidFill>
                  <a:schemeClr val="accent1"/>
                </a:solidFill>
              </a:rPr>
              <a:t>   Другая реакция – это нарастание нервного напряжения. По мере снижения работоспособности происходит повышение раздражительности, изменяется эмоциональная устойчивость. Поэтому профилактика утомления направлена на:</a:t>
            </a:r>
          </a:p>
          <a:p>
            <a:pPr eaLnBrk="1" hangingPunct="1">
              <a:lnSpc>
                <a:spcPct val="80000"/>
              </a:lnSpc>
            </a:pPr>
            <a:r>
              <a:rPr lang="ru-RU" sz="2400" smtClean="0">
                <a:solidFill>
                  <a:schemeClr val="accent1"/>
                </a:solidFill>
              </a:rPr>
              <a:t>- увеличение работоспособности;</a:t>
            </a:r>
          </a:p>
          <a:p>
            <a:pPr eaLnBrk="1" hangingPunct="1">
              <a:lnSpc>
                <a:spcPct val="80000"/>
              </a:lnSpc>
            </a:pPr>
            <a:r>
              <a:rPr lang="ru-RU" sz="2400" smtClean="0">
                <a:solidFill>
                  <a:schemeClr val="accent1"/>
                </a:solidFill>
              </a:rPr>
              <a:t>- полное восстановление работоспособности к началу рабочего дня.</a:t>
            </a:r>
          </a:p>
        </p:txBody>
      </p:sp>
      <p:pic>
        <p:nvPicPr>
          <p:cNvPr id="7171"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179388" y="404813"/>
            <a:ext cx="547687"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0359" name="Text Box 7"/>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ru-RU" sz="2800" smtClean="0">
                <a:solidFill>
                  <a:schemeClr val="accent1"/>
                </a:solidFill>
              </a:rPr>
              <a:t>Рекомендации для детей школьного возраста</a:t>
            </a:r>
          </a:p>
        </p:txBody>
      </p:sp>
      <p:sp>
        <p:nvSpPr>
          <p:cNvPr id="8195" name="Rectangle 3"/>
          <p:cNvSpPr>
            <a:spLocks noGrp="1" noChangeArrowheads="1"/>
          </p:cNvSpPr>
          <p:nvPr>
            <p:ph type="body" sz="half" idx="1"/>
          </p:nvPr>
        </p:nvSpPr>
        <p:spPr>
          <a:xfrm>
            <a:off x="457200" y="1600200"/>
            <a:ext cx="8291513" cy="4852988"/>
          </a:xfrm>
        </p:spPr>
        <p:txBody>
          <a:bodyPr/>
          <a:lstStyle/>
          <a:p>
            <a:pPr eaLnBrk="1" hangingPunct="1">
              <a:lnSpc>
                <a:spcPct val="80000"/>
              </a:lnSpc>
            </a:pPr>
            <a:r>
              <a:rPr lang="ru-RU" sz="2400" smtClean="0">
                <a:latin typeface="Times New Roman" pitchFamily="18" charset="0"/>
                <a:cs typeface="Times New Roman" pitchFamily="18" charset="0"/>
              </a:rPr>
              <a:t> </a:t>
            </a:r>
            <a:r>
              <a:rPr lang="ru-RU" sz="2400" smtClean="0">
                <a:solidFill>
                  <a:schemeClr val="accent1"/>
                </a:solidFill>
                <a:latin typeface="Times New Roman" pitchFamily="18" charset="0"/>
                <a:cs typeface="Times New Roman" pitchFamily="18" charset="0"/>
              </a:rPr>
              <a:t>Главной помощью для детей младшего и среднего  школьного возраста  является щадящая организация режима дня, полноценного сна и отдыха на воздухе, снижение учебной нагрузки, рациональная организация домашних учебных заданий (10-15 минут работы, 10-15 минут отдыха, лучше под музыку немного попрыгать, потанцевать). Не следует требовать выполнения заданий в один присест. Целесообразно организовать первое время для таких детей один «разгрузочный» день. Чем больше ребёнок занимается, тем меньше его успехи и хуже здоровье. Занятия ребёнка не должны быть однообразными в течение длительного времени. В течение двух недель после болезни ребёнка не рекомендуется опрашивать, форсировать навёрстывание упущенного.</a:t>
            </a:r>
          </a:p>
        </p:txBody>
      </p:sp>
      <p:pic>
        <p:nvPicPr>
          <p:cNvPr id="8196"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0" y="404813"/>
            <a:ext cx="6096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1143" name="Text Box 7"/>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sz="half" idx="1"/>
          </p:nvPr>
        </p:nvSpPr>
        <p:spPr>
          <a:xfrm>
            <a:off x="468313" y="836613"/>
            <a:ext cx="8675687" cy="5616575"/>
          </a:xfrm>
        </p:spPr>
        <p:txBody>
          <a:bodyPr/>
          <a:lstStyle/>
          <a:p>
            <a:pPr eaLnBrk="1" hangingPunct="1">
              <a:lnSpc>
                <a:spcPct val="80000"/>
              </a:lnSpc>
            </a:pPr>
            <a:r>
              <a:rPr lang="ru-RU" sz="2000" smtClean="0">
                <a:latin typeface="Times New Roman" pitchFamily="18" charset="0"/>
                <a:cs typeface="Times New Roman" pitchFamily="18" charset="0"/>
              </a:rPr>
              <a:t> </a:t>
            </a:r>
            <a:r>
              <a:rPr lang="ru-RU" sz="2000" smtClean="0">
                <a:solidFill>
                  <a:schemeClr val="accent1"/>
                </a:solidFill>
                <a:latin typeface="Times New Roman" pitchFamily="18" charset="0"/>
                <a:cs typeface="Times New Roman" pitchFamily="18" charset="0"/>
              </a:rPr>
              <a:t>Установлено, что в школе дети пребывают в состоянии хронического эмоционального, информационного, сенсомоторного, нейровегетативного, и психогенного стресса, истощающего симпатико-адреналиновую систему, обеспечивающую основы иммунологической и психической жизнедеятельности.</a:t>
            </a:r>
          </a:p>
          <a:p>
            <a:pPr eaLnBrk="1" hangingPunct="1">
              <a:lnSpc>
                <a:spcPct val="80000"/>
              </a:lnSpc>
            </a:pPr>
            <a:r>
              <a:rPr lang="ru-RU" sz="2000" smtClean="0">
                <a:solidFill>
                  <a:schemeClr val="accent1"/>
                </a:solidFill>
                <a:latin typeface="Times New Roman" pitchFamily="18" charset="0"/>
                <a:cs typeface="Times New Roman" pitchFamily="18" charset="0"/>
              </a:rPr>
              <a:t>   С этой целью для детей школьного возраста могут быть рекомендованы упражнения для снятия эмоционального напряжения.</a:t>
            </a:r>
          </a:p>
          <a:p>
            <a:pPr eaLnBrk="1" hangingPunct="1">
              <a:lnSpc>
                <a:spcPct val="80000"/>
              </a:lnSpc>
            </a:pPr>
            <a:r>
              <a:rPr lang="ru-RU" sz="2000" smtClean="0">
                <a:solidFill>
                  <a:schemeClr val="accent1"/>
                </a:solidFill>
                <a:latin typeface="Times New Roman" pitchFamily="18" charset="0"/>
                <a:cs typeface="Times New Roman" pitchFamily="18" charset="0"/>
              </a:rPr>
              <a:t>1Сожмите палец в кулак с загнутым внутрь  большим пальцем. Делая выдох спокойно, не торопясь, сжимайте кулак с усилием. Затем, ослабляя усилие сжатия кулака, сделайте вдох. Повторите упражнение 5 раз. Выполнение упражнения с закрытыми глазами удваивает эффект. Упражнение выполнять двумя руками одновременно.</a:t>
            </a:r>
          </a:p>
          <a:p>
            <a:pPr eaLnBrk="1" hangingPunct="1">
              <a:lnSpc>
                <a:spcPct val="80000"/>
              </a:lnSpc>
            </a:pPr>
            <a:r>
              <a:rPr lang="ru-RU" sz="2000" smtClean="0">
                <a:solidFill>
                  <a:schemeClr val="accent1"/>
                </a:solidFill>
                <a:latin typeface="Times New Roman" pitchFamily="18" charset="0"/>
                <a:cs typeface="Times New Roman" pitchFamily="18" charset="0"/>
              </a:rPr>
              <a:t>2Сделайте двумя грецкими орехами круговые движения в каждой ладони. Упражнение также развивает тонкую моторику рук.</a:t>
            </a:r>
          </a:p>
          <a:p>
            <a:pPr eaLnBrk="1" hangingPunct="1">
              <a:lnSpc>
                <a:spcPct val="80000"/>
              </a:lnSpc>
            </a:pPr>
            <a:r>
              <a:rPr lang="ru-RU" sz="2000" smtClean="0">
                <a:solidFill>
                  <a:schemeClr val="accent1"/>
                </a:solidFill>
                <a:latin typeface="Times New Roman" pitchFamily="18" charset="0"/>
                <a:cs typeface="Times New Roman" pitchFamily="18" charset="0"/>
              </a:rPr>
              <a:t>3Слегка помассируйте кончик мизинца.</a:t>
            </a:r>
          </a:p>
          <a:p>
            <a:pPr eaLnBrk="1" hangingPunct="1">
              <a:lnSpc>
                <a:spcPct val="80000"/>
              </a:lnSpc>
            </a:pPr>
            <a:r>
              <a:rPr lang="ru-RU" sz="2000" smtClean="0">
                <a:solidFill>
                  <a:schemeClr val="accent1"/>
                </a:solidFill>
                <a:latin typeface="Times New Roman" pitchFamily="18" charset="0"/>
                <a:cs typeface="Times New Roman" pitchFamily="18" charset="0"/>
              </a:rPr>
              <a:t>4Сидя на стуле, совершайте плавные движения руками, подражая медузе, плавающей в воде.</a:t>
            </a:r>
          </a:p>
          <a:p>
            <a:pPr eaLnBrk="1" hangingPunct="1">
              <a:lnSpc>
                <a:spcPct val="80000"/>
              </a:lnSpc>
            </a:pPr>
            <a:r>
              <a:rPr lang="ru-RU" sz="2000" smtClean="0">
                <a:solidFill>
                  <a:schemeClr val="accent1"/>
                </a:solidFill>
                <a:latin typeface="Times New Roman" pitchFamily="18" charset="0"/>
                <a:cs typeface="Times New Roman" pitchFamily="18" charset="0"/>
              </a:rPr>
              <a:t>5Поместите орех на кисть руки со стороны мизинца (на ладони) и ладонью другой руки слегка нажмите и сделайте орехом круговые движения (3 мин.).</a:t>
            </a:r>
          </a:p>
        </p:txBody>
      </p:sp>
      <p:pic>
        <p:nvPicPr>
          <p:cNvPr id="9219"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179388" y="404813"/>
            <a:ext cx="608012"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67" name="Text Box 7"/>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362950" cy="1143000"/>
          </a:xfrm>
        </p:spPr>
        <p:txBody>
          <a:bodyPr/>
          <a:lstStyle/>
          <a:p>
            <a:pPr eaLnBrk="1" hangingPunct="1"/>
            <a:r>
              <a:rPr lang="ru-RU" sz="2800" smtClean="0">
                <a:solidFill>
                  <a:schemeClr val="accent1"/>
                </a:solidFill>
              </a:rPr>
              <a:t>Правила рационального отдыха</a:t>
            </a:r>
          </a:p>
        </p:txBody>
      </p:sp>
      <p:sp>
        <p:nvSpPr>
          <p:cNvPr id="10243" name="Rectangle 3"/>
          <p:cNvSpPr>
            <a:spLocks noGrp="1" noChangeArrowheads="1"/>
          </p:cNvSpPr>
          <p:nvPr>
            <p:ph type="body" sz="half" idx="1"/>
          </p:nvPr>
        </p:nvSpPr>
        <p:spPr>
          <a:xfrm>
            <a:off x="457200" y="1600200"/>
            <a:ext cx="8147050" cy="4492625"/>
          </a:xfrm>
        </p:spPr>
        <p:txBody>
          <a:bodyPr/>
          <a:lstStyle/>
          <a:p>
            <a:pPr eaLnBrk="1" hangingPunct="1"/>
            <a:r>
              <a:rPr lang="ru-RU" sz="2400" smtClean="0">
                <a:solidFill>
                  <a:schemeClr val="accent1"/>
                </a:solidFill>
                <a:latin typeface="Times New Roman" pitchFamily="18" charset="0"/>
                <a:cs typeface="Times New Roman" pitchFamily="18" charset="0"/>
              </a:rPr>
              <a:t> Эффективность повседневной деятельности зависит от умения рационально отдыхать. Вот некоторые правила.</a:t>
            </a:r>
          </a:p>
          <a:p>
            <a:pPr eaLnBrk="1" hangingPunct="1"/>
            <a:r>
              <a:rPr lang="ru-RU" sz="2400" smtClean="0">
                <a:solidFill>
                  <a:schemeClr val="accent1"/>
                </a:solidFill>
                <a:latin typeface="Times New Roman" pitchFamily="18" charset="0"/>
                <a:cs typeface="Times New Roman" pitchFamily="18" charset="0"/>
              </a:rPr>
              <a:t>1 Чтобы хорошо отдохнуть, надо сменить род деятельности.</a:t>
            </a:r>
          </a:p>
          <a:p>
            <a:pPr eaLnBrk="1" hangingPunct="1"/>
            <a:r>
              <a:rPr lang="ru-RU" sz="2400" smtClean="0">
                <a:solidFill>
                  <a:schemeClr val="accent1"/>
                </a:solidFill>
                <a:latin typeface="Times New Roman" pitchFamily="18" charset="0"/>
                <a:cs typeface="Times New Roman" pitchFamily="18" charset="0"/>
              </a:rPr>
              <a:t>2 Избегайте жёсткой регламентации во время отдыха.</a:t>
            </a:r>
          </a:p>
          <a:p>
            <a:pPr eaLnBrk="1" hangingPunct="1"/>
            <a:r>
              <a:rPr lang="ru-RU" sz="2400" smtClean="0">
                <a:solidFill>
                  <a:schemeClr val="accent1"/>
                </a:solidFill>
                <a:latin typeface="Times New Roman" pitchFamily="18" charset="0"/>
                <a:cs typeface="Times New Roman" pitchFamily="18" charset="0"/>
              </a:rPr>
              <a:t>3 Не забывайте о двигательной активности, которая способствует снятию нервно-психического напряжения.</a:t>
            </a:r>
          </a:p>
          <a:p>
            <a:pPr eaLnBrk="1" hangingPunct="1"/>
            <a:r>
              <a:rPr lang="ru-RU" sz="2400" smtClean="0">
                <a:solidFill>
                  <a:schemeClr val="accent1"/>
                </a:solidFill>
                <a:latin typeface="Times New Roman" pitchFamily="18" charset="0"/>
                <a:cs typeface="Times New Roman" pitchFamily="18" charset="0"/>
              </a:rPr>
              <a:t>4 Чтобы прибавить час ко времени бодрствования, чаще отдыхайте. Отдыхайте до того, как вы устали.</a:t>
            </a:r>
            <a:r>
              <a:rPr lang="ru-RU" sz="2400" smtClean="0">
                <a:latin typeface="Times New Roman" pitchFamily="18" charset="0"/>
                <a:cs typeface="Times New Roman" pitchFamily="18" charset="0"/>
              </a:rPr>
              <a:t> </a:t>
            </a:r>
          </a:p>
        </p:txBody>
      </p:sp>
      <p:pic>
        <p:nvPicPr>
          <p:cNvPr id="10244" name="Picture 4" descr="PeriCentr_logo_green"/>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179388" y="476250"/>
            <a:ext cx="608012"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4214" name="Text Box 6"/>
          <p:cNvSpPr txBox="1">
            <a:spLocks noChangeArrowheads="1"/>
          </p:cNvSpPr>
          <p:nvPr/>
        </p:nvSpPr>
        <p:spPr bwMode="auto">
          <a:xfrm>
            <a:off x="-228600" y="0"/>
            <a:ext cx="9720263" cy="427038"/>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accent1">
                        <a:gamma/>
                        <a:shade val="4627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defRPr/>
            </a:pPr>
            <a:r>
              <a:rPr lang="ru-RU" sz="2200" smtClean="0">
                <a:solidFill>
                  <a:srgbClr val="009999"/>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Times New Roman" pitchFamily="18" charset="0"/>
              </a:rPr>
              <a:t>Государственное учреждение здравоохранения «Перинатальный центр»</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536</TotalTime>
  <Words>1325</Words>
  <Application>Microsoft Office PowerPoint</Application>
  <PresentationFormat>Экран (4:3)</PresentationFormat>
  <Paragraphs>76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Оформление по умолчанию</vt:lpstr>
      <vt:lpstr>Донкан  Ирина Михайловна</vt:lpstr>
      <vt:lpstr>Профилактика утомления у детей, перенёсших серозно-вирусный менингит</vt:lpstr>
      <vt:lpstr>Презентация PowerPoint</vt:lpstr>
      <vt:lpstr>Презентация PowerPoint</vt:lpstr>
      <vt:lpstr>Презентация PowerPoint</vt:lpstr>
      <vt:lpstr>Презентация PowerPoint</vt:lpstr>
      <vt:lpstr>Рекомендации для детей школьного возраста</vt:lpstr>
      <vt:lpstr>Презентация PowerPoint</vt:lpstr>
      <vt:lpstr>Правила рационального отдыха</vt:lpstr>
      <vt:lpstr>Подвижные игры для детей раннего возраста</vt:lpstr>
      <vt:lpstr>Игра «Лохматый пёс»</vt:lpstr>
      <vt:lpstr>Игра «Мишка-танцор»</vt:lpstr>
      <vt:lpstr>Игра «Найди свой цвет»</vt:lpstr>
      <vt:lpstr>Презентация PowerPoint</vt:lpstr>
    </vt:vector>
  </TitlesOfParts>
  <Company>ХК ИППК ПК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 бросай меня, МАМА!</dc:title>
  <dc:creator>пользователь</dc:creator>
  <cp:lastModifiedBy>Ирина</cp:lastModifiedBy>
  <cp:revision>61</cp:revision>
  <dcterms:created xsi:type="dcterms:W3CDTF">2004-12-06T23:37:55Z</dcterms:created>
  <dcterms:modified xsi:type="dcterms:W3CDTF">2013-03-02T14:33:41Z</dcterms:modified>
</cp:coreProperties>
</file>