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14468-D5B4-45C0-BEFE-99B241F1618F}" type="datetimeFigureOut">
              <a:rPr lang="ru-RU" smtClean="0"/>
              <a:pPr/>
              <a:t>30.04.2012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59243-52E8-43DE-B3AB-69B36782E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1"/>
            <a:ext cx="9001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Всероссийский сетевой конкурс </a:t>
            </a:r>
            <a:r>
              <a:rPr lang="ru-RU" sz="2400" b="1" dirty="0"/>
              <a:t>«Профессиональный успех-XXI»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2846" y="714356"/>
            <a:ext cx="9001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  Номинация </a:t>
            </a:r>
            <a:r>
              <a:rPr lang="ru-RU" i="1" dirty="0"/>
              <a:t>1.8. </a:t>
            </a:r>
            <a:r>
              <a:rPr lang="ru-RU" sz="2000" dirty="0"/>
              <a:t>«Программы </a:t>
            </a:r>
            <a:r>
              <a:rPr lang="ru-RU" sz="2000" dirty="0" smtClean="0"/>
              <a:t>элективных курсов»</a:t>
            </a:r>
            <a:r>
              <a:rPr lang="ru-RU" sz="2000" dirty="0"/>
              <a:t> </a:t>
            </a:r>
            <a:r>
              <a:rPr lang="ru-RU" dirty="0" smtClean="0"/>
              <a:t> (для учащихся 10-11-х классов)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14614" y="114298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Программа элективного курса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8" y="1428739"/>
            <a:ext cx="84296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Практикум                                            </a:t>
            </a:r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по решению задач</a:t>
            </a:r>
          </a:p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9 – 11 </a:t>
            </a:r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классы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7685" y="4000506"/>
            <a:ext cx="4786315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  </a:t>
            </a:r>
            <a:r>
              <a:rPr lang="ru-RU" dirty="0" err="1" smtClean="0"/>
              <a:t>Четверикова</a:t>
            </a:r>
            <a:r>
              <a:rPr lang="ru-RU" dirty="0" smtClean="0"/>
              <a:t> С.В. 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математики муниципального казённого общеобразовательного учреждения  средней общеобразовательной школы с углублённым изучением отдельных предметов               п. </a:t>
            </a:r>
            <a:r>
              <a:rPr lang="ru-RU" dirty="0" err="1" smtClean="0"/>
              <a:t>Богородское</a:t>
            </a:r>
            <a:r>
              <a:rPr lang="ru-RU" dirty="0" smtClean="0"/>
              <a:t> </a:t>
            </a:r>
            <a:r>
              <a:rPr lang="ru-RU" dirty="0" err="1" smtClean="0"/>
              <a:t>Богородского</a:t>
            </a:r>
            <a:r>
              <a:rPr lang="ru-RU" dirty="0" smtClean="0"/>
              <a:t> района Кировской области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71736" y="6286520"/>
            <a:ext cx="2786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Богородское</a:t>
            </a:r>
            <a:r>
              <a:rPr lang="ru-RU" dirty="0" smtClean="0"/>
              <a:t> 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9" y="571480"/>
            <a:ext cx="7358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Программа «Практикума по решению задач» предназначена для учащихся 9-11 классов, то есть, рассчитана на 3 года обучения.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50" y="1285862"/>
            <a:ext cx="842965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Приоритетными вопросами программы </a:t>
            </a:r>
            <a:r>
              <a:rPr lang="ru-RU" dirty="0"/>
              <a:t>данного курса являются</a:t>
            </a:r>
          </a:p>
          <a:p>
            <a:r>
              <a:rPr lang="ru-RU" dirty="0"/>
              <a:t>•     уравнения;</a:t>
            </a:r>
          </a:p>
          <a:p>
            <a:r>
              <a:rPr lang="ru-RU" dirty="0"/>
              <a:t>•    модули;</a:t>
            </a:r>
          </a:p>
          <a:p>
            <a:r>
              <a:rPr lang="ru-RU" dirty="0"/>
              <a:t>•    параметры;</a:t>
            </a:r>
          </a:p>
          <a:p>
            <a:r>
              <a:rPr lang="ru-RU" dirty="0"/>
              <a:t>•    текстовые задачи.</a:t>
            </a:r>
          </a:p>
          <a:p>
            <a:r>
              <a:rPr lang="ru-RU" b="1" dirty="0"/>
              <a:t>Дидактическая цель: </a:t>
            </a:r>
            <a:r>
              <a:rPr lang="ru-RU" dirty="0"/>
              <a:t> повышение уровня математи­ческой культуры учащихся, самоопределения и самореализации ученика. </a:t>
            </a:r>
          </a:p>
          <a:p>
            <a:r>
              <a:rPr lang="ru-RU" b="1" dirty="0"/>
              <a:t>Образовательный аспект: </a:t>
            </a:r>
            <a:endParaRPr lang="ru-RU" b="1" dirty="0" smtClean="0"/>
          </a:p>
          <a:p>
            <a:r>
              <a:rPr lang="ru-RU" dirty="0" smtClean="0"/>
              <a:t> -углубление и расширение отдельных тем курса математики. </a:t>
            </a:r>
          </a:p>
          <a:p>
            <a:r>
              <a:rPr lang="ru-RU" b="1" dirty="0" smtClean="0"/>
              <a:t>Развивающий </a:t>
            </a:r>
            <a:r>
              <a:rPr lang="ru-RU" b="1" dirty="0"/>
              <a:t>аспект: </a:t>
            </a:r>
            <a:endParaRPr lang="ru-RU" dirty="0"/>
          </a:p>
          <a:p>
            <a:r>
              <a:rPr lang="ru-RU" b="1" dirty="0"/>
              <a:t>     - </a:t>
            </a:r>
            <a:r>
              <a:rPr lang="ru-RU" dirty="0"/>
              <a:t>развитие</a:t>
            </a:r>
            <a:r>
              <a:rPr lang="ru-RU" b="1" dirty="0"/>
              <a:t> </a:t>
            </a:r>
            <a:r>
              <a:rPr lang="ru-RU" dirty="0"/>
              <a:t>навыков познавательной и исследовательской деятельности  при решении нестандартных задач;</a:t>
            </a:r>
            <a:r>
              <a:rPr lang="ru-RU" b="1" dirty="0"/>
              <a:t> </a:t>
            </a:r>
            <a:endParaRPr lang="ru-RU" dirty="0"/>
          </a:p>
          <a:p>
            <a:r>
              <a:rPr lang="ru-RU" dirty="0"/>
              <a:t>      - формирование специальных умений и навыков применяемых при решении математических задач;</a:t>
            </a:r>
          </a:p>
          <a:p>
            <a:r>
              <a:rPr lang="ru-RU" dirty="0"/>
              <a:t>       - формирование </a:t>
            </a:r>
            <a:r>
              <a:rPr lang="ru-RU" dirty="0" err="1"/>
              <a:t>общеучебных</a:t>
            </a:r>
            <a:r>
              <a:rPr lang="ru-RU" dirty="0"/>
              <a:t> умений и навыков учащихся</a:t>
            </a:r>
            <a:r>
              <a:rPr lang="ru-RU" dirty="0" smtClean="0"/>
              <a:t>.                                      </a:t>
            </a:r>
            <a:endParaRPr lang="ru-RU" dirty="0"/>
          </a:p>
          <a:p>
            <a:r>
              <a:rPr lang="ru-RU" b="1" dirty="0"/>
              <a:t>Воспитательный аспект:</a:t>
            </a:r>
            <a:endParaRPr lang="ru-RU" dirty="0"/>
          </a:p>
          <a:p>
            <a:r>
              <a:rPr lang="ru-RU" b="1" dirty="0"/>
              <a:t>     </a:t>
            </a:r>
            <a:r>
              <a:rPr lang="ru-RU" dirty="0"/>
              <a:t>- формирование интереса к математике и её  приложениям;</a:t>
            </a:r>
          </a:p>
          <a:p>
            <a:r>
              <a:rPr lang="ru-RU" dirty="0"/>
              <a:t>     - формирование коммуникативных навыков у учащихся.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5" y="214290"/>
            <a:ext cx="7786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Пояснительная записка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1" y="1214422"/>
            <a:ext cx="8501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Курсу отводится 1 час в неделю в течение трех лет обучения, то есть всего -102 часа.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Программа курса имеет модульную структуру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dirty="0"/>
              <a:t> 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01" y="2786058"/>
          <a:ext cx="6096002" cy="2853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9"/>
                <a:gridCol w="1738283"/>
              </a:tblGrid>
              <a:tr h="4994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Название модуля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Количество часов.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Работа с модулем.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Текстовых задач.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Прогрессии.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499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Алгебраические уравнения и неравенства.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Параметры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Всего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102ч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"/>
            <a:ext cx="8929719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Основное содержание программы.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Модуль </a:t>
            </a:r>
            <a:r>
              <a:rPr lang="ru-RU" b="1" dirty="0" smtClean="0"/>
              <a:t>1.                                             Работа </a:t>
            </a:r>
            <a:r>
              <a:rPr lang="ru-RU" b="1" dirty="0"/>
              <a:t>с модулем.</a:t>
            </a:r>
            <a:endParaRPr lang="ru-RU" dirty="0"/>
          </a:p>
          <a:p>
            <a:r>
              <a:rPr lang="ru-RU" dirty="0"/>
              <a:t>Построение графиков функций, содержащих знак модуля. Решение уравне­ний, содержащих переменную под знаком модуля. Решение неравенств, со­держащих переменную под знаком модуля.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Модуль </a:t>
            </a:r>
            <a:r>
              <a:rPr lang="ru-RU" b="1" dirty="0" smtClean="0"/>
              <a:t>2.                                               Текстовые </a:t>
            </a:r>
            <a:r>
              <a:rPr lang="ru-RU" b="1" dirty="0"/>
              <a:t>задачи.</a:t>
            </a:r>
            <a:endParaRPr lang="ru-RU" dirty="0"/>
          </a:p>
          <a:p>
            <a:r>
              <a:rPr lang="ru-RU" dirty="0"/>
              <a:t>Решение задач на движение. Решение задач на проценты. Решение задач на работу. Решение задач на смеси, сплавы. Решение задач на части. Решение задач с целочисленными переменными. Решение задач на оптимизацию.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Модуль </a:t>
            </a:r>
            <a:r>
              <a:rPr lang="ru-RU" b="1" dirty="0" smtClean="0"/>
              <a:t>3.                                                    Прогрессии</a:t>
            </a:r>
            <a:endParaRPr lang="ru-RU" dirty="0"/>
          </a:p>
          <a:p>
            <a:r>
              <a:rPr lang="ru-RU" dirty="0"/>
              <a:t>Арифметические прогрессии. Геометрические прогрессии.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Модуль </a:t>
            </a:r>
            <a:r>
              <a:rPr lang="ru-RU" b="1" dirty="0" smtClean="0"/>
              <a:t>4.                        Алгебраические </a:t>
            </a:r>
            <a:r>
              <a:rPr lang="ru-RU" b="1" dirty="0"/>
              <a:t>уравнения и неравенства.</a:t>
            </a:r>
            <a:endParaRPr lang="ru-RU" dirty="0"/>
          </a:p>
          <a:p>
            <a:r>
              <a:rPr lang="ru-RU" dirty="0"/>
              <a:t>Методы решения алгебраических уравнений: метод замены, метод оценки. Решение неравенств.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Модуль </a:t>
            </a:r>
            <a:r>
              <a:rPr lang="ru-RU" b="1" dirty="0" smtClean="0"/>
              <a:t>5.                                                   Параметры</a:t>
            </a:r>
            <a:r>
              <a:rPr lang="ru-RU" b="1" dirty="0"/>
              <a:t>.</a:t>
            </a:r>
            <a:endParaRPr lang="ru-RU" dirty="0"/>
          </a:p>
          <a:p>
            <a:r>
              <a:rPr lang="ru-RU" dirty="0"/>
              <a:t>Линейные уравнения и неравенства с параметром. Дробно - рациональные уравнения и неравенства с параметром. Квадратный трехчлен. Графические приемы.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Тематическое планирование.    «Практикум по решению задач» </a:t>
            </a:r>
            <a:r>
              <a:rPr lang="ru-RU" dirty="0" smtClean="0"/>
              <a:t>(Курс по выбору, 9 класс)</a:t>
            </a: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500045"/>
          <a:ext cx="4286280" cy="616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  <a:gridCol w="285752"/>
                <a:gridCol w="714380"/>
              </a:tblGrid>
              <a:tr h="357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Тема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Количество часов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48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модулем (16 часов)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Определение модуля.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Построение графиков функций вида у = 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173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Графики типа  у =</a:t>
                      </a: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100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</a:t>
                      </a:r>
                      <a:r>
                        <a:rPr lang="ru-RU" sz="1100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ах </a:t>
                      </a: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+ </a:t>
                      </a:r>
                      <a:r>
                        <a:rPr lang="en-US" sz="1100" i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</a:t>
                      </a: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+ 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5752">
                <a:tc gridSpan="2"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Графики вида у =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431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Графики вида 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1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100" i="1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IyI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=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Построение графиков, используя свойства преобразова­ния графиков.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5345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задач по теме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575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уравнений, содержащих переменную под знаком модуля. Уравнения вида |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(х)| = </a:t>
                      </a:r>
                      <a:r>
                        <a:rPr lang="ru-RU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а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Уравнения вида |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(х)| = 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Уравнения вида |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(х)| = </a:t>
                      </a:r>
                      <a:r>
                        <a:rPr lang="ru-RU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\</a:t>
                      </a:r>
                      <a:r>
                        <a:rPr lang="en-US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</a:t>
                      </a:r>
                      <a:r>
                        <a:rPr lang="ru-RU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)\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8885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уравнений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неравенств, содержащих переменную под зна­ком модуля, используя определение модуля.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Неравенства вида |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)| &lt; 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), |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(х)| 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Неравенства вида </a:t>
                      </a:r>
                      <a:r>
                        <a:rPr lang="en-US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 &lt; </a:t>
                      </a:r>
                      <a:r>
                        <a:rPr lang="en-US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</a:t>
                      </a:r>
                      <a:r>
                        <a:rPr lang="ru-RU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1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)\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Метод интервалов.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14876" y="500042"/>
          <a:ext cx="4310050" cy="630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38096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Текстовые задачи (12 ч)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«сухопутное движение»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движение «по реке»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движение навстречу друг другу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косвенное выражение скорости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движение по окружности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задач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конкретную работу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абстрактную работу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задач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Параметры (6 ч)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Параметр - что это?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Линейные уравнения с параметром.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Число корней квадратного трехчлена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Всего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928926" y="1357298"/>
          <a:ext cx="381000" cy="269876"/>
        </p:xfrm>
        <a:graphic>
          <a:graphicData uri="http://schemas.openxmlformats.org/presentationml/2006/ole">
            <p:oleObj spid="_x0000_s1028" name="Формула" r:id="rId3" imgW="380880" imgH="25380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071670" y="1643050"/>
          <a:ext cx="444500" cy="254000"/>
        </p:xfrm>
        <a:graphic>
          <a:graphicData uri="http://schemas.openxmlformats.org/presentationml/2006/ole">
            <p:oleObj spid="_x0000_s1031" name="Формула" r:id="rId4" imgW="444240" imgH="253800" progId="Equation.3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643042" y="1857364"/>
          <a:ext cx="406400" cy="436564"/>
        </p:xfrm>
        <a:graphic>
          <a:graphicData uri="http://schemas.openxmlformats.org/presentationml/2006/ole">
            <p:oleObj spid="_x0000_s1033" name="Формула" r:id="rId5" imgW="40608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Тематическое планирование.    «Практикум по решению задач» </a:t>
            </a:r>
            <a:r>
              <a:rPr lang="ru-RU" dirty="0" smtClean="0"/>
              <a:t>(</a:t>
            </a:r>
            <a:r>
              <a:rPr lang="ru-RU" sz="1600" dirty="0" smtClean="0"/>
              <a:t>Курс по выбору, 10 класс)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500045"/>
          <a:ext cx="4286280" cy="5757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  <a:gridCol w="285752"/>
                <a:gridCol w="714380"/>
              </a:tblGrid>
              <a:tr h="357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Тема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Количество часов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48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Работа с модулем (14 ч)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Методы решения задач с модулем (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повторение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1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Построение графиков тригонометрических функций со знаком модуля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Построение графиков вида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у =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уравнений второй степени со зна­ком модуля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Уравнения, сводящиеся к уравнению с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модулем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53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неравенств вида</a:t>
                      </a:r>
                      <a:r>
                        <a:rPr lang="ru-RU" sz="1400" dirty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Arial"/>
                          <a:ea typeface="Times New Roman"/>
                        </a:rPr>
                        <a:t>I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)| 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&lt;а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неравенств вида</a:t>
                      </a:r>
                      <a:r>
                        <a:rPr lang="ru-RU" sz="1400" dirty="0">
                          <a:latin typeface="Arial"/>
                          <a:ea typeface="Times New Roman"/>
                        </a:rPr>
                        <a:t>                           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у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&gt;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неравенств |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)| &lt;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), </a:t>
                      </a:r>
                      <a:endParaRPr lang="en-US" sz="14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|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)|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&gt;g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неравенств вида                       |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(х)| &lt;|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x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)|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задач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88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14876" y="500042"/>
          <a:ext cx="4310050" cy="6354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380960"/>
              </a:tblGrid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Текстовые задачи (14 ч)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проценты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сложные проценты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смеси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сплавы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части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на оптимизацию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 с целочисленными переменными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задач ЕГЭ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Прогрессии (6)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Арифметические прогрессии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Геометрические прогрессии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Задачи, где неизвестные являются членами прогрессии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задач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Всего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00034" y="2714620"/>
          <a:ext cx="787400" cy="279400"/>
        </p:xfrm>
        <a:graphic>
          <a:graphicData uri="http://schemas.openxmlformats.org/presentationml/2006/ole">
            <p:oleObj spid="_x0000_s2051" name="Формула" r:id="rId3" imgW="787320" imgH="27936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71472" y="4286256"/>
          <a:ext cx="406400" cy="436563"/>
        </p:xfrm>
        <a:graphic>
          <a:graphicData uri="http://schemas.openxmlformats.org/presentationml/2006/ole">
            <p:oleObj spid="_x0000_s2052" name="Формула" r:id="rId4" imgW="40608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Тематическое планирование.    «Практикум по решению задач» </a:t>
            </a:r>
            <a:r>
              <a:rPr lang="ru-RU" dirty="0" smtClean="0"/>
              <a:t>(</a:t>
            </a:r>
            <a:r>
              <a:rPr lang="ru-RU" sz="1600" dirty="0" smtClean="0"/>
              <a:t>Курс по выбору, 11 класс)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500045"/>
          <a:ext cx="4286280" cy="5164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  <a:gridCol w="1000132"/>
              </a:tblGrid>
              <a:tr h="357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Тема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Количество часов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Параметры (20ч)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линейных уравнений и неравенств с параметром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1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Дробно-рациональные уравнения и нера­венства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Число корней квадратного трехчлена.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Соотношения на корни квадратного трех­члена.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Знак корней квадратного трехчлена.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53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Другие свойства трехчлена.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Расположение корней квадратного трехчле­на.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квадратных уравнений.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квадратных неравенств.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89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Графические приемы при решении задач с параметром.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88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14876" y="500042"/>
          <a:ext cx="4310050" cy="5060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380960"/>
              </a:tblGrid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алгебраических уравнений и неравенств (12ч)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Методы замены переменной. Использование основного свойства дроби.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Выделение квадрата двучлена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Переход к системе уравнений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Раскрытие скобок парами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Сведение к однородному уравнению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уравнений ЕГЭ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Метод оценки при решении уравнений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неравенств методом оценки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Решение уравнений ЕГЭ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Выражения, содержащие радикалы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Зачет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Всего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Литература: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400" dirty="0" smtClean="0"/>
              <a:t>1.  Гурский, И.П. Функции и построение графиков [Текст]: пособие для учителей / И.П. Гурский. - М: </a:t>
            </a:r>
            <a:r>
              <a:rPr lang="ru-RU" sz="1400" dirty="0" err="1" smtClean="0"/>
              <a:t>Учпедгиз</a:t>
            </a:r>
            <a:r>
              <a:rPr lang="ru-RU" sz="1400" dirty="0" smtClean="0"/>
              <a:t>, 1961.</a:t>
            </a:r>
          </a:p>
          <a:p>
            <a:r>
              <a:rPr lang="ru-RU" sz="1400" dirty="0" smtClean="0"/>
              <a:t>2.   </a:t>
            </a:r>
            <a:r>
              <a:rPr lang="ru-RU" sz="1400" dirty="0" err="1" smtClean="0"/>
              <a:t>Егерман</a:t>
            </a:r>
            <a:r>
              <a:rPr lang="ru-RU" sz="1400" dirty="0" smtClean="0"/>
              <a:t>, Е.  Задачи с модулем. 9-10 классы [Текст] / Е. </a:t>
            </a:r>
            <a:r>
              <a:rPr lang="ru-RU" sz="1400" dirty="0" err="1" smtClean="0"/>
              <a:t>Егерман</a:t>
            </a:r>
            <a:r>
              <a:rPr lang="ru-RU" sz="1400" dirty="0" smtClean="0"/>
              <a:t> //' Математика. Приложение к газете «Первое сентября». - 2004. - №23. - С. 18-20: №25-26. С, 27-33; №27-28. - С. 37-41.</a:t>
            </a:r>
          </a:p>
          <a:p>
            <a:r>
              <a:rPr lang="ru-RU" sz="1400" dirty="0" smtClean="0"/>
              <a:t>3.  Захарова, В. Модуль и графики. 6-11 классы [Текст] / В. Захарова </a:t>
            </a:r>
            <a:r>
              <a:rPr lang="en-US" sz="1400" dirty="0" smtClean="0"/>
              <a:t>I</a:t>
            </a:r>
            <a:r>
              <a:rPr lang="ru-RU" sz="1400" dirty="0" smtClean="0"/>
              <a:t> Математика. Приложение к газете «Первое сентября». — 2002. - №41. -С. 28-32.</a:t>
            </a:r>
          </a:p>
          <a:p>
            <a:r>
              <a:rPr lang="ru-RU" sz="1400" dirty="0" smtClean="0"/>
              <a:t>4..  Захарова, В. Модуль и графики. 6-8 классы [Текст] / В. Захарова // Ма­тематика. Приложение к газете «Первое сентября». - 2002. - №36. - С. 4-8, 10.</a:t>
            </a:r>
          </a:p>
          <a:p>
            <a:r>
              <a:rPr lang="ru-RU" sz="1400" dirty="0" smtClean="0"/>
              <a:t>5.   Коршунова, Е. Модуль и квадратичная функция [Текст] / Е. Коршунова // Математика. Приложение к газете «Первое сентября». - 1998. - №7. - С. 5-~. 12.</a:t>
            </a:r>
          </a:p>
          <a:p>
            <a:r>
              <a:rPr lang="ru-RU" sz="1400" dirty="0" smtClean="0"/>
              <a:t>6.  Косякова, Т. Решение линейных и квадратных неравенств, содержащих параметры [Текст] / Т. Косякова // Математика. Приложение к газете «Первое сентября». - 2004. - № 25-26. - С. 22-24.</a:t>
            </a:r>
          </a:p>
          <a:p>
            <a:r>
              <a:rPr lang="ru-RU" sz="1400" dirty="0" smtClean="0"/>
              <a:t>7.  Кривоногое, В. Построение графиков функций [Текст] / В. Кривоногов // Математика. Приложение к газете «Первое сентября». - 1964. - №4. - С. 4.</a:t>
            </a:r>
          </a:p>
          <a:p>
            <a:r>
              <a:rPr lang="ru-RU" sz="1400" dirty="0" smtClean="0"/>
              <a:t>8.   </a:t>
            </a:r>
            <a:r>
              <a:rPr lang="ru-RU" sz="1400" dirty="0" err="1" smtClean="0"/>
              <a:t>Кривчикова</a:t>
            </a:r>
            <a:r>
              <a:rPr lang="ru-RU" sz="1400" dirty="0" smtClean="0"/>
              <a:t>, Э. Уравнения и системы уравнений [Текст]: 9-11 классы / Э. </a:t>
            </a:r>
            <a:r>
              <a:rPr lang="ru-RU" sz="1400" dirty="0" err="1" smtClean="0"/>
              <a:t>Кривчикова</a:t>
            </a:r>
            <a:r>
              <a:rPr lang="ru-RU" sz="1400" dirty="0" smtClean="0"/>
              <a:t> // Математика. Приложение к газете «Первое сентября». — 2004. -№35.-С. 13-22.</a:t>
            </a:r>
          </a:p>
          <a:p>
            <a:r>
              <a:rPr lang="ru-RU" sz="1400" dirty="0" smtClean="0"/>
              <a:t>9.   Маркова, В.И. Методические рекомендации по профильному обуче­нию математике [Текст]  / В.И. Маркова // Методические рекомендации по ор­ганизации профильного обучения на старшей ступени общего образования. -Киров: Изд-во ИУУ. - 2003. - С. 8-10.</a:t>
            </a:r>
          </a:p>
          <a:p>
            <a:r>
              <a:rPr lang="ru-RU" sz="1400" dirty="0" smtClean="0"/>
              <a:t>10.   </a:t>
            </a:r>
            <a:r>
              <a:rPr lang="ru-RU" sz="1400" dirty="0" err="1" smtClean="0"/>
              <a:t>Ожерельева</a:t>
            </a:r>
            <a:r>
              <a:rPr lang="ru-RU" sz="1400" dirty="0" smtClean="0"/>
              <a:t>, Л.  Решение уравнений и неравенств с модулем. По­строение графиков функций [Текст] / Л. </a:t>
            </a:r>
            <a:r>
              <a:rPr lang="ru-RU" sz="1400" dirty="0" err="1" smtClean="0"/>
              <a:t>Ожерелькова</a:t>
            </a:r>
            <a:r>
              <a:rPr lang="ru-RU" sz="1400" dirty="0" smtClean="0"/>
              <a:t> // Математика. Прило­жение к газете «Первое сентября». - 2002. - № 27-28. - С. 57-62.</a:t>
            </a:r>
          </a:p>
          <a:p>
            <a:r>
              <a:rPr lang="ru-RU" sz="1400" dirty="0" smtClean="0"/>
              <a:t>11.   </a:t>
            </a:r>
            <a:r>
              <a:rPr lang="ru-RU" sz="1400" dirty="0" err="1" smtClean="0"/>
              <a:t>Садыркина</a:t>
            </a:r>
            <a:r>
              <a:rPr lang="ru-RU" sz="1400" dirty="0" smtClean="0"/>
              <a:t>, Н. Построение графиков и зависимостей, содержащих знак модуля [Текст] / Н. С. </a:t>
            </a:r>
            <a:r>
              <a:rPr lang="ru-RU" sz="1400" dirty="0" err="1" smtClean="0"/>
              <a:t>Адыркина</a:t>
            </a:r>
            <a:r>
              <a:rPr lang="ru-RU" sz="1400" dirty="0" smtClean="0"/>
              <a:t> // Математика. Приложение к газете «Первое сентября». - 2004. -№33. - С. 19-21.</a:t>
            </a:r>
          </a:p>
          <a:p>
            <a:r>
              <a:rPr lang="ru-RU" sz="1400" dirty="0" smtClean="0"/>
              <a:t>12.   </a:t>
            </a:r>
            <a:r>
              <a:rPr lang="ru-RU" sz="1400" dirty="0" err="1" smtClean="0"/>
              <a:t>Здоровенко</a:t>
            </a:r>
            <a:r>
              <a:rPr lang="ru-RU" sz="1400" dirty="0" smtClean="0"/>
              <a:t> М.Ю. Учимся решать задачи с параметрами [Текст : учеб. пособие/М.Ю. </a:t>
            </a:r>
            <a:r>
              <a:rPr lang="ru-RU" sz="1400" dirty="0" err="1" smtClean="0"/>
              <a:t>Здоровенко</a:t>
            </a:r>
            <a:r>
              <a:rPr lang="ru-RU" sz="1400" dirty="0" smtClean="0"/>
              <a:t> – Киров.  2001</a:t>
            </a:r>
          </a:p>
          <a:p>
            <a:r>
              <a:rPr lang="ru-RU" sz="14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842</Words>
  <Application>Microsoft Office PowerPoint</Application>
  <PresentationFormat>Экран (4:3)</PresentationFormat>
  <Paragraphs>261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MarZaj</dc:creator>
  <cp:lastModifiedBy>MarZaj</cp:lastModifiedBy>
  <cp:revision>9</cp:revision>
  <dcterms:created xsi:type="dcterms:W3CDTF">2012-04-27T17:36:14Z</dcterms:created>
  <dcterms:modified xsi:type="dcterms:W3CDTF">2012-04-30T14:19:45Z</dcterms:modified>
</cp:coreProperties>
</file>