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3" r:id="rId4"/>
    <p:sldId id="262" r:id="rId5"/>
    <p:sldId id="264" r:id="rId6"/>
    <p:sldId id="258" r:id="rId7"/>
    <p:sldId id="259" r:id="rId8"/>
    <p:sldId id="260" r:id="rId9"/>
    <p:sldId id="261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3A989-958A-4C2F-9C85-752A377B274B}" type="datetimeFigureOut">
              <a:rPr lang="ru-RU" smtClean="0"/>
              <a:pPr/>
              <a:t>28.04.2011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D89C23-17FC-4E86-A9E8-59F1FCC0CC1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3A989-958A-4C2F-9C85-752A377B274B}" type="datetimeFigureOut">
              <a:rPr lang="ru-RU" smtClean="0"/>
              <a:pPr/>
              <a:t>28.04.2011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D89C23-17FC-4E86-A9E8-59F1FCC0CC1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3A989-958A-4C2F-9C85-752A377B274B}" type="datetimeFigureOut">
              <a:rPr lang="ru-RU" smtClean="0"/>
              <a:pPr/>
              <a:t>28.04.2011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D89C23-17FC-4E86-A9E8-59F1FCC0CC1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473075"/>
            <a:ext cx="81534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33400" y="1828800"/>
            <a:ext cx="4000500" cy="40386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86300" y="1828800"/>
            <a:ext cx="4000500" cy="40386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40FF88-8AD1-43AB-BC89-464E4C0642D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3A989-958A-4C2F-9C85-752A377B274B}" type="datetimeFigureOut">
              <a:rPr lang="ru-RU" smtClean="0"/>
              <a:pPr/>
              <a:t>28.04.2011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D89C23-17FC-4E86-A9E8-59F1FCC0CC1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3A989-958A-4C2F-9C85-752A377B274B}" type="datetimeFigureOut">
              <a:rPr lang="ru-RU" smtClean="0"/>
              <a:pPr/>
              <a:t>28.04.2011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D89C23-17FC-4E86-A9E8-59F1FCC0CC1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3A989-958A-4C2F-9C85-752A377B274B}" type="datetimeFigureOut">
              <a:rPr lang="ru-RU" smtClean="0"/>
              <a:pPr/>
              <a:t>28.04.2011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D89C23-17FC-4E86-A9E8-59F1FCC0CC1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3A989-958A-4C2F-9C85-752A377B274B}" type="datetimeFigureOut">
              <a:rPr lang="ru-RU" smtClean="0"/>
              <a:pPr/>
              <a:t>28.04.2011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D89C23-17FC-4E86-A9E8-59F1FCC0CC1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3A989-958A-4C2F-9C85-752A377B274B}" type="datetimeFigureOut">
              <a:rPr lang="ru-RU" smtClean="0"/>
              <a:pPr/>
              <a:t>28.04.2011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D89C23-17FC-4E86-A9E8-59F1FCC0CC1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3A989-958A-4C2F-9C85-752A377B274B}" type="datetimeFigureOut">
              <a:rPr lang="ru-RU" smtClean="0"/>
              <a:pPr/>
              <a:t>28.04.2011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D89C23-17FC-4E86-A9E8-59F1FCC0CC1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3A989-958A-4C2F-9C85-752A377B274B}" type="datetimeFigureOut">
              <a:rPr lang="ru-RU" smtClean="0"/>
              <a:pPr/>
              <a:t>28.04.2011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D89C23-17FC-4E86-A9E8-59F1FCC0CC1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3A989-958A-4C2F-9C85-752A377B274B}" type="datetimeFigureOut">
              <a:rPr lang="ru-RU" smtClean="0"/>
              <a:pPr/>
              <a:t>28.04.2011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D89C23-17FC-4E86-A9E8-59F1FCC0CC1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3A989-958A-4C2F-9C85-752A377B274B}" type="datetimeFigureOut">
              <a:rPr lang="ru-RU" smtClean="0"/>
              <a:pPr/>
              <a:t>28.04.2011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D89C23-17FC-4E86-A9E8-59F1FCC0CC1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Тема урока: </a:t>
            </a:r>
            <a:r>
              <a:rPr lang="ru-RU" dirty="0" smtClean="0">
                <a:solidFill>
                  <a:srgbClr val="7030A0"/>
                </a:solidFill>
              </a:rPr>
              <a:t>«Как </a:t>
            </a:r>
            <a:r>
              <a:rPr lang="ru-RU" dirty="0">
                <a:solidFill>
                  <a:srgbClr val="7030A0"/>
                </a:solidFill>
              </a:rPr>
              <a:t>нам обустроить Россию».</a:t>
            </a:r>
            <a:br>
              <a:rPr lang="ru-RU" dirty="0">
                <a:solidFill>
                  <a:srgbClr val="7030A0"/>
                </a:solidFill>
              </a:rPr>
            </a:br>
            <a:r>
              <a:rPr lang="ru-RU" dirty="0">
                <a:solidFill>
                  <a:srgbClr val="7030A0"/>
                </a:solidFill>
              </a:rPr>
              <a:t>( анализ статей из эссе А.И.Солженицына «Как нам обустроить Россию»)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928794" y="4857760"/>
            <a:ext cx="6400800" cy="1752600"/>
          </a:xfrm>
        </p:spPr>
        <p:txBody>
          <a:bodyPr>
            <a:normAutofit fontScale="70000" lnSpcReduction="20000"/>
          </a:bodyPr>
          <a:lstStyle/>
          <a:p>
            <a:r>
              <a:rPr lang="ru-RU" dirty="0">
                <a:solidFill>
                  <a:schemeClr val="tx1"/>
                </a:solidFill>
              </a:rPr>
              <a:t>Источник силы или бессилия                                                                                                                                                                         </a:t>
            </a:r>
          </a:p>
          <a:p>
            <a:r>
              <a:rPr lang="ru-RU" dirty="0">
                <a:solidFill>
                  <a:schemeClr val="tx1"/>
                </a:solidFill>
              </a:rPr>
              <a:t>              </a:t>
            </a:r>
            <a:r>
              <a:rPr lang="ru-RU" dirty="0" smtClean="0">
                <a:solidFill>
                  <a:schemeClr val="tx1"/>
                </a:solidFill>
              </a:rPr>
              <a:t>общества </a:t>
            </a:r>
            <a:r>
              <a:rPr lang="ru-RU" dirty="0">
                <a:solidFill>
                  <a:schemeClr val="tx1"/>
                </a:solidFill>
              </a:rPr>
              <a:t>– духовный уровень жизни,</a:t>
            </a:r>
          </a:p>
          <a:p>
            <a:r>
              <a:rPr lang="ru-RU" dirty="0">
                <a:solidFill>
                  <a:schemeClr val="tx1"/>
                </a:solidFill>
              </a:rPr>
              <a:t>             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>
                <a:solidFill>
                  <a:schemeClr val="tx1"/>
                </a:solidFill>
              </a:rPr>
              <a:t>а уже потом – уровень промышленности                                                                                        	</a:t>
            </a:r>
          </a:p>
          <a:p>
            <a:r>
              <a:rPr lang="ru-RU" dirty="0">
                <a:solidFill>
                  <a:schemeClr val="tx1"/>
                </a:solidFill>
              </a:rPr>
              <a:t>	А.И.Солженицын</a:t>
            </a:r>
          </a:p>
          <a:p>
            <a:pPr algn="l"/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>
                <a:solidFill>
                  <a:srgbClr val="7030A0"/>
                </a:solidFill>
              </a:rPr>
              <a:t>Эссе</a:t>
            </a:r>
            <a:r>
              <a:rPr lang="ru-RU" i="1" dirty="0"/>
              <a:t> – ( фр. </a:t>
            </a:r>
            <a:r>
              <a:rPr lang="en-US" i="1" dirty="0" err="1"/>
              <a:t>Essi</a:t>
            </a:r>
            <a:r>
              <a:rPr lang="ru-RU" i="1" dirty="0"/>
              <a:t> – опыт, набросок), жанр публицистической прозы, сочетающий подчёркнуто индивидуальную позицию автора с непринуждённым, часто парадоксальным изложением. 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258888" y="333375"/>
            <a:ext cx="6781800" cy="1479550"/>
          </a:xfrm>
        </p:spPr>
        <p:txBody>
          <a:bodyPr rtlCol="0">
            <a:normAutofit fontScale="90000"/>
          </a:bodyPr>
          <a:lstStyle/>
          <a:p>
            <a:pPr>
              <a:defRPr/>
            </a:pPr>
            <a:r>
              <a:rPr lang="ru-RU" sz="4800" dirty="0" smtClean="0">
                <a:solidFill>
                  <a:srgbClr val="990033"/>
                </a:solidFill>
              </a:rPr>
              <a:t>Александр Исаевич </a:t>
            </a:r>
            <a:r>
              <a:rPr lang="ru-RU" sz="4800" dirty="0" smtClean="0">
                <a:solidFill>
                  <a:srgbClr val="C00000"/>
                </a:solidFill>
              </a:rPr>
              <a:t>Солженицын (1918-2008)</a:t>
            </a:r>
            <a:br>
              <a:rPr lang="ru-RU" sz="4800" dirty="0" smtClean="0">
                <a:solidFill>
                  <a:srgbClr val="C00000"/>
                </a:solidFill>
              </a:rPr>
            </a:br>
            <a:endParaRPr lang="ru-RU" sz="4800" dirty="0" smtClean="0">
              <a:solidFill>
                <a:srgbClr val="C00000"/>
              </a:solidFill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31913" y="5084763"/>
            <a:ext cx="6400800" cy="809625"/>
          </a:xfrm>
        </p:spPr>
        <p:txBody>
          <a:bodyPr rtlCol="0">
            <a:normAutofit/>
          </a:bodyPr>
          <a:lstStyle/>
          <a:p>
            <a:pPr fontAlgn="auto">
              <a:lnSpc>
                <a:spcPct val="8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ru-RU" sz="2400" dirty="0" smtClean="0"/>
          </a:p>
          <a:p>
            <a:pPr fontAlgn="auto">
              <a:lnSpc>
                <a:spcPct val="8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ru-RU" sz="2400" dirty="0" smtClean="0"/>
          </a:p>
        </p:txBody>
      </p:sp>
      <p:graphicFrame>
        <p:nvGraphicFramePr>
          <p:cNvPr id="34829" name="Group 13"/>
          <p:cNvGraphicFramePr>
            <a:graphicFrameLocks noGrp="1"/>
          </p:cNvGraphicFramePr>
          <p:nvPr/>
        </p:nvGraphicFramePr>
        <p:xfrm>
          <a:off x="2543175" y="2279650"/>
          <a:ext cx="4057650" cy="2301240"/>
        </p:xfrm>
        <a:graphic>
          <a:graphicData uri="http://schemas.openxmlformats.org/drawingml/2006/table">
            <a:tbl>
              <a:tblPr/>
              <a:tblGrid>
                <a:gridCol w="4057650"/>
              </a:tblGrid>
              <a:tr h="23002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 </a:t>
                      </a:r>
                      <a:r>
                        <a:rPr kumimoji="0" lang="ru-RU" sz="12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 </a:t>
                      </a: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                                                                                                                       </a:t>
                      </a:r>
                      <a:b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</a:b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4103" name="Picture 23" descr="Solzhenicyn_0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579886"/>
            <a:ext cx="2571736" cy="37937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4" name="Picture 24" descr="solzhenitsin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76467" y="1500174"/>
            <a:ext cx="3167533" cy="371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 descr="C:\Documents and Settings\ЦБС\Мои документы\Мои рисунки\Солженицын\ипэзуу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2643174" y="1785926"/>
            <a:ext cx="3303594" cy="46898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8"/>
          <p:cNvSpPr>
            <a:spLocks noGrp="1" noChangeArrowheads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smtClean="0"/>
              <a:t/>
            </a:r>
            <a:br>
              <a:rPr lang="ru-RU" b="1" smtClean="0"/>
            </a:br>
            <a:r>
              <a:rPr lang="ru-RU" b="1" smtClean="0"/>
              <a:t/>
            </a:r>
            <a:br>
              <a:rPr lang="ru-RU" b="1" smtClean="0"/>
            </a:br>
            <a:r>
              <a:rPr lang="ru-RU" smtClean="0"/>
              <a:t/>
            </a:r>
            <a:br>
              <a:rPr lang="ru-RU" smtClean="0"/>
            </a:br>
            <a:endParaRPr lang="ru-RU" smtClean="0"/>
          </a:p>
        </p:txBody>
      </p:sp>
      <p:pic>
        <p:nvPicPr>
          <p:cNvPr id="16388" name="Picture 3" descr="C:\Documents and Settings\Саша.9A1314B296EE433\Рабочий стол\Новая папка (2)\big20498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81500" y="285728"/>
            <a:ext cx="4762500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90" name="Rectangle 7"/>
          <p:cNvSpPr>
            <a:spLocks noChangeArrowheads="1"/>
          </p:cNvSpPr>
          <p:nvPr/>
        </p:nvSpPr>
        <p:spPr bwMode="auto">
          <a:xfrm>
            <a:off x="214282" y="265426"/>
            <a:ext cx="3857652" cy="51152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1" algn="l" eaLnBrk="0" hangingPunct="0"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ru-RU" sz="3200" dirty="0"/>
              <a:t> </a:t>
            </a:r>
            <a:r>
              <a:rPr lang="ru-RU" sz="3200" dirty="0">
                <a:solidFill>
                  <a:srgbClr val="00B050"/>
                </a:solidFill>
              </a:rPr>
              <a:t>Александр Исаевич </a:t>
            </a:r>
            <a:r>
              <a:rPr lang="ru-RU" sz="3200" dirty="0"/>
              <a:t>– величайший русский писатель-прозаик и драматург. </a:t>
            </a:r>
          </a:p>
          <a:p>
            <a:pPr lvl="1" algn="l" eaLnBrk="0" hangingPunct="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ru-RU" sz="3200" dirty="0"/>
              <a:t>Но прежде всего он настоящий гражданин своей страны.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Задание по тексту 1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 smtClean="0"/>
              <a:t>1. в первом абзаце найдите бессоюзное сложное предложение, объясните постановку знаков препинания.</a:t>
            </a:r>
          </a:p>
          <a:p>
            <a:r>
              <a:rPr lang="ru-RU" dirty="0" smtClean="0"/>
              <a:t>2. в первом абзаце найдите предложение с вводным словом.</a:t>
            </a:r>
          </a:p>
          <a:p>
            <a:r>
              <a:rPr lang="ru-RU" dirty="0" smtClean="0"/>
              <a:t>3. среди предложений второго и третьего абзацев найдите </a:t>
            </a:r>
            <a:r>
              <a:rPr lang="ru-RU" dirty="0" err="1" smtClean="0"/>
              <a:t>СПП</a:t>
            </a:r>
            <a:r>
              <a:rPr lang="ru-RU" dirty="0" smtClean="0"/>
              <a:t> с придаточной определительной частью.</a:t>
            </a:r>
          </a:p>
          <a:p>
            <a:r>
              <a:rPr lang="ru-RU" dirty="0" smtClean="0"/>
              <a:t>4. среди предложений первого и второго абзацев найдите предложение с обособленным приложением.</a:t>
            </a:r>
          </a:p>
          <a:p>
            <a:r>
              <a:rPr lang="ru-RU" dirty="0" smtClean="0"/>
              <a:t>5. в 3 абзаце найдите слово, образованное путем перехода одной части речи в другую</a:t>
            </a:r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Объясните значение следующих слов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357298"/>
            <a:ext cx="9144000" cy="5500702"/>
          </a:xfrm>
        </p:spPr>
        <p:txBody>
          <a:bodyPr>
            <a:normAutofit fontScale="77500" lnSpcReduction="20000"/>
          </a:bodyPr>
          <a:lstStyle/>
          <a:p>
            <a:r>
              <a:rPr lang="ru-RU" b="1" i="1" dirty="0" smtClean="0">
                <a:solidFill>
                  <a:srgbClr val="7030A0"/>
                </a:solidFill>
              </a:rPr>
              <a:t>Номенклатура</a:t>
            </a:r>
            <a:r>
              <a:rPr lang="ru-RU" b="1" i="1" dirty="0" smtClean="0"/>
              <a:t>-</a:t>
            </a:r>
          </a:p>
          <a:p>
            <a:r>
              <a:rPr lang="ru-RU" dirty="0" smtClean="0"/>
              <a:t> 1) совокупность или перечень употреблённый в какой – нибудь специальности названий; 2) работники, персонально назначаемые высшей инстанцией.</a:t>
            </a:r>
          </a:p>
          <a:p>
            <a:r>
              <a:rPr lang="ru-RU" b="1" i="1" dirty="0" smtClean="0">
                <a:solidFill>
                  <a:srgbClr val="7030A0"/>
                </a:solidFill>
              </a:rPr>
              <a:t>Привилегия</a:t>
            </a:r>
          </a:p>
          <a:p>
            <a:r>
              <a:rPr lang="ru-RU" b="1" i="1" dirty="0" smtClean="0"/>
              <a:t> –</a:t>
            </a:r>
            <a:r>
              <a:rPr lang="ru-RU" dirty="0" smtClean="0"/>
              <a:t> преимущественное право, льгота.</a:t>
            </a:r>
          </a:p>
          <a:p>
            <a:r>
              <a:rPr lang="ru-RU" b="1" i="1" dirty="0" smtClean="0">
                <a:solidFill>
                  <a:srgbClr val="7030A0"/>
                </a:solidFill>
              </a:rPr>
              <a:t>Гласность </a:t>
            </a:r>
          </a:p>
          <a:p>
            <a:r>
              <a:rPr lang="ru-RU" dirty="0" smtClean="0"/>
              <a:t>доступность для общественного ознакомления и обсуждения.</a:t>
            </a:r>
          </a:p>
          <a:p>
            <a:r>
              <a:rPr lang="ru-RU" b="1" i="1" dirty="0" smtClean="0">
                <a:solidFill>
                  <a:srgbClr val="7030A0"/>
                </a:solidFill>
              </a:rPr>
              <a:t>Тоталитаризм </a:t>
            </a:r>
          </a:p>
          <a:p>
            <a:r>
              <a:rPr lang="ru-RU" b="1" i="1" dirty="0" smtClean="0"/>
              <a:t>–</a:t>
            </a:r>
            <a:r>
              <a:rPr lang="ru-RU" dirty="0" smtClean="0"/>
              <a:t> режим, характеризующийся насилием, полным подавлением свобод и прав человека.</a:t>
            </a:r>
          </a:p>
          <a:p>
            <a:r>
              <a:rPr lang="ru-RU" b="1" i="1" dirty="0" smtClean="0">
                <a:solidFill>
                  <a:srgbClr val="7030A0"/>
                </a:solidFill>
              </a:rPr>
              <a:t>Демократия –</a:t>
            </a:r>
          </a:p>
          <a:p>
            <a:r>
              <a:rPr lang="ru-RU" dirty="0" smtClean="0"/>
              <a:t>политический строй, основанный на признании народовластия, свободы и равенства гражданина.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 tmFilter="0,0; .5, 1; 1, 1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i="1" dirty="0" smtClean="0"/>
              <a:t>- </a:t>
            </a:r>
            <a:r>
              <a:rPr lang="ru-RU" i="1" dirty="0" smtClean="0">
                <a:solidFill>
                  <a:srgbClr val="7030A0"/>
                </a:solidFill>
              </a:rPr>
              <a:t>какие жанры публицистического стиля вы знаете?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ru-RU" dirty="0" smtClean="0">
                <a:solidFill>
                  <a:srgbClr val="7030A0"/>
                </a:solidFill>
              </a:rPr>
              <a:t>информационные жанры</a:t>
            </a:r>
            <a:r>
              <a:rPr lang="ru-RU" dirty="0" smtClean="0"/>
              <a:t>: заметка, репортаж, интервью, отчёт. Их важный признак – новизна сообщения, факта или события.</a:t>
            </a:r>
          </a:p>
          <a:p>
            <a:pPr lvl="0"/>
            <a:r>
              <a:rPr lang="ru-RU" dirty="0" smtClean="0">
                <a:solidFill>
                  <a:srgbClr val="7030A0"/>
                </a:solidFill>
              </a:rPr>
              <a:t>аналитические жанры</a:t>
            </a:r>
            <a:r>
              <a:rPr lang="ru-RU" dirty="0" smtClean="0"/>
              <a:t>: статья, рецензия, письмо.</a:t>
            </a:r>
          </a:p>
          <a:p>
            <a:pPr lvl="0"/>
            <a:r>
              <a:rPr lang="ru-RU" dirty="0" smtClean="0">
                <a:solidFill>
                  <a:srgbClr val="7030A0"/>
                </a:solidFill>
              </a:rPr>
              <a:t>художественно-публицистические</a:t>
            </a:r>
            <a:r>
              <a:rPr lang="ru-RU" dirty="0" smtClean="0"/>
              <a:t>: очерк, фельетон, зарисовка, эссе.</a:t>
            </a:r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85728"/>
            <a:ext cx="8229600" cy="6572272"/>
          </a:xfrm>
        </p:spPr>
        <p:txBody>
          <a:bodyPr>
            <a:normAutofit/>
          </a:bodyPr>
          <a:lstStyle/>
          <a:p>
            <a:r>
              <a:rPr lang="ru-RU" i="1" dirty="0" smtClean="0"/>
              <a:t>-какие проблемы высвечивает Солженицын в своих статьях?</a:t>
            </a:r>
            <a:endParaRPr lang="ru-RU" dirty="0" smtClean="0"/>
          </a:p>
          <a:p>
            <a:r>
              <a:rPr lang="ru-RU" i="1" dirty="0" smtClean="0"/>
              <a:t>- кого или что он винит в создавшейся обстановке в России?</a:t>
            </a:r>
            <a:endParaRPr lang="ru-RU" dirty="0" smtClean="0"/>
          </a:p>
          <a:p>
            <a:r>
              <a:rPr lang="ru-RU" i="1" dirty="0" smtClean="0"/>
              <a:t>- на чём, по мнению Солженицына, зиждется устойчивое человеческое общество?</a:t>
            </a:r>
          </a:p>
          <a:p>
            <a:r>
              <a:rPr lang="ru-RU" i="1" dirty="0" smtClean="0"/>
              <a:t>- свобода человека – что включается автором в это понятие</a:t>
            </a:r>
            <a:endParaRPr lang="ru-RU" dirty="0" smtClean="0"/>
          </a:p>
          <a:p>
            <a:r>
              <a:rPr lang="ru-RU" i="1" dirty="0" smtClean="0"/>
              <a:t>- как вы понимаете тезис Солженицына, что свобода – это умение самоограничения?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7030A0"/>
                </a:solidFill>
              </a:rPr>
              <a:t>Вывод:</a:t>
            </a: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4525963"/>
          </a:xfrm>
        </p:spPr>
        <p:txBody>
          <a:bodyPr>
            <a:normAutofit/>
          </a:bodyPr>
          <a:lstStyle/>
          <a:p>
            <a:r>
              <a:rPr lang="ru-RU" sz="4000" b="1" i="1" dirty="0" smtClean="0">
                <a:solidFill>
                  <a:srgbClr val="00B050"/>
                </a:solidFill>
              </a:rPr>
              <a:t> </a:t>
            </a:r>
            <a:r>
              <a:rPr lang="ru-RU" sz="4000" i="1" dirty="0" smtClean="0">
                <a:solidFill>
                  <a:srgbClr val="00B050"/>
                </a:solidFill>
              </a:rPr>
              <a:t>в чём же видит Солженицын решение поставленных проблем?</a:t>
            </a:r>
          </a:p>
          <a:p>
            <a:r>
              <a:rPr lang="ru-RU" sz="4000" dirty="0" smtClean="0"/>
              <a:t>возврат к христианским представлениям, благотворительность,  самоограничение</a:t>
            </a:r>
          </a:p>
          <a:p>
            <a:r>
              <a:rPr lang="ru-RU" sz="4000" dirty="0" smtClean="0"/>
              <a:t> 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59</TotalTime>
  <Words>355</Words>
  <Application>Microsoft Office PowerPoint</Application>
  <PresentationFormat>Экран (4:3)</PresentationFormat>
  <Paragraphs>41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Тема урока: «Как нам обустроить Россию». ( анализ статей из эссе А.И.Солженицына «Как нам обустроить Россию»)  </vt:lpstr>
      <vt:lpstr>Эссе – ( фр. Essi – опыт, набросок), жанр публицистической прозы, сочетающий подчёркнуто индивидуальную позицию автора с непринуждённым, часто парадоксальным изложением. </vt:lpstr>
      <vt:lpstr>Александр Исаевич Солженицын (1918-2008) </vt:lpstr>
      <vt:lpstr>   </vt:lpstr>
      <vt:lpstr>Задание по тексту 1</vt:lpstr>
      <vt:lpstr>Объясните значение следующих слов</vt:lpstr>
      <vt:lpstr>- какие жанры публицистического стиля вы знаете? </vt:lpstr>
      <vt:lpstr>Слайд 8</vt:lpstr>
      <vt:lpstr>Вывод: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 урока: «Как нам обустроить Россию». ( анализ статей из эссе А.И.Солженицына «Как нам обустроить Россию»)  </dc:title>
  <dc:creator>лена</dc:creator>
  <cp:lastModifiedBy>лена</cp:lastModifiedBy>
  <cp:revision>7</cp:revision>
  <dcterms:created xsi:type="dcterms:W3CDTF">2011-04-27T16:30:59Z</dcterms:created>
  <dcterms:modified xsi:type="dcterms:W3CDTF">2011-04-28T16:55:49Z</dcterms:modified>
</cp:coreProperties>
</file>